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embeddings/oleObject3.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4.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88" r:id="rId1"/>
  </p:sldMasterIdLst>
  <p:notesMasterIdLst>
    <p:notesMasterId r:id="rId93"/>
  </p:notesMasterIdLst>
  <p:handoutMasterIdLst>
    <p:handoutMasterId r:id="rId94"/>
  </p:handoutMasterIdLst>
  <p:sldIdLst>
    <p:sldId id="256" r:id="rId2"/>
    <p:sldId id="350" r:id="rId3"/>
    <p:sldId id="304" r:id="rId4"/>
    <p:sldId id="300" r:id="rId5"/>
    <p:sldId id="280" r:id="rId6"/>
    <p:sldId id="259" r:id="rId7"/>
    <p:sldId id="260" r:id="rId8"/>
    <p:sldId id="261" r:id="rId9"/>
    <p:sldId id="262" r:id="rId10"/>
    <p:sldId id="258" r:id="rId11"/>
    <p:sldId id="263" r:id="rId12"/>
    <p:sldId id="305" r:id="rId13"/>
    <p:sldId id="264" r:id="rId14"/>
    <p:sldId id="265" r:id="rId15"/>
    <p:sldId id="266" r:id="rId16"/>
    <p:sldId id="267" r:id="rId17"/>
    <p:sldId id="306" r:id="rId18"/>
    <p:sldId id="308" r:id="rId19"/>
    <p:sldId id="309" r:id="rId20"/>
    <p:sldId id="307" r:id="rId21"/>
    <p:sldId id="268" r:id="rId22"/>
    <p:sldId id="270" r:id="rId23"/>
    <p:sldId id="271" r:id="rId24"/>
    <p:sldId id="331" r:id="rId25"/>
    <p:sldId id="272" r:id="rId26"/>
    <p:sldId id="273" r:id="rId27"/>
    <p:sldId id="274" r:id="rId28"/>
    <p:sldId id="275" r:id="rId29"/>
    <p:sldId id="276" r:id="rId30"/>
    <p:sldId id="277" r:id="rId31"/>
    <p:sldId id="278" r:id="rId32"/>
    <p:sldId id="279" r:id="rId33"/>
    <p:sldId id="281" r:id="rId34"/>
    <p:sldId id="282" r:id="rId35"/>
    <p:sldId id="283" r:id="rId36"/>
    <p:sldId id="287" r:id="rId37"/>
    <p:sldId id="286" r:id="rId38"/>
    <p:sldId id="284" r:id="rId39"/>
    <p:sldId id="285" r:id="rId40"/>
    <p:sldId id="318" r:id="rId41"/>
    <p:sldId id="317" r:id="rId42"/>
    <p:sldId id="319" r:id="rId43"/>
    <p:sldId id="322" r:id="rId44"/>
    <p:sldId id="325" r:id="rId45"/>
    <p:sldId id="326" r:id="rId46"/>
    <p:sldId id="324" r:id="rId47"/>
    <p:sldId id="320" r:id="rId48"/>
    <p:sldId id="321" r:id="rId49"/>
    <p:sldId id="327" r:id="rId50"/>
    <p:sldId id="328" r:id="rId51"/>
    <p:sldId id="329" r:id="rId52"/>
    <p:sldId id="330" r:id="rId53"/>
    <p:sldId id="343" r:id="rId54"/>
    <p:sldId id="296" r:id="rId55"/>
    <p:sldId id="335" r:id="rId56"/>
    <p:sldId id="297" r:id="rId57"/>
    <p:sldId id="299" r:id="rId58"/>
    <p:sldId id="332" r:id="rId59"/>
    <p:sldId id="333" r:id="rId60"/>
    <p:sldId id="336" r:id="rId61"/>
    <p:sldId id="337" r:id="rId62"/>
    <p:sldId id="338" r:id="rId63"/>
    <p:sldId id="339" r:id="rId64"/>
    <p:sldId id="341" r:id="rId65"/>
    <p:sldId id="334" r:id="rId66"/>
    <p:sldId id="342" r:id="rId67"/>
    <p:sldId id="344" r:id="rId68"/>
    <p:sldId id="345" r:id="rId69"/>
    <p:sldId id="346" r:id="rId70"/>
    <p:sldId id="347" r:id="rId71"/>
    <p:sldId id="349" r:id="rId72"/>
    <p:sldId id="348" r:id="rId73"/>
    <p:sldId id="288" r:id="rId74"/>
    <p:sldId id="289" r:id="rId75"/>
    <p:sldId id="291" r:id="rId76"/>
    <p:sldId id="290" r:id="rId77"/>
    <p:sldId id="293" r:id="rId78"/>
    <p:sldId id="294" r:id="rId79"/>
    <p:sldId id="295" r:id="rId80"/>
    <p:sldId id="301" r:id="rId81"/>
    <p:sldId id="298" r:id="rId82"/>
    <p:sldId id="302" r:id="rId83"/>
    <p:sldId id="312" r:id="rId84"/>
    <p:sldId id="310" r:id="rId85"/>
    <p:sldId id="311" r:id="rId86"/>
    <p:sldId id="313" r:id="rId87"/>
    <p:sldId id="314" r:id="rId88"/>
    <p:sldId id="315" r:id="rId89"/>
    <p:sldId id="316" r:id="rId90"/>
    <p:sldId id="352" r:id="rId91"/>
    <p:sldId id="355" r:id="rId9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BA8505B2-C2B4-B14A-99A8-B564B65728E7}">
          <p14:sldIdLst>
            <p14:sldId id="256"/>
            <p14:sldId id="350"/>
            <p14:sldId id="304"/>
            <p14:sldId id="300"/>
            <p14:sldId id="280"/>
          </p14:sldIdLst>
        </p14:section>
        <p14:section name="Why PCAP?" id="{EE13C015-E641-744D-864D-F4D3356E9FA2}">
          <p14:sldIdLst>
            <p14:sldId id="259"/>
            <p14:sldId id="260"/>
            <p14:sldId id="261"/>
            <p14:sldId id="262"/>
            <p14:sldId id="258"/>
          </p14:sldIdLst>
        </p14:section>
        <p14:section name="Collection Techniques" id="{C48EFAD8-3AF7-4843-ACF8-EF76207E739C}">
          <p14:sldIdLst>
            <p14:sldId id="263"/>
            <p14:sldId id="305"/>
            <p14:sldId id="264"/>
            <p14:sldId id="265"/>
            <p14:sldId id="266"/>
            <p14:sldId id="267"/>
            <p14:sldId id="306"/>
            <p14:sldId id="308"/>
            <p14:sldId id="309"/>
            <p14:sldId id="307"/>
            <p14:sldId id="268"/>
          </p14:sldIdLst>
        </p14:section>
        <p14:section name="BPF" id="{C716D693-5EE4-234F-9E0F-C259B7DE07C5}">
          <p14:sldIdLst>
            <p14:sldId id="270"/>
            <p14:sldId id="271"/>
            <p14:sldId id="331"/>
            <p14:sldId id="272"/>
            <p14:sldId id="273"/>
            <p14:sldId id="274"/>
            <p14:sldId id="275"/>
            <p14:sldId id="276"/>
            <p14:sldId id="277"/>
            <p14:sldId id="278"/>
            <p14:sldId id="279"/>
          </p14:sldIdLst>
        </p14:section>
        <p14:section name="Connectivity Problem" id="{66DFA5BE-2F1F-7F49-BD26-2F13F4F9095C}">
          <p14:sldIdLst>
            <p14:sldId id="281"/>
            <p14:sldId id="282"/>
            <p14:sldId id="283"/>
            <p14:sldId id="287"/>
            <p14:sldId id="286"/>
            <p14:sldId id="284"/>
            <p14:sldId id="285"/>
          </p14:sldIdLst>
        </p14:section>
        <p14:section name="HTTP" id="{26F80AC1-7B19-6241-B1AD-3E32C57A8D6E}">
          <p14:sldIdLst>
            <p14:sldId id="318"/>
            <p14:sldId id="317"/>
            <p14:sldId id="319"/>
            <p14:sldId id="322"/>
            <p14:sldId id="325"/>
            <p14:sldId id="326"/>
            <p14:sldId id="324"/>
            <p14:sldId id="320"/>
            <p14:sldId id="321"/>
            <p14:sldId id="327"/>
            <p14:sldId id="328"/>
            <p14:sldId id="329"/>
            <p14:sldId id="330"/>
            <p14:sldId id="343"/>
            <p14:sldId id="296"/>
          </p14:sldIdLst>
        </p14:section>
        <p14:section name="Chopshop" id="{B995776E-1D89-C343-9EB6-5930E06A61CA}">
          <p14:sldIdLst>
            <p14:sldId id="335"/>
            <p14:sldId id="297"/>
            <p14:sldId id="299"/>
            <p14:sldId id="332"/>
            <p14:sldId id="333"/>
            <p14:sldId id="336"/>
            <p14:sldId id="337"/>
            <p14:sldId id="338"/>
            <p14:sldId id="339"/>
            <p14:sldId id="341"/>
            <p14:sldId id="334"/>
            <p14:sldId id="342"/>
          </p14:sldIdLst>
        </p14:section>
        <p14:section name="Unknown Protocols" id="{1B8E0DD2-D39D-BA4F-8A89-97776422224E}">
          <p14:sldIdLst>
            <p14:sldId id="344"/>
            <p14:sldId id="345"/>
            <p14:sldId id="346"/>
            <p14:sldId id="347"/>
            <p14:sldId id="349"/>
            <p14:sldId id="348"/>
          </p14:sldIdLst>
        </p14:section>
        <p14:section name="DNS" id="{4BE35714-9BAB-D443-90BD-4A01452DB193}">
          <p14:sldIdLst>
            <p14:sldId id="288"/>
            <p14:sldId id="289"/>
            <p14:sldId id="291"/>
            <p14:sldId id="290"/>
            <p14:sldId id="293"/>
            <p14:sldId id="294"/>
            <p14:sldId id="295"/>
            <p14:sldId id="301"/>
            <p14:sldId id="298"/>
            <p14:sldId id="302"/>
            <p14:sldId id="312"/>
          </p14:sldIdLst>
        </p14:section>
        <p14:section name="My First Module" id="{94035352-0170-BD44-9B3E-26B11F75A502}">
          <p14:sldIdLst>
            <p14:sldId id="310"/>
            <p14:sldId id="311"/>
            <p14:sldId id="313"/>
            <p14:sldId id="314"/>
            <p14:sldId id="315"/>
            <p14:sldId id="316"/>
          </p14:sldIdLst>
        </p14:section>
        <p14:section name="Summary" id="{A9EE67C2-7FE1-4EBC-8718-3A5FD212446D}">
          <p14:sldIdLst>
            <p14:sldId id="352"/>
            <p14:sldId id="35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8" autoAdjust="0"/>
    <p:restoredTop sz="75320" autoAdjust="0"/>
  </p:normalViewPr>
  <p:slideViewPr>
    <p:cSldViewPr snapToGrid="0" snapToObjects="1">
      <p:cViewPr varScale="1">
        <p:scale>
          <a:sx n="81" d="100"/>
          <a:sy n="81" d="100"/>
        </p:scale>
        <p:origin x="-23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notesMaster" Target="notesMasters/notesMaster1.xml"/><Relationship Id="rId94" Type="http://schemas.openxmlformats.org/officeDocument/2006/relationships/handoutMaster" Target="handoutMasters/handoutMaster1.xml"/><Relationship Id="rId95" Type="http://schemas.openxmlformats.org/officeDocument/2006/relationships/printerSettings" Target="printerSettings/printerSettings1.bin"/><Relationship Id="rId96" Type="http://schemas.openxmlformats.org/officeDocument/2006/relationships/presProps" Target="presProps.xml"/><Relationship Id="rId97" Type="http://schemas.openxmlformats.org/officeDocument/2006/relationships/viewProps" Target="viewProps.xml"/><Relationship Id="rId98" Type="http://schemas.openxmlformats.org/officeDocument/2006/relationships/theme" Target="theme/theme1.xml"/><Relationship Id="rId9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24E1EB-F4F5-B641-9736-644444CD5087}" type="doc">
      <dgm:prSet loTypeId="urn:microsoft.com/office/officeart/2005/8/layout/vList5" loCatId="" qsTypeId="urn:microsoft.com/office/officeart/2005/8/quickstyle/simple3" qsCatId="simple" csTypeId="urn:microsoft.com/office/officeart/2005/8/colors/accent1_2" csCatId="accent1" phldr="1"/>
      <dgm:spPr/>
      <dgm:t>
        <a:bodyPr/>
        <a:lstStyle/>
        <a:p>
          <a:endParaRPr lang="en-US"/>
        </a:p>
      </dgm:t>
    </dgm:pt>
    <dgm:pt modelId="{7B545FAA-ADF0-0447-AD65-A0122E63902F}">
      <dgm:prSet phldrT="[Text]"/>
      <dgm:spPr/>
      <dgm:t>
        <a:bodyPr/>
        <a:lstStyle/>
        <a:p>
          <a:r>
            <a:rPr lang="en-US" dirty="0" smtClean="0"/>
            <a:t>7</a:t>
          </a:r>
          <a:endParaRPr lang="en-US" dirty="0"/>
        </a:p>
      </dgm:t>
    </dgm:pt>
    <dgm:pt modelId="{6BAB7247-CCCF-A949-93CA-76C0D43BAC56}" type="parTrans" cxnId="{37D1D150-EFCA-524B-AD02-D5D6258565E7}">
      <dgm:prSet/>
      <dgm:spPr/>
      <dgm:t>
        <a:bodyPr/>
        <a:lstStyle/>
        <a:p>
          <a:endParaRPr lang="en-US"/>
        </a:p>
      </dgm:t>
    </dgm:pt>
    <dgm:pt modelId="{1D916018-D5E5-3D41-822E-E3D858702A47}" type="sibTrans" cxnId="{37D1D150-EFCA-524B-AD02-D5D6258565E7}">
      <dgm:prSet/>
      <dgm:spPr/>
      <dgm:t>
        <a:bodyPr/>
        <a:lstStyle/>
        <a:p>
          <a:endParaRPr lang="en-US"/>
        </a:p>
      </dgm:t>
    </dgm:pt>
    <dgm:pt modelId="{0666881D-688F-6F4E-942B-EAA2EDE65020}">
      <dgm:prSet phldrT="[Text]"/>
      <dgm:spPr/>
      <dgm:t>
        <a:bodyPr/>
        <a:lstStyle/>
        <a:p>
          <a:r>
            <a:rPr lang="en-US" dirty="0" smtClean="0"/>
            <a:t>Application</a:t>
          </a:r>
          <a:endParaRPr lang="en-US" dirty="0"/>
        </a:p>
      </dgm:t>
    </dgm:pt>
    <dgm:pt modelId="{29CDCFE5-09FB-4A4E-9F79-444AD8810341}" type="parTrans" cxnId="{514C59AF-6A21-CF43-B469-ED8BF6D692B0}">
      <dgm:prSet/>
      <dgm:spPr/>
      <dgm:t>
        <a:bodyPr/>
        <a:lstStyle/>
        <a:p>
          <a:endParaRPr lang="en-US"/>
        </a:p>
      </dgm:t>
    </dgm:pt>
    <dgm:pt modelId="{9DA89EB2-4A6D-EE4A-B7DB-C86BCEA3F8AA}" type="sibTrans" cxnId="{514C59AF-6A21-CF43-B469-ED8BF6D692B0}">
      <dgm:prSet/>
      <dgm:spPr/>
      <dgm:t>
        <a:bodyPr/>
        <a:lstStyle/>
        <a:p>
          <a:endParaRPr lang="en-US"/>
        </a:p>
      </dgm:t>
    </dgm:pt>
    <dgm:pt modelId="{25606FE4-A735-F948-894B-395CB72B8A25}">
      <dgm:prSet phldrT="[Text]"/>
      <dgm:spPr/>
      <dgm:t>
        <a:bodyPr/>
        <a:lstStyle/>
        <a:p>
          <a:r>
            <a:rPr lang="en-US" dirty="0" smtClean="0"/>
            <a:t>6</a:t>
          </a:r>
          <a:endParaRPr lang="en-US" dirty="0"/>
        </a:p>
      </dgm:t>
    </dgm:pt>
    <dgm:pt modelId="{D2AE2B8B-13B0-4943-A37F-938CF8B7EEFC}" type="parTrans" cxnId="{D22A72CE-9035-5D41-830F-64E21EC01A56}">
      <dgm:prSet/>
      <dgm:spPr/>
      <dgm:t>
        <a:bodyPr/>
        <a:lstStyle/>
        <a:p>
          <a:endParaRPr lang="en-US"/>
        </a:p>
      </dgm:t>
    </dgm:pt>
    <dgm:pt modelId="{230C6C7E-EEB1-6649-B968-C64BF7546AE4}" type="sibTrans" cxnId="{D22A72CE-9035-5D41-830F-64E21EC01A56}">
      <dgm:prSet/>
      <dgm:spPr/>
      <dgm:t>
        <a:bodyPr/>
        <a:lstStyle/>
        <a:p>
          <a:endParaRPr lang="en-US"/>
        </a:p>
      </dgm:t>
    </dgm:pt>
    <dgm:pt modelId="{A4DBFBFE-5E4B-7842-8178-B9F74ED85C3D}">
      <dgm:prSet phldrT="[Text]"/>
      <dgm:spPr/>
      <dgm:t>
        <a:bodyPr/>
        <a:lstStyle/>
        <a:p>
          <a:r>
            <a:rPr lang="en-US" dirty="0" smtClean="0"/>
            <a:t>5</a:t>
          </a:r>
          <a:endParaRPr lang="en-US" dirty="0"/>
        </a:p>
      </dgm:t>
    </dgm:pt>
    <dgm:pt modelId="{C90B96AA-E7B2-FC49-8684-4D22B99A1786}" type="parTrans" cxnId="{7656FC8E-A2CD-724F-A7C2-7DE34E68F132}">
      <dgm:prSet/>
      <dgm:spPr/>
      <dgm:t>
        <a:bodyPr/>
        <a:lstStyle/>
        <a:p>
          <a:endParaRPr lang="en-US"/>
        </a:p>
      </dgm:t>
    </dgm:pt>
    <dgm:pt modelId="{6730746E-1A60-4F4A-8643-FFD0FCA478DD}" type="sibTrans" cxnId="{7656FC8E-A2CD-724F-A7C2-7DE34E68F132}">
      <dgm:prSet/>
      <dgm:spPr/>
      <dgm:t>
        <a:bodyPr/>
        <a:lstStyle/>
        <a:p>
          <a:endParaRPr lang="en-US"/>
        </a:p>
      </dgm:t>
    </dgm:pt>
    <dgm:pt modelId="{3C1E643E-2842-8845-AF1D-6538C8AE2C4D}">
      <dgm:prSet phldrT="[Text]"/>
      <dgm:spPr/>
      <dgm:t>
        <a:bodyPr/>
        <a:lstStyle/>
        <a:p>
          <a:r>
            <a:rPr lang="en-US" dirty="0" smtClean="0"/>
            <a:t>Session</a:t>
          </a:r>
          <a:endParaRPr lang="en-US" dirty="0"/>
        </a:p>
      </dgm:t>
    </dgm:pt>
    <dgm:pt modelId="{72E847A4-C227-0E48-8E08-D4E335A26C9D}" type="parTrans" cxnId="{4CD4D3AE-FCCD-5E4F-B99F-29C1BD49DE20}">
      <dgm:prSet/>
      <dgm:spPr/>
      <dgm:t>
        <a:bodyPr/>
        <a:lstStyle/>
        <a:p>
          <a:endParaRPr lang="en-US"/>
        </a:p>
      </dgm:t>
    </dgm:pt>
    <dgm:pt modelId="{8D8F8581-2F56-4C41-8EE2-EAD2091D631E}" type="sibTrans" cxnId="{4CD4D3AE-FCCD-5E4F-B99F-29C1BD49DE20}">
      <dgm:prSet/>
      <dgm:spPr/>
      <dgm:t>
        <a:bodyPr/>
        <a:lstStyle/>
        <a:p>
          <a:endParaRPr lang="en-US"/>
        </a:p>
      </dgm:t>
    </dgm:pt>
    <dgm:pt modelId="{65CD6AF9-C4C2-614E-86E6-B6DE000E0E47}">
      <dgm:prSet phldrT="[Text]"/>
      <dgm:spPr/>
      <dgm:t>
        <a:bodyPr/>
        <a:lstStyle/>
        <a:p>
          <a:r>
            <a:rPr lang="en-US" dirty="0" smtClean="0"/>
            <a:t>4</a:t>
          </a:r>
          <a:endParaRPr lang="en-US" dirty="0"/>
        </a:p>
      </dgm:t>
    </dgm:pt>
    <dgm:pt modelId="{701A6D51-7128-5A41-A18B-8F3F631FBCE5}" type="parTrans" cxnId="{A730799E-8D7D-7E42-886F-4ED984C71A54}">
      <dgm:prSet/>
      <dgm:spPr/>
      <dgm:t>
        <a:bodyPr/>
        <a:lstStyle/>
        <a:p>
          <a:endParaRPr lang="en-US"/>
        </a:p>
      </dgm:t>
    </dgm:pt>
    <dgm:pt modelId="{6744FA1E-F833-9E41-9AB8-43393097380D}" type="sibTrans" cxnId="{A730799E-8D7D-7E42-886F-4ED984C71A54}">
      <dgm:prSet/>
      <dgm:spPr/>
      <dgm:t>
        <a:bodyPr/>
        <a:lstStyle/>
        <a:p>
          <a:endParaRPr lang="en-US"/>
        </a:p>
      </dgm:t>
    </dgm:pt>
    <dgm:pt modelId="{5076173A-C412-7341-9B6F-66EF5E323479}">
      <dgm:prSet phldrT="[Text]"/>
      <dgm:spPr/>
      <dgm:t>
        <a:bodyPr/>
        <a:lstStyle/>
        <a:p>
          <a:r>
            <a:rPr lang="en-US" dirty="0" smtClean="0"/>
            <a:t>3</a:t>
          </a:r>
          <a:endParaRPr lang="en-US" dirty="0"/>
        </a:p>
      </dgm:t>
    </dgm:pt>
    <dgm:pt modelId="{BDA7C927-DAAB-6845-8B5B-5BE2CDB135C4}" type="parTrans" cxnId="{E9ECA4CF-C154-314D-AC65-15EF78A93758}">
      <dgm:prSet/>
      <dgm:spPr/>
      <dgm:t>
        <a:bodyPr/>
        <a:lstStyle/>
        <a:p>
          <a:endParaRPr lang="en-US"/>
        </a:p>
      </dgm:t>
    </dgm:pt>
    <dgm:pt modelId="{F3D56D32-3709-594C-B640-BD1503CC0DDF}" type="sibTrans" cxnId="{E9ECA4CF-C154-314D-AC65-15EF78A93758}">
      <dgm:prSet/>
      <dgm:spPr/>
      <dgm:t>
        <a:bodyPr/>
        <a:lstStyle/>
        <a:p>
          <a:endParaRPr lang="en-US"/>
        </a:p>
      </dgm:t>
    </dgm:pt>
    <dgm:pt modelId="{17228C58-D9A6-4E47-9B37-E81D987BC4CD}">
      <dgm:prSet phldrT="[Text]"/>
      <dgm:spPr/>
      <dgm:t>
        <a:bodyPr/>
        <a:lstStyle/>
        <a:p>
          <a:r>
            <a:rPr lang="en-US" dirty="0" smtClean="0"/>
            <a:t>2</a:t>
          </a:r>
          <a:endParaRPr lang="en-US" dirty="0"/>
        </a:p>
      </dgm:t>
    </dgm:pt>
    <dgm:pt modelId="{56F460B0-9415-E34A-A9D5-69391515E502}" type="parTrans" cxnId="{859C00F8-5041-C147-893E-8A33D79CFEE0}">
      <dgm:prSet/>
      <dgm:spPr/>
      <dgm:t>
        <a:bodyPr/>
        <a:lstStyle/>
        <a:p>
          <a:endParaRPr lang="en-US"/>
        </a:p>
      </dgm:t>
    </dgm:pt>
    <dgm:pt modelId="{0FA21E27-03FA-2343-877C-D6EDD1CF14B8}" type="sibTrans" cxnId="{859C00F8-5041-C147-893E-8A33D79CFEE0}">
      <dgm:prSet/>
      <dgm:spPr/>
      <dgm:t>
        <a:bodyPr/>
        <a:lstStyle/>
        <a:p>
          <a:endParaRPr lang="en-US"/>
        </a:p>
      </dgm:t>
    </dgm:pt>
    <dgm:pt modelId="{F1FEB46F-4DE5-614F-9421-E5B1C9C92ACC}">
      <dgm:prSet phldrT="[Text]"/>
      <dgm:spPr/>
      <dgm:t>
        <a:bodyPr/>
        <a:lstStyle/>
        <a:p>
          <a:r>
            <a:rPr lang="en-US" dirty="0" smtClean="0"/>
            <a:t>1</a:t>
          </a:r>
          <a:endParaRPr lang="en-US" dirty="0"/>
        </a:p>
      </dgm:t>
    </dgm:pt>
    <dgm:pt modelId="{BB867FAD-A9C1-7E4B-9DA6-F377FBD0DE18}" type="parTrans" cxnId="{FF36CDC0-87F9-9D43-BE7B-C799D61B0090}">
      <dgm:prSet/>
      <dgm:spPr/>
      <dgm:t>
        <a:bodyPr/>
        <a:lstStyle/>
        <a:p>
          <a:endParaRPr lang="en-US"/>
        </a:p>
      </dgm:t>
    </dgm:pt>
    <dgm:pt modelId="{9F17E70B-6A1D-9340-9B73-D8573A7CF5CA}" type="sibTrans" cxnId="{FF36CDC0-87F9-9D43-BE7B-C799D61B0090}">
      <dgm:prSet/>
      <dgm:spPr/>
      <dgm:t>
        <a:bodyPr/>
        <a:lstStyle/>
        <a:p>
          <a:endParaRPr lang="en-US"/>
        </a:p>
      </dgm:t>
    </dgm:pt>
    <dgm:pt modelId="{50526FF6-19ED-5D49-AC06-E4A6EECA7A70}">
      <dgm:prSet phldrT="[Text]"/>
      <dgm:spPr/>
      <dgm:t>
        <a:bodyPr/>
        <a:lstStyle/>
        <a:p>
          <a:r>
            <a:rPr lang="en-US" dirty="0" smtClean="0"/>
            <a:t>Presentation</a:t>
          </a:r>
          <a:endParaRPr lang="en-US" dirty="0"/>
        </a:p>
      </dgm:t>
    </dgm:pt>
    <dgm:pt modelId="{4BAFC36B-8C0C-964D-A97A-FDBEEABC4877}" type="parTrans" cxnId="{F6719406-3A48-0040-9795-4BD567740003}">
      <dgm:prSet/>
      <dgm:spPr/>
      <dgm:t>
        <a:bodyPr/>
        <a:lstStyle/>
        <a:p>
          <a:endParaRPr lang="en-US"/>
        </a:p>
      </dgm:t>
    </dgm:pt>
    <dgm:pt modelId="{B3D5E9C3-70D7-F146-B1C2-A6682B86E5CC}" type="sibTrans" cxnId="{F6719406-3A48-0040-9795-4BD567740003}">
      <dgm:prSet/>
      <dgm:spPr/>
      <dgm:t>
        <a:bodyPr/>
        <a:lstStyle/>
        <a:p>
          <a:endParaRPr lang="en-US"/>
        </a:p>
      </dgm:t>
    </dgm:pt>
    <dgm:pt modelId="{FD74AE4D-75B0-E94D-B73C-3A9F98563697}">
      <dgm:prSet phldrT="[Text]"/>
      <dgm:spPr/>
      <dgm:t>
        <a:bodyPr/>
        <a:lstStyle/>
        <a:p>
          <a:r>
            <a:rPr lang="en-US" dirty="0" smtClean="0"/>
            <a:t>Transport</a:t>
          </a:r>
          <a:endParaRPr lang="en-US" dirty="0"/>
        </a:p>
      </dgm:t>
    </dgm:pt>
    <dgm:pt modelId="{92258373-5F83-0D44-A5D9-79F8E0063FD3}" type="parTrans" cxnId="{D2B5462D-82D7-FC43-8A6C-BDAD4D54F1F6}">
      <dgm:prSet/>
      <dgm:spPr/>
      <dgm:t>
        <a:bodyPr/>
        <a:lstStyle/>
        <a:p>
          <a:endParaRPr lang="en-US"/>
        </a:p>
      </dgm:t>
    </dgm:pt>
    <dgm:pt modelId="{482DF957-7873-044A-B43A-8DB6B6AF2C2F}" type="sibTrans" cxnId="{D2B5462D-82D7-FC43-8A6C-BDAD4D54F1F6}">
      <dgm:prSet/>
      <dgm:spPr/>
      <dgm:t>
        <a:bodyPr/>
        <a:lstStyle/>
        <a:p>
          <a:endParaRPr lang="en-US"/>
        </a:p>
      </dgm:t>
    </dgm:pt>
    <dgm:pt modelId="{EC6CAA2D-0C13-2F4C-BC78-7CBE95D30D42}">
      <dgm:prSet phldrT="[Text]"/>
      <dgm:spPr/>
      <dgm:t>
        <a:bodyPr/>
        <a:lstStyle/>
        <a:p>
          <a:r>
            <a:rPr lang="en-US" dirty="0" smtClean="0"/>
            <a:t>Network</a:t>
          </a:r>
          <a:endParaRPr lang="en-US" dirty="0"/>
        </a:p>
      </dgm:t>
    </dgm:pt>
    <dgm:pt modelId="{A4BFBEC3-A161-E247-A349-502EDED4C5DA}" type="parTrans" cxnId="{EA43DF4F-2A1B-D54D-8DE7-E7BDB57B55E2}">
      <dgm:prSet/>
      <dgm:spPr/>
      <dgm:t>
        <a:bodyPr/>
        <a:lstStyle/>
        <a:p>
          <a:endParaRPr lang="en-US"/>
        </a:p>
      </dgm:t>
    </dgm:pt>
    <dgm:pt modelId="{EDE65D8D-2043-A046-A013-9A7C79995A7C}" type="sibTrans" cxnId="{EA43DF4F-2A1B-D54D-8DE7-E7BDB57B55E2}">
      <dgm:prSet/>
      <dgm:spPr/>
      <dgm:t>
        <a:bodyPr/>
        <a:lstStyle/>
        <a:p>
          <a:endParaRPr lang="en-US"/>
        </a:p>
      </dgm:t>
    </dgm:pt>
    <dgm:pt modelId="{A7104E82-92BE-C045-98C9-72943B56E458}">
      <dgm:prSet phldrT="[Text]"/>
      <dgm:spPr/>
      <dgm:t>
        <a:bodyPr/>
        <a:lstStyle/>
        <a:p>
          <a:r>
            <a:rPr lang="en-US" dirty="0" smtClean="0"/>
            <a:t>Data Link</a:t>
          </a:r>
          <a:endParaRPr lang="en-US" dirty="0"/>
        </a:p>
      </dgm:t>
    </dgm:pt>
    <dgm:pt modelId="{F6FA796D-E629-5548-832C-6FB4278312B6}" type="parTrans" cxnId="{825C97B0-485F-7D41-A172-556D42F9EF3B}">
      <dgm:prSet/>
      <dgm:spPr/>
      <dgm:t>
        <a:bodyPr/>
        <a:lstStyle/>
        <a:p>
          <a:endParaRPr lang="en-US"/>
        </a:p>
      </dgm:t>
    </dgm:pt>
    <dgm:pt modelId="{700FB7F5-C4FC-2A4A-B1E4-2863371A1362}" type="sibTrans" cxnId="{825C97B0-485F-7D41-A172-556D42F9EF3B}">
      <dgm:prSet/>
      <dgm:spPr/>
      <dgm:t>
        <a:bodyPr/>
        <a:lstStyle/>
        <a:p>
          <a:endParaRPr lang="en-US"/>
        </a:p>
      </dgm:t>
    </dgm:pt>
    <dgm:pt modelId="{146ECB3A-7127-DF40-8687-2B39E1BA3F08}">
      <dgm:prSet phldrT="[Text]"/>
      <dgm:spPr/>
      <dgm:t>
        <a:bodyPr/>
        <a:lstStyle/>
        <a:p>
          <a:r>
            <a:rPr lang="en-US" dirty="0" smtClean="0"/>
            <a:t>Physical</a:t>
          </a:r>
          <a:endParaRPr lang="en-US" dirty="0"/>
        </a:p>
      </dgm:t>
    </dgm:pt>
    <dgm:pt modelId="{43AD2C35-BE2B-D142-99AA-2BCD67D0E264}" type="parTrans" cxnId="{D61CD0E9-9E97-5C4A-9C31-BAA69334B7C8}">
      <dgm:prSet/>
      <dgm:spPr/>
      <dgm:t>
        <a:bodyPr/>
        <a:lstStyle/>
        <a:p>
          <a:endParaRPr lang="en-US"/>
        </a:p>
      </dgm:t>
    </dgm:pt>
    <dgm:pt modelId="{BAC3551E-B5E8-034A-9F72-065A7A828B13}" type="sibTrans" cxnId="{D61CD0E9-9E97-5C4A-9C31-BAA69334B7C8}">
      <dgm:prSet/>
      <dgm:spPr/>
      <dgm:t>
        <a:bodyPr/>
        <a:lstStyle/>
        <a:p>
          <a:endParaRPr lang="en-US"/>
        </a:p>
      </dgm:t>
    </dgm:pt>
    <dgm:pt modelId="{907AE94D-58B3-A54A-BD6B-745756A610B8}" type="pres">
      <dgm:prSet presAssocID="{0824E1EB-F4F5-B641-9736-644444CD5087}" presName="Name0" presStyleCnt="0">
        <dgm:presLayoutVars>
          <dgm:dir/>
          <dgm:animLvl val="lvl"/>
          <dgm:resizeHandles val="exact"/>
        </dgm:presLayoutVars>
      </dgm:prSet>
      <dgm:spPr/>
      <dgm:t>
        <a:bodyPr/>
        <a:lstStyle/>
        <a:p>
          <a:endParaRPr lang="en-US"/>
        </a:p>
      </dgm:t>
    </dgm:pt>
    <dgm:pt modelId="{09F594BD-77DC-D740-9D49-CFA6D8E1F4EF}" type="pres">
      <dgm:prSet presAssocID="{7B545FAA-ADF0-0447-AD65-A0122E63902F}" presName="linNode" presStyleCnt="0"/>
      <dgm:spPr/>
    </dgm:pt>
    <dgm:pt modelId="{EF8F7305-C96F-5E40-88EA-635FD896CFEF}" type="pres">
      <dgm:prSet presAssocID="{7B545FAA-ADF0-0447-AD65-A0122E63902F}" presName="parentText" presStyleLbl="node1" presStyleIdx="0" presStyleCnt="7">
        <dgm:presLayoutVars>
          <dgm:chMax val="1"/>
          <dgm:bulletEnabled val="1"/>
        </dgm:presLayoutVars>
      </dgm:prSet>
      <dgm:spPr/>
      <dgm:t>
        <a:bodyPr/>
        <a:lstStyle/>
        <a:p>
          <a:endParaRPr lang="en-US"/>
        </a:p>
      </dgm:t>
    </dgm:pt>
    <dgm:pt modelId="{10699785-231F-7B4C-9D58-B849E75C373A}" type="pres">
      <dgm:prSet presAssocID="{7B545FAA-ADF0-0447-AD65-A0122E63902F}" presName="descendantText" presStyleLbl="alignAccFollowNode1" presStyleIdx="0" presStyleCnt="7">
        <dgm:presLayoutVars>
          <dgm:bulletEnabled val="1"/>
        </dgm:presLayoutVars>
      </dgm:prSet>
      <dgm:spPr/>
      <dgm:t>
        <a:bodyPr/>
        <a:lstStyle/>
        <a:p>
          <a:endParaRPr lang="en-US"/>
        </a:p>
      </dgm:t>
    </dgm:pt>
    <dgm:pt modelId="{30F6D837-A928-8946-953C-BEDCBE7A960A}" type="pres">
      <dgm:prSet presAssocID="{1D916018-D5E5-3D41-822E-E3D858702A47}" presName="sp" presStyleCnt="0"/>
      <dgm:spPr/>
    </dgm:pt>
    <dgm:pt modelId="{4C4A707A-FF6A-B840-859A-192A88D8CF53}" type="pres">
      <dgm:prSet presAssocID="{25606FE4-A735-F948-894B-395CB72B8A25}" presName="linNode" presStyleCnt="0"/>
      <dgm:spPr/>
    </dgm:pt>
    <dgm:pt modelId="{FA747A62-CE62-8F48-BB1F-A1BBA3BD61A7}" type="pres">
      <dgm:prSet presAssocID="{25606FE4-A735-F948-894B-395CB72B8A25}" presName="parentText" presStyleLbl="node1" presStyleIdx="1" presStyleCnt="7">
        <dgm:presLayoutVars>
          <dgm:chMax val="1"/>
          <dgm:bulletEnabled val="1"/>
        </dgm:presLayoutVars>
      </dgm:prSet>
      <dgm:spPr/>
      <dgm:t>
        <a:bodyPr/>
        <a:lstStyle/>
        <a:p>
          <a:endParaRPr lang="en-US"/>
        </a:p>
      </dgm:t>
    </dgm:pt>
    <dgm:pt modelId="{161E0297-4F58-6742-9E32-88497824A972}" type="pres">
      <dgm:prSet presAssocID="{25606FE4-A735-F948-894B-395CB72B8A25}" presName="descendantText" presStyleLbl="alignAccFollowNode1" presStyleIdx="1" presStyleCnt="7">
        <dgm:presLayoutVars>
          <dgm:bulletEnabled val="1"/>
        </dgm:presLayoutVars>
      </dgm:prSet>
      <dgm:spPr/>
      <dgm:t>
        <a:bodyPr/>
        <a:lstStyle/>
        <a:p>
          <a:endParaRPr lang="en-US"/>
        </a:p>
      </dgm:t>
    </dgm:pt>
    <dgm:pt modelId="{BE06C9EA-276C-AB4E-826E-0270A9D82803}" type="pres">
      <dgm:prSet presAssocID="{230C6C7E-EEB1-6649-B968-C64BF7546AE4}" presName="sp" presStyleCnt="0"/>
      <dgm:spPr/>
    </dgm:pt>
    <dgm:pt modelId="{C4D30337-01A5-DE49-A56A-174C6C28F353}" type="pres">
      <dgm:prSet presAssocID="{A4DBFBFE-5E4B-7842-8178-B9F74ED85C3D}" presName="linNode" presStyleCnt="0"/>
      <dgm:spPr/>
    </dgm:pt>
    <dgm:pt modelId="{3B7639FA-D612-CF4E-8547-331F042C4A57}" type="pres">
      <dgm:prSet presAssocID="{A4DBFBFE-5E4B-7842-8178-B9F74ED85C3D}" presName="parentText" presStyleLbl="node1" presStyleIdx="2" presStyleCnt="7">
        <dgm:presLayoutVars>
          <dgm:chMax val="1"/>
          <dgm:bulletEnabled val="1"/>
        </dgm:presLayoutVars>
      </dgm:prSet>
      <dgm:spPr/>
      <dgm:t>
        <a:bodyPr/>
        <a:lstStyle/>
        <a:p>
          <a:endParaRPr lang="en-US"/>
        </a:p>
      </dgm:t>
    </dgm:pt>
    <dgm:pt modelId="{55151691-FF09-E540-9CA8-566F68077F25}" type="pres">
      <dgm:prSet presAssocID="{A4DBFBFE-5E4B-7842-8178-B9F74ED85C3D}" presName="descendantText" presStyleLbl="alignAccFollowNode1" presStyleIdx="2" presStyleCnt="7">
        <dgm:presLayoutVars>
          <dgm:bulletEnabled val="1"/>
        </dgm:presLayoutVars>
      </dgm:prSet>
      <dgm:spPr/>
      <dgm:t>
        <a:bodyPr/>
        <a:lstStyle/>
        <a:p>
          <a:endParaRPr lang="en-US"/>
        </a:p>
      </dgm:t>
    </dgm:pt>
    <dgm:pt modelId="{78C36430-E9D0-C847-9986-5024C3078C2E}" type="pres">
      <dgm:prSet presAssocID="{6730746E-1A60-4F4A-8643-FFD0FCA478DD}" presName="sp" presStyleCnt="0"/>
      <dgm:spPr/>
    </dgm:pt>
    <dgm:pt modelId="{180147A6-466D-D14C-8A38-BF7F19F95FF8}" type="pres">
      <dgm:prSet presAssocID="{65CD6AF9-C4C2-614E-86E6-B6DE000E0E47}" presName="linNode" presStyleCnt="0"/>
      <dgm:spPr/>
    </dgm:pt>
    <dgm:pt modelId="{57922800-23C4-9141-8841-A084C5E76399}" type="pres">
      <dgm:prSet presAssocID="{65CD6AF9-C4C2-614E-86E6-B6DE000E0E47}" presName="parentText" presStyleLbl="node1" presStyleIdx="3" presStyleCnt="7">
        <dgm:presLayoutVars>
          <dgm:chMax val="1"/>
          <dgm:bulletEnabled val="1"/>
        </dgm:presLayoutVars>
      </dgm:prSet>
      <dgm:spPr/>
      <dgm:t>
        <a:bodyPr/>
        <a:lstStyle/>
        <a:p>
          <a:endParaRPr lang="en-US"/>
        </a:p>
      </dgm:t>
    </dgm:pt>
    <dgm:pt modelId="{60F54F4C-B85A-AB48-B9B8-5CCBB4E387C0}" type="pres">
      <dgm:prSet presAssocID="{65CD6AF9-C4C2-614E-86E6-B6DE000E0E47}" presName="descendantText" presStyleLbl="alignAccFollowNode1" presStyleIdx="3" presStyleCnt="7">
        <dgm:presLayoutVars>
          <dgm:bulletEnabled val="1"/>
        </dgm:presLayoutVars>
      </dgm:prSet>
      <dgm:spPr/>
      <dgm:t>
        <a:bodyPr/>
        <a:lstStyle/>
        <a:p>
          <a:endParaRPr lang="en-US"/>
        </a:p>
      </dgm:t>
    </dgm:pt>
    <dgm:pt modelId="{2585301D-BF40-1E40-994B-AAFC0F91B7DB}" type="pres">
      <dgm:prSet presAssocID="{6744FA1E-F833-9E41-9AB8-43393097380D}" presName="sp" presStyleCnt="0"/>
      <dgm:spPr/>
    </dgm:pt>
    <dgm:pt modelId="{E0944A71-8E9A-2A44-B65B-232AC89797C9}" type="pres">
      <dgm:prSet presAssocID="{5076173A-C412-7341-9B6F-66EF5E323479}" presName="linNode" presStyleCnt="0"/>
      <dgm:spPr/>
    </dgm:pt>
    <dgm:pt modelId="{52E75C5F-409F-814F-A282-E6D286177E18}" type="pres">
      <dgm:prSet presAssocID="{5076173A-C412-7341-9B6F-66EF5E323479}" presName="parentText" presStyleLbl="node1" presStyleIdx="4" presStyleCnt="7">
        <dgm:presLayoutVars>
          <dgm:chMax val="1"/>
          <dgm:bulletEnabled val="1"/>
        </dgm:presLayoutVars>
      </dgm:prSet>
      <dgm:spPr/>
      <dgm:t>
        <a:bodyPr/>
        <a:lstStyle/>
        <a:p>
          <a:endParaRPr lang="en-US"/>
        </a:p>
      </dgm:t>
    </dgm:pt>
    <dgm:pt modelId="{9F8D5262-5DA1-C944-8F37-FDF91056E783}" type="pres">
      <dgm:prSet presAssocID="{5076173A-C412-7341-9B6F-66EF5E323479}" presName="descendantText" presStyleLbl="alignAccFollowNode1" presStyleIdx="4" presStyleCnt="7">
        <dgm:presLayoutVars>
          <dgm:bulletEnabled val="1"/>
        </dgm:presLayoutVars>
      </dgm:prSet>
      <dgm:spPr/>
      <dgm:t>
        <a:bodyPr/>
        <a:lstStyle/>
        <a:p>
          <a:endParaRPr lang="en-US"/>
        </a:p>
      </dgm:t>
    </dgm:pt>
    <dgm:pt modelId="{A348E485-077D-A743-9290-DF8F64886727}" type="pres">
      <dgm:prSet presAssocID="{F3D56D32-3709-594C-B640-BD1503CC0DDF}" presName="sp" presStyleCnt="0"/>
      <dgm:spPr/>
    </dgm:pt>
    <dgm:pt modelId="{6D94F5C9-2BCC-DF49-BC3E-8CE383E6EE97}" type="pres">
      <dgm:prSet presAssocID="{17228C58-D9A6-4E47-9B37-E81D987BC4CD}" presName="linNode" presStyleCnt="0"/>
      <dgm:spPr/>
    </dgm:pt>
    <dgm:pt modelId="{6FF043D8-26ED-5F4D-9A14-52B275017684}" type="pres">
      <dgm:prSet presAssocID="{17228C58-D9A6-4E47-9B37-E81D987BC4CD}" presName="parentText" presStyleLbl="node1" presStyleIdx="5" presStyleCnt="7">
        <dgm:presLayoutVars>
          <dgm:chMax val="1"/>
          <dgm:bulletEnabled val="1"/>
        </dgm:presLayoutVars>
      </dgm:prSet>
      <dgm:spPr/>
      <dgm:t>
        <a:bodyPr/>
        <a:lstStyle/>
        <a:p>
          <a:endParaRPr lang="en-US"/>
        </a:p>
      </dgm:t>
    </dgm:pt>
    <dgm:pt modelId="{54949D27-8171-814B-8294-F978F7E21E04}" type="pres">
      <dgm:prSet presAssocID="{17228C58-D9A6-4E47-9B37-E81D987BC4CD}" presName="descendantText" presStyleLbl="alignAccFollowNode1" presStyleIdx="5" presStyleCnt="7">
        <dgm:presLayoutVars>
          <dgm:bulletEnabled val="1"/>
        </dgm:presLayoutVars>
      </dgm:prSet>
      <dgm:spPr/>
      <dgm:t>
        <a:bodyPr/>
        <a:lstStyle/>
        <a:p>
          <a:endParaRPr lang="en-US"/>
        </a:p>
      </dgm:t>
    </dgm:pt>
    <dgm:pt modelId="{C631A14A-CED0-8A4B-8265-F4073380E465}" type="pres">
      <dgm:prSet presAssocID="{0FA21E27-03FA-2343-877C-D6EDD1CF14B8}" presName="sp" presStyleCnt="0"/>
      <dgm:spPr/>
    </dgm:pt>
    <dgm:pt modelId="{2603F79A-977B-524D-8831-D42AB924C15D}" type="pres">
      <dgm:prSet presAssocID="{F1FEB46F-4DE5-614F-9421-E5B1C9C92ACC}" presName="linNode" presStyleCnt="0"/>
      <dgm:spPr/>
    </dgm:pt>
    <dgm:pt modelId="{294A9074-BF58-E84B-9E9F-072161FF2D02}" type="pres">
      <dgm:prSet presAssocID="{F1FEB46F-4DE5-614F-9421-E5B1C9C92ACC}" presName="parentText" presStyleLbl="node1" presStyleIdx="6" presStyleCnt="7">
        <dgm:presLayoutVars>
          <dgm:chMax val="1"/>
          <dgm:bulletEnabled val="1"/>
        </dgm:presLayoutVars>
      </dgm:prSet>
      <dgm:spPr/>
      <dgm:t>
        <a:bodyPr/>
        <a:lstStyle/>
        <a:p>
          <a:endParaRPr lang="en-US"/>
        </a:p>
      </dgm:t>
    </dgm:pt>
    <dgm:pt modelId="{584FA0E5-0DCA-2941-BA78-85A03A6A52A9}" type="pres">
      <dgm:prSet presAssocID="{F1FEB46F-4DE5-614F-9421-E5B1C9C92ACC}" presName="descendantText" presStyleLbl="alignAccFollowNode1" presStyleIdx="6" presStyleCnt="7">
        <dgm:presLayoutVars>
          <dgm:bulletEnabled val="1"/>
        </dgm:presLayoutVars>
      </dgm:prSet>
      <dgm:spPr/>
      <dgm:t>
        <a:bodyPr/>
        <a:lstStyle/>
        <a:p>
          <a:endParaRPr lang="en-US"/>
        </a:p>
      </dgm:t>
    </dgm:pt>
  </dgm:ptLst>
  <dgm:cxnLst>
    <dgm:cxn modelId="{825C97B0-485F-7D41-A172-556D42F9EF3B}" srcId="{17228C58-D9A6-4E47-9B37-E81D987BC4CD}" destId="{A7104E82-92BE-C045-98C9-72943B56E458}" srcOrd="0" destOrd="0" parTransId="{F6FA796D-E629-5548-832C-6FB4278312B6}" sibTransId="{700FB7F5-C4FC-2A4A-B1E4-2863371A1362}"/>
    <dgm:cxn modelId="{DD2DE08B-7BDB-564C-BE98-C0C8C1731044}" type="presOf" srcId="{65CD6AF9-C4C2-614E-86E6-B6DE000E0E47}" destId="{57922800-23C4-9141-8841-A084C5E76399}" srcOrd="0" destOrd="0" presId="urn:microsoft.com/office/officeart/2005/8/layout/vList5"/>
    <dgm:cxn modelId="{D8ECF24C-9D2E-954C-9DAE-AB1BFAF4DE62}" type="presOf" srcId="{50526FF6-19ED-5D49-AC06-E4A6EECA7A70}" destId="{161E0297-4F58-6742-9E32-88497824A972}" srcOrd="0" destOrd="0" presId="urn:microsoft.com/office/officeart/2005/8/layout/vList5"/>
    <dgm:cxn modelId="{44248023-1862-DB45-AB4A-D080508627F2}" type="presOf" srcId="{7B545FAA-ADF0-0447-AD65-A0122E63902F}" destId="{EF8F7305-C96F-5E40-88EA-635FD896CFEF}" srcOrd="0" destOrd="0" presId="urn:microsoft.com/office/officeart/2005/8/layout/vList5"/>
    <dgm:cxn modelId="{FAD6F6CC-C9DB-7D45-BDFB-3B66DA3190AB}" type="presOf" srcId="{17228C58-D9A6-4E47-9B37-E81D987BC4CD}" destId="{6FF043D8-26ED-5F4D-9A14-52B275017684}" srcOrd="0" destOrd="0" presId="urn:microsoft.com/office/officeart/2005/8/layout/vList5"/>
    <dgm:cxn modelId="{6CB54991-DBBC-1049-8517-746B44589821}" type="presOf" srcId="{0666881D-688F-6F4E-942B-EAA2EDE65020}" destId="{10699785-231F-7B4C-9D58-B849E75C373A}" srcOrd="0" destOrd="0" presId="urn:microsoft.com/office/officeart/2005/8/layout/vList5"/>
    <dgm:cxn modelId="{EA43DF4F-2A1B-D54D-8DE7-E7BDB57B55E2}" srcId="{5076173A-C412-7341-9B6F-66EF5E323479}" destId="{EC6CAA2D-0C13-2F4C-BC78-7CBE95D30D42}" srcOrd="0" destOrd="0" parTransId="{A4BFBEC3-A161-E247-A349-502EDED4C5DA}" sibTransId="{EDE65D8D-2043-A046-A013-9A7C79995A7C}"/>
    <dgm:cxn modelId="{F548C035-4899-9341-8A97-ABE7A54C99EB}" type="presOf" srcId="{EC6CAA2D-0C13-2F4C-BC78-7CBE95D30D42}" destId="{9F8D5262-5DA1-C944-8F37-FDF91056E783}" srcOrd="0" destOrd="0" presId="urn:microsoft.com/office/officeart/2005/8/layout/vList5"/>
    <dgm:cxn modelId="{D2B5462D-82D7-FC43-8A6C-BDAD4D54F1F6}" srcId="{65CD6AF9-C4C2-614E-86E6-B6DE000E0E47}" destId="{FD74AE4D-75B0-E94D-B73C-3A9F98563697}" srcOrd="0" destOrd="0" parTransId="{92258373-5F83-0D44-A5D9-79F8E0063FD3}" sibTransId="{482DF957-7873-044A-B43A-8DB6B6AF2C2F}"/>
    <dgm:cxn modelId="{D61CD0E9-9E97-5C4A-9C31-BAA69334B7C8}" srcId="{F1FEB46F-4DE5-614F-9421-E5B1C9C92ACC}" destId="{146ECB3A-7127-DF40-8687-2B39E1BA3F08}" srcOrd="0" destOrd="0" parTransId="{43AD2C35-BE2B-D142-99AA-2BCD67D0E264}" sibTransId="{BAC3551E-B5E8-034A-9F72-065A7A828B13}"/>
    <dgm:cxn modelId="{D22A72CE-9035-5D41-830F-64E21EC01A56}" srcId="{0824E1EB-F4F5-B641-9736-644444CD5087}" destId="{25606FE4-A735-F948-894B-395CB72B8A25}" srcOrd="1" destOrd="0" parTransId="{D2AE2B8B-13B0-4943-A37F-938CF8B7EEFC}" sibTransId="{230C6C7E-EEB1-6649-B968-C64BF7546AE4}"/>
    <dgm:cxn modelId="{4CD4D3AE-FCCD-5E4F-B99F-29C1BD49DE20}" srcId="{A4DBFBFE-5E4B-7842-8178-B9F74ED85C3D}" destId="{3C1E643E-2842-8845-AF1D-6538C8AE2C4D}" srcOrd="0" destOrd="0" parTransId="{72E847A4-C227-0E48-8E08-D4E335A26C9D}" sibTransId="{8D8F8581-2F56-4C41-8EE2-EAD2091D631E}"/>
    <dgm:cxn modelId="{666CDFEE-BCB6-B648-A29D-15E64BAC5180}" type="presOf" srcId="{A7104E82-92BE-C045-98C9-72943B56E458}" destId="{54949D27-8171-814B-8294-F978F7E21E04}" srcOrd="0" destOrd="0" presId="urn:microsoft.com/office/officeart/2005/8/layout/vList5"/>
    <dgm:cxn modelId="{0D4D6DAB-D7FE-9346-A278-AC39EADE5B63}" type="presOf" srcId="{0824E1EB-F4F5-B641-9736-644444CD5087}" destId="{907AE94D-58B3-A54A-BD6B-745756A610B8}" srcOrd="0" destOrd="0" presId="urn:microsoft.com/office/officeart/2005/8/layout/vList5"/>
    <dgm:cxn modelId="{85BFDFB6-79D2-4840-A378-63D34557F6E9}" type="presOf" srcId="{25606FE4-A735-F948-894B-395CB72B8A25}" destId="{FA747A62-CE62-8F48-BB1F-A1BBA3BD61A7}" srcOrd="0" destOrd="0" presId="urn:microsoft.com/office/officeart/2005/8/layout/vList5"/>
    <dgm:cxn modelId="{EAB96131-3DC9-4B47-BD96-8FC54AFC760F}" type="presOf" srcId="{146ECB3A-7127-DF40-8687-2B39E1BA3F08}" destId="{584FA0E5-0DCA-2941-BA78-85A03A6A52A9}" srcOrd="0" destOrd="0" presId="urn:microsoft.com/office/officeart/2005/8/layout/vList5"/>
    <dgm:cxn modelId="{F6719406-3A48-0040-9795-4BD567740003}" srcId="{25606FE4-A735-F948-894B-395CB72B8A25}" destId="{50526FF6-19ED-5D49-AC06-E4A6EECA7A70}" srcOrd="0" destOrd="0" parTransId="{4BAFC36B-8C0C-964D-A97A-FDBEEABC4877}" sibTransId="{B3D5E9C3-70D7-F146-B1C2-A6682B86E5CC}"/>
    <dgm:cxn modelId="{FF36CDC0-87F9-9D43-BE7B-C799D61B0090}" srcId="{0824E1EB-F4F5-B641-9736-644444CD5087}" destId="{F1FEB46F-4DE5-614F-9421-E5B1C9C92ACC}" srcOrd="6" destOrd="0" parTransId="{BB867FAD-A9C1-7E4B-9DA6-F377FBD0DE18}" sibTransId="{9F17E70B-6A1D-9340-9B73-D8573A7CF5CA}"/>
    <dgm:cxn modelId="{37D1D150-EFCA-524B-AD02-D5D6258565E7}" srcId="{0824E1EB-F4F5-B641-9736-644444CD5087}" destId="{7B545FAA-ADF0-0447-AD65-A0122E63902F}" srcOrd="0" destOrd="0" parTransId="{6BAB7247-CCCF-A949-93CA-76C0D43BAC56}" sibTransId="{1D916018-D5E5-3D41-822E-E3D858702A47}"/>
    <dgm:cxn modelId="{E9ECA4CF-C154-314D-AC65-15EF78A93758}" srcId="{0824E1EB-F4F5-B641-9736-644444CD5087}" destId="{5076173A-C412-7341-9B6F-66EF5E323479}" srcOrd="4" destOrd="0" parTransId="{BDA7C927-DAAB-6845-8B5B-5BE2CDB135C4}" sibTransId="{F3D56D32-3709-594C-B640-BD1503CC0DDF}"/>
    <dgm:cxn modelId="{C1A7FD2C-850F-0540-ABA4-84AC55190EE4}" type="presOf" srcId="{A4DBFBFE-5E4B-7842-8178-B9F74ED85C3D}" destId="{3B7639FA-D612-CF4E-8547-331F042C4A57}" srcOrd="0" destOrd="0" presId="urn:microsoft.com/office/officeart/2005/8/layout/vList5"/>
    <dgm:cxn modelId="{6CC63587-A6EA-C14F-B78E-5D3750FA3E1F}" type="presOf" srcId="{3C1E643E-2842-8845-AF1D-6538C8AE2C4D}" destId="{55151691-FF09-E540-9CA8-566F68077F25}" srcOrd="0" destOrd="0" presId="urn:microsoft.com/office/officeart/2005/8/layout/vList5"/>
    <dgm:cxn modelId="{66A857FA-7D95-E34C-AC69-3BDCE411DEA0}" type="presOf" srcId="{F1FEB46F-4DE5-614F-9421-E5B1C9C92ACC}" destId="{294A9074-BF58-E84B-9E9F-072161FF2D02}" srcOrd="0" destOrd="0" presId="urn:microsoft.com/office/officeart/2005/8/layout/vList5"/>
    <dgm:cxn modelId="{7656FC8E-A2CD-724F-A7C2-7DE34E68F132}" srcId="{0824E1EB-F4F5-B641-9736-644444CD5087}" destId="{A4DBFBFE-5E4B-7842-8178-B9F74ED85C3D}" srcOrd="2" destOrd="0" parTransId="{C90B96AA-E7B2-FC49-8684-4D22B99A1786}" sibTransId="{6730746E-1A60-4F4A-8643-FFD0FCA478DD}"/>
    <dgm:cxn modelId="{859C00F8-5041-C147-893E-8A33D79CFEE0}" srcId="{0824E1EB-F4F5-B641-9736-644444CD5087}" destId="{17228C58-D9A6-4E47-9B37-E81D987BC4CD}" srcOrd="5" destOrd="0" parTransId="{56F460B0-9415-E34A-A9D5-69391515E502}" sibTransId="{0FA21E27-03FA-2343-877C-D6EDD1CF14B8}"/>
    <dgm:cxn modelId="{514C59AF-6A21-CF43-B469-ED8BF6D692B0}" srcId="{7B545FAA-ADF0-0447-AD65-A0122E63902F}" destId="{0666881D-688F-6F4E-942B-EAA2EDE65020}" srcOrd="0" destOrd="0" parTransId="{29CDCFE5-09FB-4A4E-9F79-444AD8810341}" sibTransId="{9DA89EB2-4A6D-EE4A-B7DB-C86BCEA3F8AA}"/>
    <dgm:cxn modelId="{2CF6AED9-2CFE-9D45-BF77-DEE20201F502}" type="presOf" srcId="{5076173A-C412-7341-9B6F-66EF5E323479}" destId="{52E75C5F-409F-814F-A282-E6D286177E18}" srcOrd="0" destOrd="0" presId="urn:microsoft.com/office/officeart/2005/8/layout/vList5"/>
    <dgm:cxn modelId="{B624A1E5-142D-5946-9064-EF67FCB4ABA2}" type="presOf" srcId="{FD74AE4D-75B0-E94D-B73C-3A9F98563697}" destId="{60F54F4C-B85A-AB48-B9B8-5CCBB4E387C0}" srcOrd="0" destOrd="0" presId="urn:microsoft.com/office/officeart/2005/8/layout/vList5"/>
    <dgm:cxn modelId="{A730799E-8D7D-7E42-886F-4ED984C71A54}" srcId="{0824E1EB-F4F5-B641-9736-644444CD5087}" destId="{65CD6AF9-C4C2-614E-86E6-B6DE000E0E47}" srcOrd="3" destOrd="0" parTransId="{701A6D51-7128-5A41-A18B-8F3F631FBCE5}" sibTransId="{6744FA1E-F833-9E41-9AB8-43393097380D}"/>
    <dgm:cxn modelId="{431B89CF-D290-364E-BF66-850296821340}" type="presParOf" srcId="{907AE94D-58B3-A54A-BD6B-745756A610B8}" destId="{09F594BD-77DC-D740-9D49-CFA6D8E1F4EF}" srcOrd="0" destOrd="0" presId="urn:microsoft.com/office/officeart/2005/8/layout/vList5"/>
    <dgm:cxn modelId="{3DD63CF5-1D71-0142-8C56-2EB61AACB751}" type="presParOf" srcId="{09F594BD-77DC-D740-9D49-CFA6D8E1F4EF}" destId="{EF8F7305-C96F-5E40-88EA-635FD896CFEF}" srcOrd="0" destOrd="0" presId="urn:microsoft.com/office/officeart/2005/8/layout/vList5"/>
    <dgm:cxn modelId="{5E0DCCBA-D7CC-FF41-B3B3-998FD689DA5B}" type="presParOf" srcId="{09F594BD-77DC-D740-9D49-CFA6D8E1F4EF}" destId="{10699785-231F-7B4C-9D58-B849E75C373A}" srcOrd="1" destOrd="0" presId="urn:microsoft.com/office/officeart/2005/8/layout/vList5"/>
    <dgm:cxn modelId="{2B7E3E92-BB8D-754F-B817-AAC643E6A965}" type="presParOf" srcId="{907AE94D-58B3-A54A-BD6B-745756A610B8}" destId="{30F6D837-A928-8946-953C-BEDCBE7A960A}" srcOrd="1" destOrd="0" presId="urn:microsoft.com/office/officeart/2005/8/layout/vList5"/>
    <dgm:cxn modelId="{9A424373-2DA7-C845-96D1-61B8E5C5697F}" type="presParOf" srcId="{907AE94D-58B3-A54A-BD6B-745756A610B8}" destId="{4C4A707A-FF6A-B840-859A-192A88D8CF53}" srcOrd="2" destOrd="0" presId="urn:microsoft.com/office/officeart/2005/8/layout/vList5"/>
    <dgm:cxn modelId="{E792E90D-FE9A-9643-A75F-6EE8C9B9D84B}" type="presParOf" srcId="{4C4A707A-FF6A-B840-859A-192A88D8CF53}" destId="{FA747A62-CE62-8F48-BB1F-A1BBA3BD61A7}" srcOrd="0" destOrd="0" presId="urn:microsoft.com/office/officeart/2005/8/layout/vList5"/>
    <dgm:cxn modelId="{519A7DEB-802D-0343-9FFE-B4307CF45549}" type="presParOf" srcId="{4C4A707A-FF6A-B840-859A-192A88D8CF53}" destId="{161E0297-4F58-6742-9E32-88497824A972}" srcOrd="1" destOrd="0" presId="urn:microsoft.com/office/officeart/2005/8/layout/vList5"/>
    <dgm:cxn modelId="{88844878-15BA-8E40-A3DB-0130C519A95C}" type="presParOf" srcId="{907AE94D-58B3-A54A-BD6B-745756A610B8}" destId="{BE06C9EA-276C-AB4E-826E-0270A9D82803}" srcOrd="3" destOrd="0" presId="urn:microsoft.com/office/officeart/2005/8/layout/vList5"/>
    <dgm:cxn modelId="{38CEAB61-0191-0644-B0CD-4DBA29AA9E70}" type="presParOf" srcId="{907AE94D-58B3-A54A-BD6B-745756A610B8}" destId="{C4D30337-01A5-DE49-A56A-174C6C28F353}" srcOrd="4" destOrd="0" presId="urn:microsoft.com/office/officeart/2005/8/layout/vList5"/>
    <dgm:cxn modelId="{DBD506A8-0E53-F14F-A1D8-3FF26E0E197B}" type="presParOf" srcId="{C4D30337-01A5-DE49-A56A-174C6C28F353}" destId="{3B7639FA-D612-CF4E-8547-331F042C4A57}" srcOrd="0" destOrd="0" presId="urn:microsoft.com/office/officeart/2005/8/layout/vList5"/>
    <dgm:cxn modelId="{E76CB3F4-0F97-E245-A435-A86D478CB33B}" type="presParOf" srcId="{C4D30337-01A5-DE49-A56A-174C6C28F353}" destId="{55151691-FF09-E540-9CA8-566F68077F25}" srcOrd="1" destOrd="0" presId="urn:microsoft.com/office/officeart/2005/8/layout/vList5"/>
    <dgm:cxn modelId="{03594885-1024-504F-915C-6E31EFF0D4C9}" type="presParOf" srcId="{907AE94D-58B3-A54A-BD6B-745756A610B8}" destId="{78C36430-E9D0-C847-9986-5024C3078C2E}" srcOrd="5" destOrd="0" presId="urn:microsoft.com/office/officeart/2005/8/layout/vList5"/>
    <dgm:cxn modelId="{10925F76-5848-DA47-9E3F-04F265404BAF}" type="presParOf" srcId="{907AE94D-58B3-A54A-BD6B-745756A610B8}" destId="{180147A6-466D-D14C-8A38-BF7F19F95FF8}" srcOrd="6" destOrd="0" presId="urn:microsoft.com/office/officeart/2005/8/layout/vList5"/>
    <dgm:cxn modelId="{C70A4A97-B0C7-734E-9194-C8B798692A30}" type="presParOf" srcId="{180147A6-466D-D14C-8A38-BF7F19F95FF8}" destId="{57922800-23C4-9141-8841-A084C5E76399}" srcOrd="0" destOrd="0" presId="urn:microsoft.com/office/officeart/2005/8/layout/vList5"/>
    <dgm:cxn modelId="{2A744412-47D9-854D-B172-DAC58452544A}" type="presParOf" srcId="{180147A6-466D-D14C-8A38-BF7F19F95FF8}" destId="{60F54F4C-B85A-AB48-B9B8-5CCBB4E387C0}" srcOrd="1" destOrd="0" presId="urn:microsoft.com/office/officeart/2005/8/layout/vList5"/>
    <dgm:cxn modelId="{9A70AA60-4CD6-AA4F-AEE1-9CEF79D5AD6B}" type="presParOf" srcId="{907AE94D-58B3-A54A-BD6B-745756A610B8}" destId="{2585301D-BF40-1E40-994B-AAFC0F91B7DB}" srcOrd="7" destOrd="0" presId="urn:microsoft.com/office/officeart/2005/8/layout/vList5"/>
    <dgm:cxn modelId="{0F88BE6D-6DB1-B448-A303-DD08308A80C3}" type="presParOf" srcId="{907AE94D-58B3-A54A-BD6B-745756A610B8}" destId="{E0944A71-8E9A-2A44-B65B-232AC89797C9}" srcOrd="8" destOrd="0" presId="urn:microsoft.com/office/officeart/2005/8/layout/vList5"/>
    <dgm:cxn modelId="{0114DDC5-4B3A-3047-87CE-6E0FA02E72EC}" type="presParOf" srcId="{E0944A71-8E9A-2A44-B65B-232AC89797C9}" destId="{52E75C5F-409F-814F-A282-E6D286177E18}" srcOrd="0" destOrd="0" presId="urn:microsoft.com/office/officeart/2005/8/layout/vList5"/>
    <dgm:cxn modelId="{47EAB406-5289-7E4C-BC80-13C72C792428}" type="presParOf" srcId="{E0944A71-8E9A-2A44-B65B-232AC89797C9}" destId="{9F8D5262-5DA1-C944-8F37-FDF91056E783}" srcOrd="1" destOrd="0" presId="urn:microsoft.com/office/officeart/2005/8/layout/vList5"/>
    <dgm:cxn modelId="{AE538B40-B554-0147-8300-100EFAFE5029}" type="presParOf" srcId="{907AE94D-58B3-A54A-BD6B-745756A610B8}" destId="{A348E485-077D-A743-9290-DF8F64886727}" srcOrd="9" destOrd="0" presId="urn:microsoft.com/office/officeart/2005/8/layout/vList5"/>
    <dgm:cxn modelId="{6D896E27-CB02-B74E-B36A-5CC94B9F3214}" type="presParOf" srcId="{907AE94D-58B3-A54A-BD6B-745756A610B8}" destId="{6D94F5C9-2BCC-DF49-BC3E-8CE383E6EE97}" srcOrd="10" destOrd="0" presId="urn:microsoft.com/office/officeart/2005/8/layout/vList5"/>
    <dgm:cxn modelId="{42778B88-BAED-A647-A176-BF82A998F3CA}" type="presParOf" srcId="{6D94F5C9-2BCC-DF49-BC3E-8CE383E6EE97}" destId="{6FF043D8-26ED-5F4D-9A14-52B275017684}" srcOrd="0" destOrd="0" presId="urn:microsoft.com/office/officeart/2005/8/layout/vList5"/>
    <dgm:cxn modelId="{B5C4F71C-A501-4141-8609-EB35A6BE0989}" type="presParOf" srcId="{6D94F5C9-2BCC-DF49-BC3E-8CE383E6EE97}" destId="{54949D27-8171-814B-8294-F978F7E21E04}" srcOrd="1" destOrd="0" presId="urn:microsoft.com/office/officeart/2005/8/layout/vList5"/>
    <dgm:cxn modelId="{427B7C67-02B4-1A40-B364-088038CAFC0B}" type="presParOf" srcId="{907AE94D-58B3-A54A-BD6B-745756A610B8}" destId="{C631A14A-CED0-8A4B-8265-F4073380E465}" srcOrd="11" destOrd="0" presId="urn:microsoft.com/office/officeart/2005/8/layout/vList5"/>
    <dgm:cxn modelId="{63D71C6E-BF68-A449-95A8-647EE718A6C5}" type="presParOf" srcId="{907AE94D-58B3-A54A-BD6B-745756A610B8}" destId="{2603F79A-977B-524D-8831-D42AB924C15D}" srcOrd="12" destOrd="0" presId="urn:microsoft.com/office/officeart/2005/8/layout/vList5"/>
    <dgm:cxn modelId="{6B74F93D-5A3F-AD40-8989-CCB14CBF9480}" type="presParOf" srcId="{2603F79A-977B-524D-8831-D42AB924C15D}" destId="{294A9074-BF58-E84B-9E9F-072161FF2D02}" srcOrd="0" destOrd="0" presId="urn:microsoft.com/office/officeart/2005/8/layout/vList5"/>
    <dgm:cxn modelId="{19A70CD3-4362-F04E-82D5-F75D1B2B9187}" type="presParOf" srcId="{2603F79A-977B-524D-8831-D42AB924C15D}" destId="{584FA0E5-0DCA-2941-BA78-85A03A6A52A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99785-231F-7B4C-9D58-B849E75C373A}">
      <dsp:nvSpPr>
        <dsp:cNvPr id="0" name=""/>
        <dsp:cNvSpPr/>
      </dsp:nvSpPr>
      <dsp:spPr>
        <a:xfrm rot="5400000">
          <a:off x="3922633" y="-1672064"/>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Application</a:t>
          </a:r>
          <a:endParaRPr lang="en-US" sz="2200" kern="1200" dirty="0"/>
        </a:p>
      </dsp:txBody>
      <dsp:txXfrm rot="-5400000">
        <a:off x="2194560" y="77746"/>
        <a:ext cx="3879703" cy="401819"/>
      </dsp:txXfrm>
    </dsp:sp>
    <dsp:sp modelId="{EF8F7305-C96F-5E40-88EA-635FD896CFEF}">
      <dsp:nvSpPr>
        <dsp:cNvPr id="0" name=""/>
        <dsp:cNvSpPr/>
      </dsp:nvSpPr>
      <dsp:spPr>
        <a:xfrm>
          <a:off x="0" y="347"/>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7</a:t>
          </a:r>
          <a:endParaRPr lang="en-US" sz="2800" kern="1200" dirty="0"/>
        </a:p>
      </dsp:txBody>
      <dsp:txXfrm>
        <a:off x="27172" y="27519"/>
        <a:ext cx="2140216" cy="502273"/>
      </dsp:txXfrm>
    </dsp:sp>
    <dsp:sp modelId="{161E0297-4F58-6742-9E32-88497824A972}">
      <dsp:nvSpPr>
        <dsp:cNvPr id="0" name=""/>
        <dsp:cNvSpPr/>
      </dsp:nvSpPr>
      <dsp:spPr>
        <a:xfrm rot="5400000">
          <a:off x="3922633" y="-1087616"/>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Presentation</a:t>
          </a:r>
          <a:endParaRPr lang="en-US" sz="2200" kern="1200" dirty="0"/>
        </a:p>
      </dsp:txBody>
      <dsp:txXfrm rot="-5400000">
        <a:off x="2194560" y="662194"/>
        <a:ext cx="3879703" cy="401819"/>
      </dsp:txXfrm>
    </dsp:sp>
    <dsp:sp modelId="{FA747A62-CE62-8F48-BB1F-A1BBA3BD61A7}">
      <dsp:nvSpPr>
        <dsp:cNvPr id="0" name=""/>
        <dsp:cNvSpPr/>
      </dsp:nvSpPr>
      <dsp:spPr>
        <a:xfrm>
          <a:off x="0" y="584795"/>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6</a:t>
          </a:r>
          <a:endParaRPr lang="en-US" sz="2800" kern="1200" dirty="0"/>
        </a:p>
      </dsp:txBody>
      <dsp:txXfrm>
        <a:off x="27172" y="611967"/>
        <a:ext cx="2140216" cy="502273"/>
      </dsp:txXfrm>
    </dsp:sp>
    <dsp:sp modelId="{55151691-FF09-E540-9CA8-566F68077F25}">
      <dsp:nvSpPr>
        <dsp:cNvPr id="0" name=""/>
        <dsp:cNvSpPr/>
      </dsp:nvSpPr>
      <dsp:spPr>
        <a:xfrm rot="5400000">
          <a:off x="3922633" y="-503168"/>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Session</a:t>
          </a:r>
          <a:endParaRPr lang="en-US" sz="2200" kern="1200" dirty="0"/>
        </a:p>
      </dsp:txBody>
      <dsp:txXfrm rot="-5400000">
        <a:off x="2194560" y="1246642"/>
        <a:ext cx="3879703" cy="401819"/>
      </dsp:txXfrm>
    </dsp:sp>
    <dsp:sp modelId="{3B7639FA-D612-CF4E-8547-331F042C4A57}">
      <dsp:nvSpPr>
        <dsp:cNvPr id="0" name=""/>
        <dsp:cNvSpPr/>
      </dsp:nvSpPr>
      <dsp:spPr>
        <a:xfrm>
          <a:off x="0" y="1169243"/>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5</a:t>
          </a:r>
          <a:endParaRPr lang="en-US" sz="2800" kern="1200" dirty="0"/>
        </a:p>
      </dsp:txBody>
      <dsp:txXfrm>
        <a:off x="27172" y="1196415"/>
        <a:ext cx="2140216" cy="502273"/>
      </dsp:txXfrm>
    </dsp:sp>
    <dsp:sp modelId="{60F54F4C-B85A-AB48-B9B8-5CCBB4E387C0}">
      <dsp:nvSpPr>
        <dsp:cNvPr id="0" name=""/>
        <dsp:cNvSpPr/>
      </dsp:nvSpPr>
      <dsp:spPr>
        <a:xfrm rot="5400000">
          <a:off x="3922633" y="81279"/>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Transport</a:t>
          </a:r>
          <a:endParaRPr lang="en-US" sz="2200" kern="1200" dirty="0"/>
        </a:p>
      </dsp:txBody>
      <dsp:txXfrm rot="-5400000">
        <a:off x="2194560" y="1831090"/>
        <a:ext cx="3879703" cy="401819"/>
      </dsp:txXfrm>
    </dsp:sp>
    <dsp:sp modelId="{57922800-23C4-9141-8841-A084C5E76399}">
      <dsp:nvSpPr>
        <dsp:cNvPr id="0" name=""/>
        <dsp:cNvSpPr/>
      </dsp:nvSpPr>
      <dsp:spPr>
        <a:xfrm>
          <a:off x="0" y="1753691"/>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4</a:t>
          </a:r>
          <a:endParaRPr lang="en-US" sz="2800" kern="1200" dirty="0"/>
        </a:p>
      </dsp:txBody>
      <dsp:txXfrm>
        <a:off x="27172" y="1780863"/>
        <a:ext cx="2140216" cy="502273"/>
      </dsp:txXfrm>
    </dsp:sp>
    <dsp:sp modelId="{9F8D5262-5DA1-C944-8F37-FDF91056E783}">
      <dsp:nvSpPr>
        <dsp:cNvPr id="0" name=""/>
        <dsp:cNvSpPr/>
      </dsp:nvSpPr>
      <dsp:spPr>
        <a:xfrm rot="5400000">
          <a:off x="3922633" y="665728"/>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Network</a:t>
          </a:r>
          <a:endParaRPr lang="en-US" sz="2200" kern="1200" dirty="0"/>
        </a:p>
      </dsp:txBody>
      <dsp:txXfrm rot="-5400000">
        <a:off x="2194560" y="2415539"/>
        <a:ext cx="3879703" cy="401819"/>
      </dsp:txXfrm>
    </dsp:sp>
    <dsp:sp modelId="{52E75C5F-409F-814F-A282-E6D286177E18}">
      <dsp:nvSpPr>
        <dsp:cNvPr id="0" name=""/>
        <dsp:cNvSpPr/>
      </dsp:nvSpPr>
      <dsp:spPr>
        <a:xfrm>
          <a:off x="0" y="2338139"/>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3</a:t>
          </a:r>
          <a:endParaRPr lang="en-US" sz="2800" kern="1200" dirty="0"/>
        </a:p>
      </dsp:txBody>
      <dsp:txXfrm>
        <a:off x="27172" y="2365311"/>
        <a:ext cx="2140216" cy="502273"/>
      </dsp:txXfrm>
    </dsp:sp>
    <dsp:sp modelId="{54949D27-8171-814B-8294-F978F7E21E04}">
      <dsp:nvSpPr>
        <dsp:cNvPr id="0" name=""/>
        <dsp:cNvSpPr/>
      </dsp:nvSpPr>
      <dsp:spPr>
        <a:xfrm rot="5400000">
          <a:off x="3922633" y="1250176"/>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Data Link</a:t>
          </a:r>
          <a:endParaRPr lang="en-US" sz="2200" kern="1200" dirty="0"/>
        </a:p>
      </dsp:txBody>
      <dsp:txXfrm rot="-5400000">
        <a:off x="2194560" y="2999987"/>
        <a:ext cx="3879703" cy="401819"/>
      </dsp:txXfrm>
    </dsp:sp>
    <dsp:sp modelId="{6FF043D8-26ED-5F4D-9A14-52B275017684}">
      <dsp:nvSpPr>
        <dsp:cNvPr id="0" name=""/>
        <dsp:cNvSpPr/>
      </dsp:nvSpPr>
      <dsp:spPr>
        <a:xfrm>
          <a:off x="0" y="2922587"/>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2</a:t>
          </a:r>
          <a:endParaRPr lang="en-US" sz="2800" kern="1200" dirty="0"/>
        </a:p>
      </dsp:txBody>
      <dsp:txXfrm>
        <a:off x="27172" y="2949759"/>
        <a:ext cx="2140216" cy="502273"/>
      </dsp:txXfrm>
    </dsp:sp>
    <dsp:sp modelId="{584FA0E5-0DCA-2941-BA78-85A03A6A52A9}">
      <dsp:nvSpPr>
        <dsp:cNvPr id="0" name=""/>
        <dsp:cNvSpPr/>
      </dsp:nvSpPr>
      <dsp:spPr>
        <a:xfrm rot="5400000">
          <a:off x="3922633" y="1834624"/>
          <a:ext cx="445293" cy="3901440"/>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Physical</a:t>
          </a:r>
          <a:endParaRPr lang="en-US" sz="2200" kern="1200" dirty="0"/>
        </a:p>
      </dsp:txBody>
      <dsp:txXfrm rot="-5400000">
        <a:off x="2194560" y="3584435"/>
        <a:ext cx="3879703" cy="401819"/>
      </dsp:txXfrm>
    </dsp:sp>
    <dsp:sp modelId="{294A9074-BF58-E84B-9E9F-072161FF2D02}">
      <dsp:nvSpPr>
        <dsp:cNvPr id="0" name=""/>
        <dsp:cNvSpPr/>
      </dsp:nvSpPr>
      <dsp:spPr>
        <a:xfrm>
          <a:off x="0" y="3507035"/>
          <a:ext cx="2194560" cy="556617"/>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kern="1200" dirty="0" smtClean="0"/>
            <a:t>1</a:t>
          </a:r>
          <a:endParaRPr lang="en-US" sz="2800" kern="1200" dirty="0"/>
        </a:p>
      </dsp:txBody>
      <dsp:txXfrm>
        <a:off x="27172" y="3534207"/>
        <a:ext cx="2140216" cy="50227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 Id="rId2"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D2359E-7900-4F47-979F-9546A966D33D}" type="datetimeFigureOut">
              <a:rPr lang="en-US" smtClean="0"/>
              <a:t>1/12/14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75FD536-ABDD-0543-AC65-B2721A9E6793}" type="slidenum">
              <a:rPr lang="en-US" smtClean="0"/>
              <a:t>‹#›</a:t>
            </a:fld>
            <a:endParaRPr lang="en-US"/>
          </a:p>
        </p:txBody>
      </p:sp>
    </p:spTree>
    <p:extLst>
      <p:ext uri="{BB962C8B-B14F-4D97-AF65-F5344CB8AC3E}">
        <p14:creationId xmlns:p14="http://schemas.microsoft.com/office/powerpoint/2010/main" val="35515235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2D099E-6894-0946-A8C7-8633E60887DE}" type="datetimeFigureOut">
              <a:rPr lang="en-US" smtClean="0"/>
              <a:t>1/12/14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10A3FB-31D6-D248-A63D-0C93133811DD}" type="slidenum">
              <a:rPr lang="en-US" smtClean="0"/>
              <a:t>‹#›</a:t>
            </a:fld>
            <a:endParaRPr lang="en-US"/>
          </a:p>
        </p:txBody>
      </p:sp>
    </p:spTree>
    <p:extLst>
      <p:ext uri="{BB962C8B-B14F-4D97-AF65-F5344CB8AC3E}">
        <p14:creationId xmlns:p14="http://schemas.microsoft.com/office/powerpoint/2010/main" val="28633807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libpcap</a:t>
            </a:r>
            <a:r>
              <a:rPr lang="en-US" dirty="0" smtClean="0"/>
              <a:t>: http://</a:t>
            </a:r>
            <a:r>
              <a:rPr lang="en-US" dirty="0" err="1" smtClean="0"/>
              <a:t>www.tcpdump.org</a:t>
            </a:r>
            <a:r>
              <a:rPr lang="en-US" dirty="0" smtClean="0"/>
              <a:t>/</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a:t>
            </a:fld>
            <a:endParaRPr lang="en-US"/>
          </a:p>
        </p:txBody>
      </p:sp>
    </p:spTree>
    <p:extLst>
      <p:ext uri="{BB962C8B-B14F-4D97-AF65-F5344CB8AC3E}">
        <p14:creationId xmlns:p14="http://schemas.microsoft.com/office/powerpoint/2010/main" val="3162855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a:t>
            </a:r>
            <a:r>
              <a:rPr lang="en-US" baseline="0" dirty="0" smtClean="0"/>
              <a:t> keeping full PCAP indefinitely is unrealistic, what can you retain indefinitely?  How do you get maximum value from very little information?</a:t>
            </a:r>
          </a:p>
          <a:p>
            <a:r>
              <a:rPr lang="en-US" baseline="0" dirty="0" smtClean="0"/>
              <a:t>	- examples: DNS, DHCP, first N bytes of each packet, flow data, eliminate data you can never decrypt</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21</a:t>
            </a:fld>
            <a:endParaRPr lang="en-US"/>
          </a:p>
        </p:txBody>
      </p:sp>
    </p:spTree>
    <p:extLst>
      <p:ext uri="{BB962C8B-B14F-4D97-AF65-F5344CB8AC3E}">
        <p14:creationId xmlns:p14="http://schemas.microsoft.com/office/powerpoint/2010/main" val="2564808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23</a:t>
            </a:fld>
            <a:endParaRPr lang="en-US"/>
          </a:p>
        </p:txBody>
      </p:sp>
    </p:spTree>
    <p:extLst>
      <p:ext uri="{BB962C8B-B14F-4D97-AF65-F5344CB8AC3E}">
        <p14:creationId xmlns:p14="http://schemas.microsoft.com/office/powerpoint/2010/main" val="3242118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tcpdump</a:t>
            </a:r>
            <a:r>
              <a:rPr lang="en-US" dirty="0" smtClean="0"/>
              <a:t> –r</a:t>
            </a:r>
            <a:r>
              <a:rPr lang="en-US" baseline="0" dirty="0" smtClean="0"/>
              <a:t> counting-tcp.pcap -s 0 “host 172.16.0.2 and </a:t>
            </a:r>
            <a:r>
              <a:rPr lang="en-US" baseline="0" dirty="0" err="1" smtClean="0"/>
              <a:t>tcp</a:t>
            </a:r>
            <a:r>
              <a:rPr lang="en-US" baseline="0" dirty="0" smtClean="0"/>
              <a:t>” 2&gt;/</a:t>
            </a:r>
            <a:r>
              <a:rPr lang="en-US" baseline="0" dirty="0" err="1" smtClean="0"/>
              <a:t>dev</a:t>
            </a:r>
            <a:r>
              <a:rPr lang="en-US" baseline="0" dirty="0" smtClean="0"/>
              <a:t>/null | </a:t>
            </a:r>
            <a:r>
              <a:rPr lang="en-US" baseline="0" dirty="0" err="1" smtClean="0"/>
              <a:t>wc</a:t>
            </a:r>
            <a:r>
              <a:rPr lang="en-US" baseline="0" dirty="0" smtClean="0"/>
              <a:t> -l</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25</a:t>
            </a:fld>
            <a:endParaRPr lang="en-US"/>
          </a:p>
        </p:txBody>
      </p:sp>
    </p:spTree>
    <p:extLst>
      <p:ext uri="{BB962C8B-B14F-4D97-AF65-F5344CB8AC3E}">
        <p14:creationId xmlns:p14="http://schemas.microsoft.com/office/powerpoint/2010/main" val="3782104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Shows DNS requests and responses to or from 4.4.2.2.  Unless you’re Google, this will show</a:t>
            </a:r>
            <a:r>
              <a:rPr lang="en-US" baseline="0" dirty="0" smtClean="0"/>
              <a:t> you DNS traffic to and from your computers being answered by Google public DNS.  </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27</a:t>
            </a:fld>
            <a:endParaRPr lang="en-US"/>
          </a:p>
        </p:txBody>
      </p:sp>
    </p:spTree>
    <p:extLst>
      <p:ext uri="{BB962C8B-B14F-4D97-AF65-F5344CB8AC3E}">
        <p14:creationId xmlns:p14="http://schemas.microsoft.com/office/powerpoint/2010/main" val="2338054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ICMP Echo Request (ping) packets with IP destination 74.125.228.36 (resolves</a:t>
            </a:r>
            <a:r>
              <a:rPr lang="en-US" baseline="0" dirty="0" smtClean="0"/>
              <a:t> to </a:t>
            </a:r>
            <a:r>
              <a:rPr lang="en-US" baseline="0" dirty="0" err="1" smtClean="0"/>
              <a:t>google.com</a:t>
            </a:r>
            <a:r>
              <a:rPr lang="en-US" baseline="0" dirty="0" smtClean="0"/>
              <a:t> as of 29 December 2012).  Will you see Echo Reply packets with this filter?</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29</a:t>
            </a:fld>
            <a:endParaRPr lang="en-US"/>
          </a:p>
        </p:txBody>
      </p:sp>
    </p:spTree>
    <p:extLst>
      <p:ext uri="{BB962C8B-B14F-4D97-AF65-F5344CB8AC3E}">
        <p14:creationId xmlns:p14="http://schemas.microsoft.com/office/powerpoint/2010/main" val="3260286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does logical</a:t>
            </a:r>
            <a:r>
              <a:rPr lang="en-US" baseline="0" dirty="0" smtClean="0"/>
              <a:t> &amp; with 4 work for TCP RST?</a:t>
            </a:r>
          </a:p>
          <a:p>
            <a:r>
              <a:rPr lang="en-US" baseline="0" dirty="0" smtClean="0"/>
              <a:t>This could be written much more easily: “greater 100 and </a:t>
            </a:r>
            <a:r>
              <a:rPr lang="en-US" baseline="0" dirty="0" err="1" smtClean="0"/>
              <a:t>ip</a:t>
            </a:r>
            <a:r>
              <a:rPr lang="en-US" baseline="0" dirty="0" smtClean="0"/>
              <a:t>[8:1] &lt;= 4 and </a:t>
            </a:r>
            <a:r>
              <a:rPr lang="en-US" baseline="0" dirty="0" err="1" smtClean="0"/>
              <a:t>tcp</a:t>
            </a:r>
            <a:r>
              <a:rPr lang="en-US" baseline="0" dirty="0" smtClean="0"/>
              <a:t>[</a:t>
            </a:r>
            <a:r>
              <a:rPr lang="en-US" baseline="0" dirty="0" err="1" smtClean="0"/>
              <a:t>tcpflags</a:t>
            </a:r>
            <a:r>
              <a:rPr lang="en-US" baseline="0" dirty="0" smtClean="0"/>
              <a:t>] &amp; </a:t>
            </a:r>
            <a:r>
              <a:rPr lang="en-US" baseline="0" dirty="0" err="1" smtClean="0"/>
              <a:t>tcp</a:t>
            </a:r>
            <a:r>
              <a:rPr lang="en-US" baseline="0" dirty="0" smtClean="0"/>
              <a:t>-reset == 1”</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31</a:t>
            </a:fld>
            <a:endParaRPr lang="en-US"/>
          </a:p>
        </p:txBody>
      </p:sp>
    </p:spTree>
    <p:extLst>
      <p:ext uri="{BB962C8B-B14F-4D97-AF65-F5344CB8AC3E}">
        <p14:creationId xmlns:p14="http://schemas.microsoft.com/office/powerpoint/2010/main" val="2725946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tcpdump</a:t>
            </a:r>
            <a:r>
              <a:rPr lang="en-US" dirty="0" smtClean="0"/>
              <a:t> -n -r </a:t>
            </a:r>
            <a:r>
              <a:rPr lang="en-US" dirty="0" err="1" smtClean="0"/>
              <a:t>alert.pcap</a:t>
            </a:r>
            <a:r>
              <a:rPr lang="en-US" dirty="0" smtClean="0"/>
              <a:t> -XX 'host 172.16.191.1 and ((</a:t>
            </a:r>
            <a:r>
              <a:rPr lang="en-US" dirty="0" err="1" smtClean="0"/>
              <a:t>tcp</a:t>
            </a:r>
            <a:r>
              <a:rPr lang="en-US" dirty="0" smtClean="0"/>
              <a:t> port 80 and </a:t>
            </a:r>
            <a:r>
              <a:rPr lang="en-US" dirty="0" err="1" smtClean="0"/>
              <a:t>tcp</a:t>
            </a:r>
            <a:r>
              <a:rPr lang="en-US" dirty="0" smtClean="0"/>
              <a:t>[</a:t>
            </a:r>
            <a:r>
              <a:rPr lang="en-US" dirty="0" err="1" smtClean="0"/>
              <a:t>tcpflags</a:t>
            </a:r>
            <a:r>
              <a:rPr lang="en-US" dirty="0" smtClean="0"/>
              <a:t>] &amp; 0x12 = 0x12) or (</a:t>
            </a:r>
            <a:r>
              <a:rPr lang="en-US" dirty="0" err="1" smtClean="0"/>
              <a:t>udp</a:t>
            </a:r>
            <a:r>
              <a:rPr lang="en-US" dirty="0" smtClean="0"/>
              <a:t> port 53 and greater 200))'</a:t>
            </a:r>
          </a:p>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32</a:t>
            </a:fld>
            <a:endParaRPr lang="en-US"/>
          </a:p>
        </p:txBody>
      </p:sp>
    </p:spTree>
    <p:extLst>
      <p:ext uri="{BB962C8B-B14F-4D97-AF65-F5344CB8AC3E}">
        <p14:creationId xmlns:p14="http://schemas.microsoft.com/office/powerpoint/2010/main" val="150222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could</a:t>
            </a:r>
            <a:r>
              <a:rPr lang="en-US" baseline="0" dirty="0" smtClean="0"/>
              <a:t> problems occur in here at each layer of the OSI model?</a:t>
            </a:r>
          </a:p>
          <a:p>
            <a:r>
              <a:rPr lang="en-US" baseline="0" dirty="0" smtClean="0"/>
              <a:t>	- layer 1: signaling problems</a:t>
            </a:r>
          </a:p>
          <a:p>
            <a:r>
              <a:rPr lang="en-US" baseline="0" dirty="0" smtClean="0"/>
              <a:t>	- layer 2: ARP poisoning</a:t>
            </a:r>
          </a:p>
          <a:p>
            <a:r>
              <a:rPr lang="en-US" baseline="0" dirty="0" smtClean="0"/>
              <a:t>	- layer 3: DHCP problems</a:t>
            </a:r>
          </a:p>
          <a:p>
            <a:r>
              <a:rPr lang="en-US" baseline="0" dirty="0" smtClean="0"/>
              <a:t>	- layer 4: dropped packets, congestion</a:t>
            </a:r>
          </a:p>
          <a:p>
            <a:r>
              <a:rPr lang="en-US" baseline="0" dirty="0" smtClean="0"/>
              <a:t>	- layer 5: not too much ;)</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34</a:t>
            </a:fld>
            <a:endParaRPr lang="en-US"/>
          </a:p>
        </p:txBody>
      </p:sp>
    </p:spTree>
    <p:extLst>
      <p:ext uri="{BB962C8B-B14F-4D97-AF65-F5344CB8AC3E}">
        <p14:creationId xmlns:p14="http://schemas.microsoft.com/office/powerpoint/2010/main" val="4597983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could</a:t>
            </a:r>
            <a:r>
              <a:rPr lang="en-US" baseline="0" dirty="0" smtClean="0"/>
              <a:t> problems occur in here at each layer of the OSI model?</a:t>
            </a:r>
          </a:p>
          <a:p>
            <a:r>
              <a:rPr lang="en-US" baseline="0" dirty="0" smtClean="0"/>
              <a:t>	- layer 1: signaling problems</a:t>
            </a:r>
          </a:p>
          <a:p>
            <a:r>
              <a:rPr lang="en-US" baseline="0" dirty="0" smtClean="0"/>
              <a:t>	- layer 2: ARP poisoning</a:t>
            </a:r>
          </a:p>
          <a:p>
            <a:r>
              <a:rPr lang="en-US" baseline="0" dirty="0" smtClean="0"/>
              <a:t>	- layer 3: DHCP problems</a:t>
            </a:r>
          </a:p>
          <a:p>
            <a:r>
              <a:rPr lang="en-US" baseline="0" dirty="0" smtClean="0"/>
              <a:t>	- layer 4: dropped packets, congestion</a:t>
            </a:r>
          </a:p>
          <a:p>
            <a:r>
              <a:rPr lang="en-US" baseline="0" dirty="0" smtClean="0"/>
              <a:t>	- layer 5: not too much </a:t>
            </a:r>
            <a:r>
              <a:rPr lang="en-US" baseline="0" smtClean="0"/>
              <a:t>;)</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35</a:t>
            </a:fld>
            <a:endParaRPr lang="en-US"/>
          </a:p>
        </p:txBody>
      </p:sp>
    </p:spTree>
    <p:extLst>
      <p:ext uri="{BB962C8B-B14F-4D97-AF65-F5344CB8AC3E}">
        <p14:creationId xmlns:p14="http://schemas.microsoft.com/office/powerpoint/2010/main" val="4597983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could</a:t>
            </a:r>
            <a:r>
              <a:rPr lang="en-US" baseline="0" dirty="0" smtClean="0"/>
              <a:t> problems occur in here at each layer of the OSI model?</a:t>
            </a:r>
          </a:p>
          <a:p>
            <a:r>
              <a:rPr lang="en-US" baseline="0" dirty="0" smtClean="0"/>
              <a:t>	- layer 1: signaling problems</a:t>
            </a:r>
          </a:p>
          <a:p>
            <a:r>
              <a:rPr lang="en-US" baseline="0" dirty="0" smtClean="0"/>
              <a:t>	- layer 2: ARP poisoning</a:t>
            </a:r>
          </a:p>
          <a:p>
            <a:r>
              <a:rPr lang="en-US" baseline="0" dirty="0" smtClean="0"/>
              <a:t>	- layer 3: DHCP problems</a:t>
            </a:r>
          </a:p>
          <a:p>
            <a:r>
              <a:rPr lang="en-US" baseline="0" dirty="0" smtClean="0"/>
              <a:t>	- layer 4: dropped packets, congestion</a:t>
            </a:r>
          </a:p>
          <a:p>
            <a:r>
              <a:rPr lang="en-US" baseline="0" dirty="0" smtClean="0"/>
              <a:t>	- layer 5: not too much </a:t>
            </a:r>
            <a:r>
              <a:rPr lang="en-US" baseline="0" smtClean="0"/>
              <a:t>;)</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36</a:t>
            </a:fld>
            <a:endParaRPr lang="en-US"/>
          </a:p>
        </p:txBody>
      </p:sp>
    </p:spTree>
    <p:extLst>
      <p:ext uri="{BB962C8B-B14F-4D97-AF65-F5344CB8AC3E}">
        <p14:creationId xmlns:p14="http://schemas.microsoft.com/office/powerpoint/2010/main" val="459798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discussion questions</a:t>
            </a:r>
            <a:r>
              <a:rPr lang="en-US" baseline="0" dirty="0" smtClean="0"/>
              <a:t> to make sure that students are all at a reasonable level:</a:t>
            </a:r>
          </a:p>
          <a:p>
            <a:pPr marL="228600" indent="-228600">
              <a:buFont typeface="+mj-lt"/>
              <a:buAutoNum type="arabicPeriod"/>
            </a:pPr>
            <a:r>
              <a:rPr lang="en-US" baseline="0" dirty="0" smtClean="0"/>
              <a:t>What are some examples of protocols at each layer?</a:t>
            </a:r>
          </a:p>
          <a:p>
            <a:pPr marL="685800" lvl="1" indent="-228600">
              <a:buFont typeface="+mj-lt"/>
              <a:buAutoNum type="arabicPeriod"/>
            </a:pPr>
            <a:r>
              <a:rPr lang="en-US" baseline="0" dirty="0" smtClean="0"/>
              <a:t>FDDI, token ring, Ethernet, 802.11 (actual sending of bits over wires or radio)</a:t>
            </a:r>
          </a:p>
          <a:p>
            <a:pPr marL="685800" lvl="1" indent="-228600">
              <a:buFont typeface="+mj-lt"/>
              <a:buAutoNum type="arabicPeriod"/>
            </a:pPr>
            <a:r>
              <a:rPr lang="en-US" baseline="0" dirty="0" smtClean="0"/>
              <a:t>Ethernet (spans two layers) (frames, MAC, physical addresses)</a:t>
            </a:r>
          </a:p>
          <a:p>
            <a:pPr marL="685800" lvl="1" indent="-228600">
              <a:buFont typeface="+mj-lt"/>
              <a:buAutoNum type="arabicPeriod"/>
            </a:pPr>
            <a:r>
              <a:rPr lang="en-US" baseline="0" dirty="0" smtClean="0"/>
              <a:t>IPv4 and IPv6 (this is the level routers operate at; adds routing and logical addressing and fragmentation)</a:t>
            </a:r>
          </a:p>
          <a:p>
            <a:pPr marL="685800" lvl="1" indent="-228600">
              <a:buFont typeface="+mj-lt"/>
              <a:buAutoNum type="arabicPeriod"/>
            </a:pPr>
            <a:r>
              <a:rPr lang="en-US" baseline="0" dirty="0" smtClean="0"/>
              <a:t>TCP, UDP, IPSec (reliable delivery, flow control, congestion management)</a:t>
            </a:r>
          </a:p>
          <a:p>
            <a:pPr marL="685800" lvl="1" indent="-228600">
              <a:buFont typeface="+mj-lt"/>
              <a:buAutoNum type="arabicPeriod"/>
            </a:pPr>
            <a:r>
              <a:rPr lang="en-US" baseline="0" dirty="0" smtClean="0"/>
              <a:t>5-7 are sort of fuzzy and the differences aren’t germane to this class</a:t>
            </a:r>
          </a:p>
          <a:p>
            <a:pPr marL="228600" lvl="0" indent="-228600">
              <a:buFont typeface="+mj-lt"/>
              <a:buAutoNum type="arabicPeriod"/>
            </a:pPr>
            <a:r>
              <a:rPr lang="en-US" baseline="0" dirty="0" smtClean="0"/>
              <a:t>What is the difference between TCP and UDP?</a:t>
            </a:r>
          </a:p>
          <a:p>
            <a:pPr marL="228600" lvl="0" indent="-228600">
              <a:buFont typeface="+mj-lt"/>
              <a:buAutoNum type="arabicPeriod"/>
            </a:pPr>
            <a:r>
              <a:rPr lang="en-US" baseline="0" dirty="0" smtClean="0"/>
              <a:t>What is tunneling?  What restrictions exist with regards to tunneling at each layer?  Can you tunnel Ethernet over HTTP (sure)? Can you tunnel IP over Ethernet over HTTP over FTP?  Sure, but why?</a:t>
            </a:r>
          </a:p>
          <a:p>
            <a:pPr marL="228600" lvl="0" indent="-228600">
              <a:buFont typeface="+mj-lt"/>
              <a:buAutoNum type="arabicPeriod"/>
            </a:pPr>
            <a:r>
              <a:rPr lang="en-US" baseline="0" dirty="0" smtClean="0"/>
              <a:t>How does TCP work?  </a:t>
            </a:r>
          </a:p>
          <a:p>
            <a:pPr marL="685800" lvl="1" indent="-228600">
              <a:buFont typeface="+mj-lt"/>
              <a:buAutoNum type="arabicPeriod"/>
            </a:pPr>
            <a:r>
              <a:rPr lang="en-US" baseline="0" dirty="0" smtClean="0"/>
              <a:t>What is a three-way handshake?  </a:t>
            </a:r>
          </a:p>
          <a:p>
            <a:pPr marL="685800" lvl="1" indent="-228600">
              <a:buFont typeface="+mj-lt"/>
              <a:buAutoNum type="arabicPeriod"/>
            </a:pPr>
            <a:r>
              <a:rPr lang="en-US" baseline="0" dirty="0" smtClean="0"/>
              <a:t>What is a sequence number?</a:t>
            </a:r>
          </a:p>
          <a:p>
            <a:pPr marL="685800" lvl="1" indent="-228600">
              <a:buFont typeface="+mj-lt"/>
              <a:buAutoNum type="arabicPeriod"/>
            </a:pPr>
            <a:r>
              <a:rPr lang="en-US" baseline="0" dirty="0" smtClean="0"/>
              <a:t>Acknowledgement number?</a:t>
            </a:r>
          </a:p>
          <a:p>
            <a:pPr marL="685800" lvl="1" indent="-228600">
              <a:buFont typeface="+mj-lt"/>
              <a:buAutoNum type="arabicPeriod"/>
            </a:pPr>
            <a:r>
              <a:rPr lang="en-US" baseline="0" dirty="0" smtClean="0"/>
              <a:t>Does TCP provide reliable delivery?</a:t>
            </a:r>
          </a:p>
          <a:p>
            <a:pPr marL="228600" lvl="0" indent="-228600">
              <a:buFont typeface="+mj-lt"/>
              <a:buAutoNum type="arabicPeriod"/>
            </a:pPr>
            <a:r>
              <a:rPr lang="en-US" baseline="0" dirty="0" smtClean="0"/>
              <a:t>How does UDP work?</a:t>
            </a:r>
          </a:p>
          <a:p>
            <a:pPr marL="685800" lvl="1" indent="-228600">
              <a:buFont typeface="+mj-lt"/>
              <a:buAutoNum type="arabicPeriod"/>
            </a:pPr>
            <a:r>
              <a:rPr lang="en-US" baseline="0" dirty="0" smtClean="0"/>
              <a:t>Does it provide reliable delivery?</a:t>
            </a:r>
          </a:p>
          <a:p>
            <a:pPr marL="685800" lvl="1" indent="-228600">
              <a:buFont typeface="+mj-lt"/>
              <a:buAutoNum type="arabicPeriod"/>
            </a:pPr>
            <a:r>
              <a:rPr lang="en-US" baseline="0" dirty="0" smtClean="0"/>
              <a:t>When might you want to use UDP over TCP?</a:t>
            </a:r>
          </a:p>
          <a:p>
            <a:pPr marL="228600" lvl="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8</a:t>
            </a:fld>
            <a:endParaRPr lang="en-US"/>
          </a:p>
        </p:txBody>
      </p:sp>
    </p:spTree>
    <p:extLst>
      <p:ext uri="{BB962C8B-B14F-4D97-AF65-F5344CB8AC3E}">
        <p14:creationId xmlns:p14="http://schemas.microsoft.com/office/powerpoint/2010/main" val="1477178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 could</a:t>
            </a:r>
            <a:r>
              <a:rPr lang="en-US" baseline="0" dirty="0" smtClean="0"/>
              <a:t> problems occur in here at each layer of the OSI model?</a:t>
            </a:r>
          </a:p>
          <a:p>
            <a:r>
              <a:rPr lang="en-US" baseline="0" dirty="0" smtClean="0"/>
              <a:t>	- layer 1: signaling problems</a:t>
            </a:r>
          </a:p>
          <a:p>
            <a:r>
              <a:rPr lang="en-US" baseline="0" dirty="0" smtClean="0"/>
              <a:t>	- layer 2: ARP poisoning</a:t>
            </a:r>
          </a:p>
          <a:p>
            <a:r>
              <a:rPr lang="en-US" baseline="0" dirty="0" smtClean="0"/>
              <a:t>	- layer 3: DHCP problems</a:t>
            </a:r>
          </a:p>
          <a:p>
            <a:r>
              <a:rPr lang="en-US" baseline="0" dirty="0" smtClean="0"/>
              <a:t>	- layer 4: dropped packets, congestion</a:t>
            </a:r>
          </a:p>
          <a:p>
            <a:r>
              <a:rPr lang="en-US" baseline="0" dirty="0" smtClean="0"/>
              <a:t>	- layer 5: not too much </a:t>
            </a:r>
            <a:r>
              <a:rPr lang="en-US" baseline="0" smtClean="0"/>
              <a:t>;)</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38</a:t>
            </a:fld>
            <a:endParaRPr lang="en-US"/>
          </a:p>
        </p:txBody>
      </p:sp>
    </p:spTree>
    <p:extLst>
      <p:ext uri="{BB962C8B-B14F-4D97-AF65-F5344CB8AC3E}">
        <p14:creationId xmlns:p14="http://schemas.microsoft.com/office/powerpoint/2010/main" val="4597983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Arp133.pcap</a:t>
            </a:r>
          </a:p>
          <a:p>
            <a:r>
              <a:rPr lang="en-US" dirty="0" smtClean="0"/>
              <a:t>Arp136.pcap</a:t>
            </a:r>
          </a:p>
          <a:p>
            <a:r>
              <a:rPr lang="en-US" dirty="0" smtClean="0"/>
              <a:t>Arp138.pcap</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42</a:t>
            </a:fld>
            <a:endParaRPr lang="en-US"/>
          </a:p>
        </p:txBody>
      </p:sp>
    </p:spTree>
    <p:extLst>
      <p:ext uri="{BB962C8B-B14F-4D97-AF65-F5344CB8AC3E}">
        <p14:creationId xmlns:p14="http://schemas.microsoft.com/office/powerpoint/2010/main" val="5692241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html.pcap</a:t>
            </a:r>
            <a:endParaRPr lang="en-US" dirty="0" smtClean="0"/>
          </a:p>
          <a:p>
            <a:endParaRPr lang="en-US" dirty="0" smtClean="0"/>
          </a:p>
          <a:p>
            <a:r>
              <a:rPr lang="en-US" dirty="0" err="1" smtClean="0"/>
              <a:t>tcpdump</a:t>
            </a:r>
            <a:r>
              <a:rPr lang="en-US" dirty="0" smtClean="0"/>
              <a:t> -r </a:t>
            </a:r>
            <a:r>
              <a:rPr lang="en-US" dirty="0" err="1" smtClean="0"/>
              <a:t>html.pcap</a:t>
            </a:r>
            <a:r>
              <a:rPr lang="en-US" dirty="0" smtClean="0"/>
              <a:t> -</a:t>
            </a:r>
            <a:r>
              <a:rPr lang="en-US" dirty="0" err="1" smtClean="0"/>
              <a:t>nn</a:t>
            </a:r>
            <a:r>
              <a:rPr lang="en-US" dirty="0" smtClean="0"/>
              <a:t> -w - |</a:t>
            </a:r>
            <a:r>
              <a:rPr lang="en-US" dirty="0" err="1" smtClean="0"/>
              <a:t>strings|grep</a:t>
            </a:r>
            <a:r>
              <a:rPr lang="en-US" dirty="0" smtClean="0"/>
              <a:t> -E '&lt;title&gt;.*&lt;/title&gt;’|</a:t>
            </a:r>
            <a:r>
              <a:rPr lang="en-US" dirty="0" err="1" smtClean="0"/>
              <a:t>sed</a:t>
            </a:r>
            <a:r>
              <a:rPr lang="en-US" dirty="0" smtClean="0"/>
              <a:t> -r 's/&lt;[/]*title&gt;//</a:t>
            </a:r>
            <a:r>
              <a:rPr lang="en-US" dirty="0" err="1" smtClean="0"/>
              <a:t>g'|sort</a:t>
            </a:r>
            <a:r>
              <a:rPr lang="en-US" dirty="0" smtClean="0"/>
              <a:t> -u</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52</a:t>
            </a:fld>
            <a:endParaRPr lang="en-US"/>
          </a:p>
        </p:txBody>
      </p:sp>
    </p:spTree>
    <p:extLst>
      <p:ext uri="{BB962C8B-B14F-4D97-AF65-F5344CB8AC3E}">
        <p14:creationId xmlns:p14="http://schemas.microsoft.com/office/powerpoint/2010/main" val="22935373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for</a:t>
            </a:r>
            <a:r>
              <a:rPr lang="en-US" baseline="0" dirty="0" smtClean="0"/>
              <a:t> unique hosts, not URI paths</a:t>
            </a:r>
          </a:p>
          <a:p>
            <a:endParaRPr lang="en-US" baseline="0" dirty="0" smtClean="0"/>
          </a:p>
          <a:p>
            <a:r>
              <a:rPr lang="en-US" dirty="0" err="1" smtClean="0"/>
              <a:t>tcpdump</a:t>
            </a:r>
            <a:r>
              <a:rPr lang="en-US" dirty="0" smtClean="0"/>
              <a:t> -r websites	.</a:t>
            </a:r>
            <a:r>
              <a:rPr lang="en-US" dirty="0" err="1" smtClean="0"/>
              <a:t>pcap</a:t>
            </a:r>
            <a:r>
              <a:rPr lang="en-US" dirty="0" smtClean="0"/>
              <a:t> -n </a:t>
            </a:r>
            <a:r>
              <a:rPr lang="en-US" dirty="0" err="1" smtClean="0"/>
              <a:t>tcp</a:t>
            </a:r>
            <a:r>
              <a:rPr lang="en-US" dirty="0" smtClean="0"/>
              <a:t> port 80 -w - |</a:t>
            </a:r>
            <a:r>
              <a:rPr lang="en-US" dirty="0" err="1" smtClean="0"/>
              <a:t>strings|grep</a:t>
            </a:r>
            <a:r>
              <a:rPr lang="en-US" dirty="0" smtClean="0"/>
              <a:t> 'Host: '|sort -u</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53</a:t>
            </a:fld>
            <a:endParaRPr lang="en-US"/>
          </a:p>
        </p:txBody>
      </p:sp>
    </p:spTree>
    <p:extLst>
      <p:ext uri="{BB962C8B-B14F-4D97-AF65-F5344CB8AC3E}">
        <p14:creationId xmlns:p14="http://schemas.microsoft.com/office/powerpoint/2010/main" val="14652509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http://</a:t>
            </a:r>
            <a:r>
              <a:rPr lang="en-US" dirty="0" err="1" smtClean="0"/>
              <a:t>en.wikipedia.org</a:t>
            </a:r>
            <a:r>
              <a:rPr lang="en-US" dirty="0" smtClean="0"/>
              <a:t>/wiki/</a:t>
            </a:r>
            <a:r>
              <a:rPr lang="en-US" dirty="0" err="1" smtClean="0"/>
              <a:t>Exclusive_or</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63</a:t>
            </a:fld>
            <a:endParaRPr lang="en-US"/>
          </a:p>
        </p:txBody>
      </p:sp>
    </p:spTree>
    <p:extLst>
      <p:ext uri="{BB962C8B-B14F-4D97-AF65-F5344CB8AC3E}">
        <p14:creationId xmlns:p14="http://schemas.microsoft.com/office/powerpoint/2010/main" val="1299026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download</a:t>
            </a:r>
            <a:r>
              <a:rPr lang="en-US" baseline="0" dirty="0" smtClean="0"/>
              <a:t> PCAP – not included in VM</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65</a:t>
            </a:fld>
            <a:endParaRPr lang="en-US"/>
          </a:p>
        </p:txBody>
      </p:sp>
    </p:spTree>
    <p:extLst>
      <p:ext uri="{BB962C8B-B14F-4D97-AF65-F5344CB8AC3E}">
        <p14:creationId xmlns:p14="http://schemas.microsoft.com/office/powerpoint/2010/main" val="1840639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71</a:t>
            </a:fld>
            <a:endParaRPr lang="en-US"/>
          </a:p>
        </p:txBody>
      </p:sp>
    </p:spTree>
    <p:extLst>
      <p:ext uri="{BB962C8B-B14F-4D97-AF65-F5344CB8AC3E}">
        <p14:creationId xmlns:p14="http://schemas.microsoft.com/office/powerpoint/2010/main" val="28329114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Unknown-1.pcap is actually naked SSL (SSL outside</a:t>
            </a:r>
            <a:r>
              <a:rPr lang="en-US" baseline="0" dirty="0" smtClean="0"/>
              <a:t> the context of e.g., HTTP) on port 22.  </a:t>
            </a:r>
            <a:r>
              <a:rPr lang="en-US" baseline="0" dirty="0" err="1" smtClean="0"/>
              <a:t>Wireshark</a:t>
            </a:r>
            <a:r>
              <a:rPr lang="en-US" baseline="0" dirty="0" smtClean="0"/>
              <a:t> will assume that it’s SSH.  You can tell that it’s SSL by looking at the first six bytes sent from client to server or by observing the SSL certificate.</a:t>
            </a:r>
          </a:p>
          <a:p>
            <a:endParaRPr lang="en-US" baseline="0" dirty="0" smtClean="0"/>
          </a:p>
          <a:p>
            <a:r>
              <a:rPr lang="en-US" baseline="0" dirty="0" smtClean="0"/>
              <a:t>Unknown-2.pcap is a very simple message transmitted in plaintext with a little endian DWORD header that encodes the length of the message that follows.</a:t>
            </a:r>
          </a:p>
          <a:p>
            <a:r>
              <a:rPr lang="en-US" baseline="0" dirty="0" smtClean="0"/>
              <a:t> </a:t>
            </a:r>
          </a:p>
          <a:p>
            <a:r>
              <a:rPr lang="en-US" baseline="0" dirty="0" smtClean="0"/>
              <a:t>Unknown-3.pcap is actually the </a:t>
            </a:r>
            <a:r>
              <a:rPr lang="en-US" baseline="0" dirty="0" err="1" smtClean="0"/>
              <a:t>JackCR</a:t>
            </a:r>
            <a:r>
              <a:rPr lang="en-US" baseline="0" dirty="0" smtClean="0"/>
              <a:t> </a:t>
            </a:r>
            <a:r>
              <a:rPr lang="en-US" baseline="0" dirty="0" err="1" smtClean="0"/>
              <a:t>dfir</a:t>
            </a:r>
            <a:r>
              <a:rPr lang="en-US" baseline="0" dirty="0" smtClean="0"/>
              <a:t> challenge </a:t>
            </a:r>
          </a:p>
        </p:txBody>
      </p:sp>
      <p:sp>
        <p:nvSpPr>
          <p:cNvPr id="4" name="Slide Number Placeholder 3"/>
          <p:cNvSpPr>
            <a:spLocks noGrp="1"/>
          </p:cNvSpPr>
          <p:nvPr>
            <p:ph type="sldNum" sz="quarter" idx="10"/>
          </p:nvPr>
        </p:nvSpPr>
        <p:spPr/>
        <p:txBody>
          <a:bodyPr/>
          <a:lstStyle/>
          <a:p>
            <a:fld id="{1E10A3FB-31D6-D248-A63D-0C93133811DD}" type="slidenum">
              <a:rPr lang="en-US" smtClean="0"/>
              <a:t>72</a:t>
            </a:fld>
            <a:endParaRPr lang="en-US"/>
          </a:p>
        </p:txBody>
      </p:sp>
    </p:spTree>
    <p:extLst>
      <p:ext uri="{BB962C8B-B14F-4D97-AF65-F5344CB8AC3E}">
        <p14:creationId xmlns:p14="http://schemas.microsoft.com/office/powerpoint/2010/main" val="32575325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74</a:t>
            </a:fld>
            <a:endParaRPr lang="en-US"/>
          </a:p>
        </p:txBody>
      </p:sp>
    </p:spTree>
    <p:extLst>
      <p:ext uri="{BB962C8B-B14F-4D97-AF65-F5344CB8AC3E}">
        <p14:creationId xmlns:p14="http://schemas.microsoft.com/office/powerpoint/2010/main" val="29010516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See</a:t>
            </a:r>
            <a:r>
              <a:rPr lang="en-US" baseline="0" smtClean="0"/>
              <a:t> </a:t>
            </a:r>
            <a:r>
              <a:rPr lang="en-US" smtClean="0"/>
              <a:t>RFC </a:t>
            </a:r>
            <a:r>
              <a:rPr lang="en-US" dirty="0" smtClean="0"/>
              <a:t>1035</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75</a:t>
            </a:fld>
            <a:endParaRPr lang="en-US"/>
          </a:p>
        </p:txBody>
      </p:sp>
    </p:spTree>
    <p:extLst>
      <p:ext uri="{BB962C8B-B14F-4D97-AF65-F5344CB8AC3E}">
        <p14:creationId xmlns:p14="http://schemas.microsoft.com/office/powerpoint/2010/main" val="386960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you collect</a:t>
            </a:r>
            <a:r>
              <a:rPr lang="en-US" baseline="0" dirty="0" smtClean="0"/>
              <a:t> the same information capturing at different locations on the network?  Why or why not?</a:t>
            </a:r>
          </a:p>
          <a:p>
            <a:r>
              <a:rPr lang="en-US" baseline="0" dirty="0" smtClean="0"/>
              <a:t>	- Generally no.  The contents of a TCP stream might not change but physical (layer 2) traffic will change at each Ethernet hop.  NAT can also give a radically different perspective upstream vs. behind the NAT.  There is substantial information loss.</a:t>
            </a:r>
          </a:p>
        </p:txBody>
      </p:sp>
      <p:sp>
        <p:nvSpPr>
          <p:cNvPr id="4" name="Slide Number Placeholder 3"/>
          <p:cNvSpPr>
            <a:spLocks noGrp="1"/>
          </p:cNvSpPr>
          <p:nvPr>
            <p:ph type="sldNum" sz="quarter" idx="10"/>
          </p:nvPr>
        </p:nvSpPr>
        <p:spPr/>
        <p:txBody>
          <a:bodyPr/>
          <a:lstStyle/>
          <a:p>
            <a:fld id="{1E10A3FB-31D6-D248-A63D-0C93133811DD}" type="slidenum">
              <a:rPr lang="en-US" smtClean="0"/>
              <a:t>11</a:t>
            </a:fld>
            <a:endParaRPr lang="en-US"/>
          </a:p>
        </p:txBody>
      </p:sp>
    </p:spTree>
    <p:extLst>
      <p:ext uri="{BB962C8B-B14F-4D97-AF65-F5344CB8AC3E}">
        <p14:creationId xmlns:p14="http://schemas.microsoft.com/office/powerpoint/2010/main" val="14881715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a:t>
            </a:r>
            <a:r>
              <a:rPr lang="en-US" baseline="0" dirty="0" smtClean="0"/>
              <a:t> </a:t>
            </a:r>
            <a:r>
              <a:rPr lang="en-US" dirty="0" smtClean="0"/>
              <a:t>RFC 1035</a:t>
            </a:r>
          </a:p>
          <a:p>
            <a:endParaRPr lang="en-US" dirty="0" smtClean="0"/>
          </a:p>
          <a:p>
            <a:pPr marL="171450" indent="-171450">
              <a:buFont typeface="Arial"/>
              <a:buChar char="•"/>
            </a:pPr>
            <a:r>
              <a:rPr lang="en-US" dirty="0" smtClean="0"/>
              <a:t>Header</a:t>
            </a:r>
            <a:r>
              <a:rPr lang="en-US" baseline="0" dirty="0" smtClean="0"/>
              <a:t> format shared for requests and responses</a:t>
            </a:r>
          </a:p>
          <a:p>
            <a:pPr marL="171450" indent="-171450">
              <a:buFont typeface="Arial"/>
              <a:buChar char="•"/>
            </a:pPr>
            <a:r>
              <a:rPr lang="en-US" baseline="0" dirty="0" smtClean="0"/>
              <a:t>ID is a random 16 bit </a:t>
            </a:r>
            <a:r>
              <a:rPr lang="en-US" baseline="0" dirty="0" err="1" smtClean="0"/>
              <a:t>int</a:t>
            </a:r>
            <a:endParaRPr lang="en-US" baseline="0" dirty="0" smtClean="0"/>
          </a:p>
          <a:p>
            <a:pPr marL="171450" indent="-171450">
              <a:buFont typeface="Arial"/>
              <a:buChar char="•"/>
            </a:pPr>
            <a:r>
              <a:rPr lang="en-US" baseline="0" dirty="0" smtClean="0"/>
              <a:t>QR is set to 0 for queries and 1 for responses</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76</a:t>
            </a:fld>
            <a:endParaRPr lang="en-US"/>
          </a:p>
        </p:txBody>
      </p:sp>
    </p:spTree>
    <p:extLst>
      <p:ext uri="{BB962C8B-B14F-4D97-AF65-F5344CB8AC3E}">
        <p14:creationId xmlns:p14="http://schemas.microsoft.com/office/powerpoint/2010/main" val="386960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DNS response for </a:t>
            </a:r>
            <a:r>
              <a:rPr lang="en-US" dirty="0" err="1" smtClean="0"/>
              <a:t>xkcd.com</a:t>
            </a:r>
            <a:endParaRPr lang="en-US" dirty="0" smtClean="0"/>
          </a:p>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77</a:t>
            </a:fld>
            <a:endParaRPr lang="en-US"/>
          </a:p>
        </p:txBody>
      </p:sp>
    </p:spTree>
    <p:extLst>
      <p:ext uri="{BB962C8B-B14F-4D97-AF65-F5344CB8AC3E}">
        <p14:creationId xmlns:p14="http://schemas.microsoft.com/office/powerpoint/2010/main" val="215621720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Dns-tcpdump.pcap</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78</a:t>
            </a:fld>
            <a:endParaRPr lang="en-US"/>
          </a:p>
        </p:txBody>
      </p:sp>
    </p:spTree>
    <p:extLst>
      <p:ext uri="{BB962C8B-B14F-4D97-AF65-F5344CB8AC3E}">
        <p14:creationId xmlns:p14="http://schemas.microsoft.com/office/powerpoint/2010/main" val="26905383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check that you have the correct response by checking</a:t>
            </a:r>
            <a:r>
              <a:rPr lang="en-US" baseline="0" dirty="0" smtClean="0"/>
              <a:t> the DNS ID printed by </a:t>
            </a:r>
            <a:r>
              <a:rPr lang="en-US" baseline="0" dirty="0" err="1" smtClean="0"/>
              <a:t>tcpdump</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79</a:t>
            </a:fld>
            <a:endParaRPr lang="en-US"/>
          </a:p>
        </p:txBody>
      </p:sp>
    </p:spTree>
    <p:extLst>
      <p:ext uri="{BB962C8B-B14F-4D97-AF65-F5344CB8AC3E}">
        <p14:creationId xmlns:p14="http://schemas.microsoft.com/office/powerpoint/2010/main" val="3968983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was an error on the slides; “-r” should be “-f”</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81</a:t>
            </a:fld>
            <a:endParaRPr lang="en-US"/>
          </a:p>
        </p:txBody>
      </p:sp>
    </p:spTree>
    <p:extLst>
      <p:ext uri="{BB962C8B-B14F-4D97-AF65-F5344CB8AC3E}">
        <p14:creationId xmlns:p14="http://schemas.microsoft.com/office/powerpoint/2010/main" val="24708530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90</a:t>
            </a:fld>
            <a:endParaRPr lang="en-US"/>
          </a:p>
        </p:txBody>
      </p:sp>
    </p:spTree>
    <p:extLst>
      <p:ext uri="{BB962C8B-B14F-4D97-AF65-F5344CB8AC3E}">
        <p14:creationId xmlns:p14="http://schemas.microsoft.com/office/powerpoint/2010/main" val="3783653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it with</a:t>
            </a:r>
            <a:r>
              <a:rPr lang="en-US" baseline="0" dirty="0" smtClean="0"/>
              <a:t> </a:t>
            </a:r>
            <a:r>
              <a:rPr lang="en-US" baseline="0" dirty="0" err="1" smtClean="0"/>
              <a:t>tcpdump</a:t>
            </a:r>
            <a:r>
              <a:rPr lang="en-US" baseline="0" dirty="0" smtClean="0"/>
              <a:t> as a class but don’t show -X, then let them go</a:t>
            </a:r>
          </a:p>
          <a:p>
            <a:endParaRPr lang="en-US" baseline="0" dirty="0" smtClean="0"/>
          </a:p>
          <a:p>
            <a:pPr marL="171450" indent="-171450">
              <a:buFontTx/>
              <a:buChar char="-"/>
            </a:pPr>
            <a:r>
              <a:rPr lang="en-US" baseline="0" dirty="0" smtClean="0"/>
              <a:t>Talk about </a:t>
            </a:r>
            <a:r>
              <a:rPr lang="en-US" baseline="0" dirty="0" err="1" smtClean="0"/>
              <a:t>snaplen</a:t>
            </a:r>
            <a:endParaRPr lang="en-US" baseline="0" dirty="0" smtClean="0"/>
          </a:p>
          <a:p>
            <a:pPr marL="171450" indent="-171450">
              <a:buFontTx/>
              <a:buChar char="-"/>
            </a:pPr>
            <a:r>
              <a:rPr lang="en-US" baseline="0" dirty="0" smtClean="0"/>
              <a:t>Talk about –n and when you might want to use it</a:t>
            </a:r>
          </a:p>
          <a:p>
            <a:pPr marL="171450" indent="-171450">
              <a:buFontTx/>
              <a:buChar char="-"/>
            </a:pPr>
            <a:endParaRPr lang="en-US" baseline="0" dirty="0" smtClean="0"/>
          </a:p>
          <a:p>
            <a:pPr marL="0" indent="0">
              <a:buFontTx/>
              <a:buNone/>
            </a:pPr>
            <a:r>
              <a:rPr lang="en-US" baseline="0" dirty="0" smtClean="0"/>
              <a:t>13:01:55.993329 IP 173.194.43.9 &gt; 172.16.191.136: ICMP echo reply, id 27608, </a:t>
            </a:r>
            <a:r>
              <a:rPr lang="en-US" baseline="0" dirty="0" err="1" smtClean="0"/>
              <a:t>seq</a:t>
            </a:r>
            <a:r>
              <a:rPr lang="en-US" baseline="0" dirty="0" smtClean="0"/>
              <a:t> 357, length 64</a:t>
            </a:r>
          </a:p>
          <a:p>
            <a:pPr marL="0" indent="0">
              <a:buFontTx/>
              <a:buNone/>
            </a:pPr>
            <a:r>
              <a:rPr lang="en-US" baseline="0" dirty="0" smtClean="0"/>
              <a:t>	0x0000:  000c 295c 00be 0050 56f4 b5eb 0800 4500  ..)\...PV.....E.</a:t>
            </a:r>
          </a:p>
          <a:p>
            <a:pPr marL="0" indent="0">
              <a:buFontTx/>
              <a:buNone/>
            </a:pPr>
            <a:r>
              <a:rPr lang="en-US" baseline="0" dirty="0" smtClean="0"/>
              <a:t>	0x0010:  0054 f70a 0000 8001 ff39 adc2 2b09 ac10  .T.......9..+...</a:t>
            </a:r>
          </a:p>
          <a:p>
            <a:pPr marL="0" indent="0">
              <a:buFontTx/>
              <a:buNone/>
            </a:pPr>
            <a:r>
              <a:rPr lang="en-US" baseline="0" dirty="0" smtClean="0"/>
              <a:t>	0x0020:  bf88 0000 ac83 6bd8 0165 435b fc50 0000  ......k..</a:t>
            </a:r>
            <a:r>
              <a:rPr lang="en-US" baseline="0" dirty="0" err="1" smtClean="0"/>
              <a:t>eC</a:t>
            </a:r>
            <a:r>
              <a:rPr lang="en-US" baseline="0" dirty="0" smtClean="0"/>
              <a:t>[.P..</a:t>
            </a:r>
          </a:p>
          <a:p>
            <a:pPr marL="0" indent="0">
              <a:buFontTx/>
              <a:buNone/>
            </a:pPr>
            <a:r>
              <a:rPr lang="en-US" baseline="0" dirty="0" smtClean="0"/>
              <a:t>	0x0030:  0000 d9bf 0e00 0000 0000 1011 1213 1415  ................</a:t>
            </a:r>
          </a:p>
          <a:p>
            <a:pPr marL="0" indent="0">
              <a:buFontTx/>
              <a:buNone/>
            </a:pPr>
            <a:r>
              <a:rPr lang="en-US" baseline="0" dirty="0" smtClean="0"/>
              <a:t>	0x0040:  1617 1819 1a1b 1c1d 1e1f 2021 2223 2425  ...........!"#$%</a:t>
            </a:r>
          </a:p>
          <a:p>
            <a:pPr marL="0" indent="0">
              <a:buFontTx/>
              <a:buNone/>
            </a:pPr>
            <a:r>
              <a:rPr lang="en-US" baseline="0" dirty="0" smtClean="0"/>
              <a:t>	0x0050:  2627 2829 2a2b 2c2d 2e2f 3031 3233 3435  &amp;'()*+,-./012345</a:t>
            </a:r>
          </a:p>
          <a:p>
            <a:pPr marL="0" indent="0">
              <a:buFontTx/>
              <a:buNone/>
            </a:pPr>
            <a:r>
              <a:rPr lang="en-US" baseline="0" dirty="0" smtClean="0"/>
              <a:t>	0x0060:  3637                                     67</a:t>
            </a:r>
          </a:p>
          <a:p>
            <a:pPr marL="0" indent="0">
              <a:buFontTx/>
              <a:buNone/>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13</a:t>
            </a:fld>
            <a:endParaRPr lang="en-US"/>
          </a:p>
        </p:txBody>
      </p:sp>
    </p:spTree>
    <p:extLst>
      <p:ext uri="{BB962C8B-B14F-4D97-AF65-F5344CB8AC3E}">
        <p14:creationId xmlns:p14="http://schemas.microsoft.com/office/powerpoint/2010/main" val="3483371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“Bump in the wire”</a:t>
            </a:r>
          </a:p>
          <a:p>
            <a:r>
              <a:rPr lang="en-US" dirty="0" smtClean="0"/>
              <a:t>Collection device can’t change packets</a:t>
            </a:r>
          </a:p>
          <a:p>
            <a:r>
              <a:rPr lang="en-US" dirty="0" smtClean="0"/>
              <a:t>Cheap</a:t>
            </a:r>
            <a:r>
              <a:rPr lang="en-US" baseline="0" dirty="0" smtClean="0"/>
              <a:t> compared to inline devices</a:t>
            </a:r>
            <a:endParaRPr lang="en-US" dirty="0" smtClean="0"/>
          </a:p>
          <a:p>
            <a:endParaRPr lang="en-US" dirty="0" smtClean="0"/>
          </a:p>
          <a:p>
            <a:r>
              <a:rPr lang="en-US" dirty="0" smtClean="0"/>
              <a:t>Where might taps</a:t>
            </a:r>
            <a:r>
              <a:rPr lang="en-US" baseline="0" dirty="0" smtClean="0"/>
              <a:t> be useful?  Why?  What are their downsides?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14</a:t>
            </a:fld>
            <a:endParaRPr lang="en-US"/>
          </a:p>
        </p:txBody>
      </p:sp>
    </p:spTree>
    <p:extLst>
      <p:ext uri="{BB962C8B-B14F-4D97-AF65-F5344CB8AC3E}">
        <p14:creationId xmlns:p14="http://schemas.microsoft.com/office/powerpoint/2010/main" val="309265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more expensive than a tap</a:t>
            </a:r>
          </a:p>
          <a:p>
            <a:r>
              <a:rPr lang="en-US" dirty="0" smtClean="0"/>
              <a:t>Typically</a:t>
            </a:r>
            <a:r>
              <a:rPr lang="en-US" baseline="0" dirty="0" smtClean="0"/>
              <a:t> programmable and able to change specific packets in specific ways</a:t>
            </a:r>
            <a:endParaRPr lang="en-US" dirty="0" smtClean="0"/>
          </a:p>
          <a:p>
            <a:r>
              <a:rPr lang="en-US" dirty="0" smtClean="0"/>
              <a:t>If it fails it takes the link with it</a:t>
            </a:r>
          </a:p>
          <a:p>
            <a:r>
              <a:rPr lang="en-US" dirty="0" smtClean="0"/>
              <a:t>Bad software can also take the link down</a:t>
            </a:r>
          </a:p>
          <a:p>
            <a:endParaRPr lang="en-US" dirty="0" smtClean="0"/>
          </a:p>
          <a:p>
            <a:r>
              <a:rPr lang="en-US" dirty="0" smtClean="0"/>
              <a:t>Where</a:t>
            </a:r>
            <a:r>
              <a:rPr lang="en-US" baseline="0" dirty="0" smtClean="0"/>
              <a:t> would an inline device be useful?</a:t>
            </a:r>
          </a:p>
          <a:p>
            <a:r>
              <a:rPr lang="en-US" baseline="0" dirty="0" smtClean="0"/>
              <a:t>Why would you use it in place of a tap?  What are the risks?</a:t>
            </a:r>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15</a:t>
            </a:fld>
            <a:endParaRPr lang="en-US"/>
          </a:p>
        </p:txBody>
      </p:sp>
    </p:spTree>
    <p:extLst>
      <p:ext uri="{BB962C8B-B14F-4D97-AF65-F5344CB8AC3E}">
        <p14:creationId xmlns:p14="http://schemas.microsoft.com/office/powerpoint/2010/main" val="3490321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1gbps composed of average packet size 64 bytes</a:t>
            </a:r>
          </a:p>
          <a:p>
            <a:endParaRPr lang="en-US" dirty="0" smtClean="0"/>
          </a:p>
          <a:p>
            <a:r>
              <a:rPr lang="en-US" dirty="0" smtClean="0"/>
              <a:t>1gbps</a:t>
            </a:r>
            <a:r>
              <a:rPr lang="en-US" baseline="0" dirty="0" smtClean="0"/>
              <a:t> / (64 * 8 bits) = 10^9 bits/s / 512 bits = 1,953,125 packets per second</a:t>
            </a:r>
          </a:p>
          <a:p>
            <a:r>
              <a:rPr lang="en-US" baseline="0" dirty="0" smtClean="0"/>
              <a:t>1gbps / (1500 * 8 bits) = 10^9 / 12000 = 83,333 </a:t>
            </a:r>
            <a:r>
              <a:rPr lang="en-US" baseline="0" dirty="0" err="1" smtClean="0"/>
              <a:t>pps</a:t>
            </a:r>
            <a:endParaRPr lang="en-US" baseline="0" dirty="0" smtClean="0"/>
          </a:p>
          <a:p>
            <a:r>
              <a:rPr lang="en-US" baseline="0" dirty="0" smtClean="0"/>
              <a:t>1gbps / (9000 * 8 bits) = 10^9 / 72000 = 13888.9 </a:t>
            </a:r>
            <a:r>
              <a:rPr lang="en-US" baseline="0" dirty="0" err="1" smtClean="0"/>
              <a:t>pps</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17</a:t>
            </a:fld>
            <a:endParaRPr lang="en-US"/>
          </a:p>
        </p:txBody>
      </p:sp>
    </p:spTree>
    <p:extLst>
      <p:ext uri="{BB962C8B-B14F-4D97-AF65-F5344CB8AC3E}">
        <p14:creationId xmlns:p14="http://schemas.microsoft.com/office/powerpoint/2010/main" val="2090740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18</a:t>
            </a:fld>
            <a:endParaRPr lang="en-US"/>
          </a:p>
        </p:txBody>
      </p:sp>
    </p:spTree>
    <p:extLst>
      <p:ext uri="{BB962C8B-B14F-4D97-AF65-F5344CB8AC3E}">
        <p14:creationId xmlns:p14="http://schemas.microsoft.com/office/powerpoint/2010/main" val="3000930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1gbps</a:t>
            </a:r>
            <a:r>
              <a:rPr lang="en-US" baseline="0" dirty="0" smtClean="0"/>
              <a:t> / (64 * 8 bits) = 10^9 bits/s / 512 bits = 1,953,125 packets per second</a:t>
            </a:r>
          </a:p>
          <a:p>
            <a:r>
              <a:rPr lang="en-US" baseline="0" dirty="0" smtClean="0"/>
              <a:t>1gbps / (1500 * 8 bits) = 10^9 / 12000 = 83,333 </a:t>
            </a:r>
            <a:r>
              <a:rPr lang="en-US" baseline="0" dirty="0" err="1" smtClean="0"/>
              <a:t>pps</a:t>
            </a:r>
            <a:endParaRPr lang="en-US" baseline="0" dirty="0" smtClean="0"/>
          </a:p>
          <a:p>
            <a:r>
              <a:rPr lang="en-US" baseline="0" dirty="0" smtClean="0"/>
              <a:t>1gbps / (9000 * 8 bits) = 10^9 / 72000 = 13888.9 </a:t>
            </a:r>
            <a:r>
              <a:rPr lang="en-US" baseline="0" dirty="0" err="1" smtClean="0"/>
              <a:t>pps</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E10A3FB-31D6-D248-A63D-0C93133811DD}" type="slidenum">
              <a:rPr lang="en-US" smtClean="0"/>
              <a:t>20</a:t>
            </a:fld>
            <a:endParaRPr lang="en-US"/>
          </a:p>
        </p:txBody>
      </p:sp>
    </p:spTree>
    <p:extLst>
      <p:ext uri="{BB962C8B-B14F-4D97-AF65-F5344CB8AC3E}">
        <p14:creationId xmlns:p14="http://schemas.microsoft.com/office/powerpoint/2010/main" val="314416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839"/>
            <a:ext cx="7772400" cy="1214896"/>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8CF98-BDE1-3241-866C-D75EE414238E}" type="datetime1">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7" name="Straight Connector 6"/>
          <p:cNvCxnSpPr/>
          <p:nvPr userDrawn="1"/>
        </p:nvCxnSpPr>
        <p:spPr>
          <a:xfrm>
            <a:off x="0" y="1477644"/>
            <a:ext cx="8686800" cy="0"/>
          </a:xfrm>
          <a:prstGeom prst="line">
            <a:avLst/>
          </a:prstGeom>
          <a:ln w="82550" cmpd="thickThi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63928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BF300-BB70-2B47-85A2-3B875B01260A}" type="datetime1">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DA965-142D-D740-B53A-0C930ED54761}" type="slidenum">
              <a:rPr lang="en-US" smtClean="0"/>
              <a:t>‹#›</a:t>
            </a:fld>
            <a:endParaRPr lang="en-US"/>
          </a:p>
        </p:txBody>
      </p:sp>
    </p:spTree>
    <p:extLst>
      <p:ext uri="{BB962C8B-B14F-4D97-AF65-F5344CB8AC3E}">
        <p14:creationId xmlns:p14="http://schemas.microsoft.com/office/powerpoint/2010/main" val="2421064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325977-59B8-E94D-B977-E2EFF46B80DE}" type="datetime1">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4DA965-142D-D740-B53A-0C930ED54761}" type="slidenum">
              <a:rPr lang="en-US" smtClean="0"/>
              <a:t>‹#›</a:t>
            </a:fld>
            <a:endParaRPr lang="en-US"/>
          </a:p>
        </p:txBody>
      </p:sp>
    </p:spTree>
    <p:extLst>
      <p:ext uri="{BB962C8B-B14F-4D97-AF65-F5344CB8AC3E}">
        <p14:creationId xmlns:p14="http://schemas.microsoft.com/office/powerpoint/2010/main" val="166295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FFE81-5C95-7641-B413-F7CDA420800C}" type="datetime1">
              <a:rPr lang="en-US" smtClean="0"/>
              <a:t>1/12/14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94DA965-142D-D740-B53A-0C930ED54761}" type="slidenum">
              <a:rPr lang="en-US" smtClean="0"/>
              <a:t>‹#›</a:t>
            </a:fld>
            <a:endParaRPr lang="en-US"/>
          </a:p>
        </p:txBody>
      </p:sp>
      <p:cxnSp>
        <p:nvCxnSpPr>
          <p:cNvPr id="7" name="Straight Connector 6"/>
          <p:cNvCxnSpPr/>
          <p:nvPr userDrawn="1"/>
        </p:nvCxnSpPr>
        <p:spPr>
          <a:xfrm>
            <a:off x="0" y="1477644"/>
            <a:ext cx="8686800" cy="0"/>
          </a:xfrm>
          <a:prstGeom prst="line">
            <a:avLst/>
          </a:prstGeom>
          <a:ln w="82550" cmpd="thickThi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5951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4606" y="1606675"/>
            <a:ext cx="7772400" cy="773499"/>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88692"/>
            <a:ext cx="7772400"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D885C-EDD7-C24C-B8E4-0A1718951A49}" type="datetime1">
              <a:rPr lang="en-US" smtClean="0"/>
              <a:t>1/12/14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cxnSp>
        <p:nvCxnSpPr>
          <p:cNvPr id="8" name="Straight Connector 7"/>
          <p:cNvCxnSpPr/>
          <p:nvPr userDrawn="1"/>
        </p:nvCxnSpPr>
        <p:spPr>
          <a:xfrm>
            <a:off x="0" y="1477644"/>
            <a:ext cx="8686800" cy="0"/>
          </a:xfrm>
          <a:prstGeom prst="line">
            <a:avLst/>
          </a:prstGeom>
          <a:ln w="82550" cmpd="thickThi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21936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DEA8BBB-9553-0445-B820-7D87AAE2AFDD}" type="datetime1">
              <a:rPr lang="en-US" smtClean="0"/>
              <a:t>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DA965-142D-D740-B53A-0C930ED54761}" type="slidenum">
              <a:rPr lang="en-US" smtClean="0"/>
              <a:t>‹#›</a:t>
            </a:fld>
            <a:endParaRPr lang="en-US"/>
          </a:p>
        </p:txBody>
      </p:sp>
      <p:cxnSp>
        <p:nvCxnSpPr>
          <p:cNvPr id="8" name="Straight Connector 7"/>
          <p:cNvCxnSpPr/>
          <p:nvPr userDrawn="1"/>
        </p:nvCxnSpPr>
        <p:spPr>
          <a:xfrm>
            <a:off x="0" y="1477644"/>
            <a:ext cx="8686800" cy="0"/>
          </a:xfrm>
          <a:prstGeom prst="line">
            <a:avLst/>
          </a:prstGeom>
          <a:ln w="82550" cmpd="thickThi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9382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D572A6-7556-4C44-AF61-7C9C5973A4FB}" type="datetime1">
              <a:rPr lang="en-US" smtClean="0"/>
              <a:t>1/12/14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4DA965-142D-D740-B53A-0C930ED54761}" type="slidenum">
              <a:rPr lang="en-US" smtClean="0"/>
              <a:t>‹#›</a:t>
            </a:fld>
            <a:endParaRPr lang="en-US"/>
          </a:p>
        </p:txBody>
      </p:sp>
      <p:cxnSp>
        <p:nvCxnSpPr>
          <p:cNvPr id="10" name="Straight Connector 9"/>
          <p:cNvCxnSpPr/>
          <p:nvPr userDrawn="1"/>
        </p:nvCxnSpPr>
        <p:spPr>
          <a:xfrm>
            <a:off x="0" y="1477644"/>
            <a:ext cx="8686800" cy="0"/>
          </a:xfrm>
          <a:prstGeom prst="line">
            <a:avLst/>
          </a:prstGeom>
          <a:ln w="82550" cmpd="thickThi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9535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91763E-5B0A-9443-A59F-1AE521729A5F}" type="datetime1">
              <a:rPr lang="en-US" smtClean="0"/>
              <a:t>1/12/14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4DA965-142D-D740-B53A-0C930ED54761}" type="slidenum">
              <a:rPr lang="en-US" smtClean="0"/>
              <a:t>‹#›</a:t>
            </a:fld>
            <a:endParaRPr lang="en-US"/>
          </a:p>
        </p:txBody>
      </p:sp>
      <p:cxnSp>
        <p:nvCxnSpPr>
          <p:cNvPr id="6" name="Straight Connector 5"/>
          <p:cNvCxnSpPr/>
          <p:nvPr userDrawn="1"/>
        </p:nvCxnSpPr>
        <p:spPr>
          <a:xfrm>
            <a:off x="0" y="1477644"/>
            <a:ext cx="8686800" cy="0"/>
          </a:xfrm>
          <a:prstGeom prst="line">
            <a:avLst/>
          </a:prstGeom>
          <a:ln w="82550" cmpd="thickThin">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1034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61EC4-27F6-5A47-9434-4C4311A02A96}" type="datetime1">
              <a:rPr lang="en-US" smtClean="0"/>
              <a:t>1/12/14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4DA965-142D-D740-B53A-0C930ED54761}" type="slidenum">
              <a:rPr lang="en-US" smtClean="0"/>
              <a:t>‹#›</a:t>
            </a:fld>
            <a:endParaRPr lang="en-US"/>
          </a:p>
        </p:txBody>
      </p:sp>
    </p:spTree>
    <p:extLst>
      <p:ext uri="{BB962C8B-B14F-4D97-AF65-F5344CB8AC3E}">
        <p14:creationId xmlns:p14="http://schemas.microsoft.com/office/powerpoint/2010/main" val="7494318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DD5924-7954-6C45-AB85-B1D1EF0269E8}" type="datetime1">
              <a:rPr lang="en-US" smtClean="0"/>
              <a:t>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val="391576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67FFB8-6F0B-404F-9FA9-C9FC71982DC9}" type="datetime1">
              <a:rPr lang="en-US" smtClean="0"/>
              <a:t>1/12/14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4DA965-142D-D740-B53A-0C930ED54761}" type="slidenum">
              <a:rPr lang="en-US" smtClean="0"/>
              <a:t>‹#›</a:t>
            </a:fld>
            <a:endParaRPr lang="en-US"/>
          </a:p>
        </p:txBody>
      </p:sp>
    </p:spTree>
    <p:extLst>
      <p:ext uri="{BB962C8B-B14F-4D97-AF65-F5344CB8AC3E}">
        <p14:creationId xmlns:p14="http://schemas.microsoft.com/office/powerpoint/2010/main" val="119948068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84299-171B-4848-9291-296DC227E489}" type="datetime1">
              <a:rPr lang="en-US" smtClean="0"/>
              <a:t>1/12/14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4DA965-142D-D740-B53A-0C930ED54761}" type="slidenum">
              <a:rPr lang="en-US" smtClean="0"/>
              <a:t>‹#›</a:t>
            </a:fld>
            <a:endParaRPr lang="en-US" dirty="0"/>
          </a:p>
        </p:txBody>
      </p:sp>
    </p:spTree>
    <p:extLst>
      <p:ext uri="{BB962C8B-B14F-4D97-AF65-F5344CB8AC3E}">
        <p14:creationId xmlns:p14="http://schemas.microsoft.com/office/powerpoint/2010/main" val="1832997691"/>
      </p:ext>
    </p:extLst>
  </p:cSld>
  <p:clrMap bg1="lt1" tx1="dk1" bg2="lt2" tx2="dk2" accent1="accent1" accent2="accent2" accent3="accent3" accent4="accent4" accent5="accent5" accent6="accent6" hlink="hlink" folHlink="folHlink"/>
  <p:sldLayoutIdLst>
    <p:sldLayoutId id="2147484389" r:id="rId1"/>
    <p:sldLayoutId id="2147484390" r:id="rId2"/>
    <p:sldLayoutId id="2147484391" r:id="rId3"/>
    <p:sldLayoutId id="2147484392" r:id="rId4"/>
    <p:sldLayoutId id="2147484393" r:id="rId5"/>
    <p:sldLayoutId id="2147484394" r:id="rId6"/>
    <p:sldLayoutId id="2147484395" r:id="rId7"/>
    <p:sldLayoutId id="2147484396" r:id="rId8"/>
    <p:sldLayoutId id="2147484397" r:id="rId9"/>
    <p:sldLayoutId id="2147484398" r:id="rId10"/>
    <p:sldLayoutId id="2147484399" r:id="rId11"/>
  </p:sldLayoutIdLst>
  <p:hf hdr="0" ftr="0" dt="0"/>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3.emf"/><Relationship Id="rId6" Type="http://schemas.openxmlformats.org/officeDocument/2006/relationships/oleObject" Target="../embeddings/oleObject3.bin"/><Relationship Id="rId7"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github.com/MITRECND/chopshop"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www.google.com" TargetMode="Externa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877"/>
            <a:ext cx="7772400" cy="1214896"/>
          </a:xfrm>
        </p:spPr>
        <p:txBody>
          <a:bodyPr/>
          <a:lstStyle/>
          <a:p>
            <a:r>
              <a:rPr lang="en-US" dirty="0" smtClean="0"/>
              <a:t>Intro to PCAP</a:t>
            </a:r>
            <a:endParaRPr lang="en-US" dirty="0"/>
          </a:p>
        </p:txBody>
      </p:sp>
      <p:sp>
        <p:nvSpPr>
          <p:cNvPr id="3" name="Subtitle 2"/>
          <p:cNvSpPr>
            <a:spLocks noGrp="1"/>
          </p:cNvSpPr>
          <p:nvPr>
            <p:ph type="subTitle" idx="1"/>
          </p:nvPr>
        </p:nvSpPr>
        <p:spPr/>
        <p:txBody>
          <a:bodyPr>
            <a:normAutofit/>
          </a:bodyPr>
          <a:lstStyle/>
          <a:p>
            <a:r>
              <a:rPr lang="en-US" dirty="0" smtClean="0"/>
              <a:t>Reid Gilman</a:t>
            </a:r>
          </a:p>
        </p:txBody>
      </p:sp>
      <p:sp>
        <p:nvSpPr>
          <p:cNvPr id="4" name="TextBox 3"/>
          <p:cNvSpPr txBox="1"/>
          <p:nvPr/>
        </p:nvSpPr>
        <p:spPr>
          <a:xfrm>
            <a:off x="685800" y="5880295"/>
            <a:ext cx="5896038" cy="369332"/>
          </a:xfrm>
          <a:prstGeom prst="rect">
            <a:avLst/>
          </a:prstGeom>
          <a:noFill/>
        </p:spPr>
        <p:txBody>
          <a:bodyPr wrap="none" rtlCol="0">
            <a:spAutoFit/>
          </a:bodyPr>
          <a:lstStyle/>
          <a:p>
            <a:r>
              <a:rPr lang="en-US" dirty="0"/>
              <a:t>Approved for Public Release: </a:t>
            </a:r>
            <a:r>
              <a:rPr lang="en-US" dirty="0" smtClean="0"/>
              <a:t>13-0979. </a:t>
            </a:r>
            <a:r>
              <a:rPr lang="en-US" dirty="0"/>
              <a:t>Distribution Unlimited</a:t>
            </a:r>
          </a:p>
        </p:txBody>
      </p:sp>
      <p:sp>
        <p:nvSpPr>
          <p:cNvPr id="5" name="Slide Number Placeholder 4"/>
          <p:cNvSpPr>
            <a:spLocks noGrp="1"/>
          </p:cNvSpPr>
          <p:nvPr>
            <p:ph type="sldNum" sz="quarter" idx="12"/>
          </p:nvPr>
        </p:nvSpPr>
        <p:spPr/>
        <p:txBody>
          <a:bodyPr/>
          <a:lstStyle/>
          <a:p>
            <a:fld id="{D7E63A33-8271-4DD0-9C48-789913D7C115}" type="slidenum">
              <a:rPr lang="en-US" smtClean="0"/>
              <a:pPr/>
              <a:t>1</a:t>
            </a:fld>
            <a:endParaRPr lang="en-US"/>
          </a:p>
        </p:txBody>
      </p:sp>
    </p:spTree>
    <p:extLst>
      <p:ext uri="{BB962C8B-B14F-4D97-AF65-F5344CB8AC3E}">
        <p14:creationId xmlns:p14="http://schemas.microsoft.com/office/powerpoint/2010/main" val="19922773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Uses PCAP?</a:t>
            </a:r>
            <a:endParaRPr lang="en-US" dirty="0"/>
          </a:p>
        </p:txBody>
      </p:sp>
      <p:sp>
        <p:nvSpPr>
          <p:cNvPr id="3" name="Content Placeholder 2"/>
          <p:cNvSpPr>
            <a:spLocks noGrp="1"/>
          </p:cNvSpPr>
          <p:nvPr>
            <p:ph idx="1"/>
          </p:nvPr>
        </p:nvSpPr>
        <p:spPr/>
        <p:txBody>
          <a:bodyPr/>
          <a:lstStyle/>
          <a:p>
            <a:r>
              <a:rPr lang="en-US" b="1" dirty="0" smtClean="0"/>
              <a:t>Researchers</a:t>
            </a:r>
            <a:r>
              <a:rPr lang="en-US" dirty="0" smtClean="0"/>
              <a:t>: access to raw data</a:t>
            </a:r>
          </a:p>
          <a:p>
            <a:r>
              <a:rPr lang="en-US" b="1" dirty="0" smtClean="0"/>
              <a:t>Administrators</a:t>
            </a:r>
            <a:r>
              <a:rPr lang="en-US" dirty="0" smtClean="0"/>
              <a:t>: debug network problems</a:t>
            </a:r>
          </a:p>
          <a:p>
            <a:r>
              <a:rPr lang="en-US" b="1" dirty="0" smtClean="0"/>
              <a:t>Analysts</a:t>
            </a:r>
            <a:r>
              <a:rPr lang="en-US" dirty="0" smtClean="0"/>
              <a:t>: characterize malware activity</a:t>
            </a:r>
          </a:p>
          <a:p>
            <a:r>
              <a:rPr lang="en-US" b="1" dirty="0" smtClean="0"/>
              <a:t>Incident</a:t>
            </a:r>
            <a:r>
              <a:rPr lang="en-US" dirty="0" smtClean="0"/>
              <a:t> </a:t>
            </a:r>
            <a:r>
              <a:rPr lang="en-US" b="1" dirty="0" smtClean="0"/>
              <a:t>Responders</a:t>
            </a:r>
            <a:r>
              <a:rPr lang="en-US" dirty="0" smtClean="0"/>
              <a:t>: follow malware </a:t>
            </a:r>
          </a:p>
          <a:p>
            <a:endParaRPr lang="en-US" dirty="0"/>
          </a:p>
        </p:txBody>
      </p:sp>
      <p:sp>
        <p:nvSpPr>
          <p:cNvPr id="4" name="TextBox 3"/>
          <p:cNvSpPr txBox="1"/>
          <p:nvPr/>
        </p:nvSpPr>
        <p:spPr>
          <a:xfrm>
            <a:off x="3767803" y="5290120"/>
            <a:ext cx="1620230" cy="1015663"/>
          </a:xfrm>
          <a:prstGeom prst="rect">
            <a:avLst/>
          </a:prstGeom>
          <a:noFill/>
        </p:spPr>
        <p:txBody>
          <a:bodyPr wrap="none" rtlCol="0">
            <a:spAutoFit/>
          </a:bodyPr>
          <a:lstStyle/>
          <a:p>
            <a:pPr algn="ctr"/>
            <a:r>
              <a:rPr lang="en-US" sz="6000" dirty="0" smtClean="0"/>
              <a:t>You!</a:t>
            </a:r>
            <a:endParaRPr lang="en-US" sz="6000" dirty="0"/>
          </a:p>
        </p:txBody>
      </p:sp>
      <p:sp>
        <p:nvSpPr>
          <p:cNvPr id="5" name="Slide Number Placeholder 4"/>
          <p:cNvSpPr>
            <a:spLocks noGrp="1"/>
          </p:cNvSpPr>
          <p:nvPr>
            <p:ph type="sldNum" sz="quarter" idx="12"/>
          </p:nvPr>
        </p:nvSpPr>
        <p:spPr/>
        <p:txBody>
          <a:bodyPr/>
          <a:lstStyle/>
          <a:p>
            <a:fld id="{794DA965-142D-D740-B53A-0C930ED54761}" type="slidenum">
              <a:rPr lang="en-US" smtClean="0"/>
              <a:t>10</a:t>
            </a:fld>
            <a:endParaRPr lang="en-US"/>
          </a:p>
        </p:txBody>
      </p:sp>
    </p:spTree>
    <p:extLst>
      <p:ext uri="{BB962C8B-B14F-4D97-AF65-F5344CB8AC3E}">
        <p14:creationId xmlns:p14="http://schemas.microsoft.com/office/powerpoint/2010/main" val="210112636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PCAP</a:t>
            </a:r>
            <a:endParaRPr lang="en-US" dirty="0"/>
          </a:p>
        </p:txBody>
      </p:sp>
      <p:pic>
        <p:nvPicPr>
          <p:cNvPr id="6" name="Picture 5"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8740" y="3024865"/>
            <a:ext cx="1881996" cy="1743187"/>
          </a:xfrm>
          <a:prstGeom prst="rect">
            <a:avLst/>
          </a:prstGeom>
        </p:spPr>
      </p:pic>
      <p:sp>
        <p:nvSpPr>
          <p:cNvPr id="7" name="Cloud 6"/>
          <p:cNvSpPr/>
          <p:nvPr/>
        </p:nvSpPr>
        <p:spPr>
          <a:xfrm>
            <a:off x="556254" y="3117393"/>
            <a:ext cx="2120043" cy="1650660"/>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Internet</a:t>
            </a:r>
            <a:endParaRPr lang="en-US" dirty="0"/>
          </a:p>
        </p:txBody>
      </p:sp>
      <p:sp>
        <p:nvSpPr>
          <p:cNvPr id="8" name="Left-Right Arrow 7"/>
          <p:cNvSpPr/>
          <p:nvPr/>
        </p:nvSpPr>
        <p:spPr>
          <a:xfrm>
            <a:off x="2854712" y="3306325"/>
            <a:ext cx="3264028" cy="1116681"/>
          </a:xfrm>
          <a:prstGeom prst="lef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Packets</a:t>
            </a:r>
            <a:endParaRPr lang="en-US" dirty="0"/>
          </a:p>
        </p:txBody>
      </p:sp>
      <p:sp>
        <p:nvSpPr>
          <p:cNvPr id="9" name="Line Callout 2 8"/>
          <p:cNvSpPr/>
          <p:nvPr/>
        </p:nvSpPr>
        <p:spPr>
          <a:xfrm>
            <a:off x="7486996" y="2130743"/>
            <a:ext cx="1199804" cy="778663"/>
          </a:xfrm>
          <a:prstGeom prst="borderCallout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err="1" smtClean="0"/>
              <a:t>Wireshark</a:t>
            </a:r>
            <a:endParaRPr lang="en-US" dirty="0"/>
          </a:p>
          <a:p>
            <a:pPr algn="ctr"/>
            <a:r>
              <a:rPr lang="en-US" dirty="0" err="1" smtClean="0"/>
              <a:t>tcpdump</a:t>
            </a:r>
            <a:endParaRPr lang="en-US" dirty="0" smtClean="0"/>
          </a:p>
        </p:txBody>
      </p:sp>
      <p:sp>
        <p:nvSpPr>
          <p:cNvPr id="11" name="Line Callout 2 10"/>
          <p:cNvSpPr/>
          <p:nvPr/>
        </p:nvSpPr>
        <p:spPr>
          <a:xfrm>
            <a:off x="4093154" y="3024865"/>
            <a:ext cx="808135" cy="428408"/>
          </a:xfrm>
          <a:prstGeom prst="borderCallout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Tap</a:t>
            </a:r>
            <a:endParaRPr lang="en-US" dirty="0"/>
          </a:p>
        </p:txBody>
      </p:sp>
      <p:sp>
        <p:nvSpPr>
          <p:cNvPr id="12" name="Line Callout 2 11"/>
          <p:cNvSpPr/>
          <p:nvPr/>
        </p:nvSpPr>
        <p:spPr>
          <a:xfrm>
            <a:off x="4093154" y="4768052"/>
            <a:ext cx="1626766" cy="428408"/>
          </a:xfrm>
          <a:prstGeom prst="borderCallout2">
            <a:avLst>
              <a:gd name="adj1" fmla="val 18750"/>
              <a:gd name="adj2" fmla="val -8333"/>
              <a:gd name="adj3" fmla="val 18750"/>
              <a:gd name="adj4" fmla="val -16667"/>
              <a:gd name="adj5" fmla="val -134956"/>
              <a:gd name="adj6" fmla="val -2604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Inline Device</a:t>
            </a:r>
            <a:endParaRPr lang="en-US" dirty="0"/>
          </a:p>
        </p:txBody>
      </p:sp>
      <p:sp>
        <p:nvSpPr>
          <p:cNvPr id="3" name="Slide Number Placeholder 2"/>
          <p:cNvSpPr>
            <a:spLocks noGrp="1"/>
          </p:cNvSpPr>
          <p:nvPr>
            <p:ph type="sldNum" sz="quarter" idx="12"/>
          </p:nvPr>
        </p:nvSpPr>
        <p:spPr/>
        <p:txBody>
          <a:bodyPr/>
          <a:lstStyle/>
          <a:p>
            <a:fld id="{794DA965-142D-D740-B53A-0C930ED54761}" type="slidenum">
              <a:rPr lang="en-US" smtClean="0"/>
              <a:t>11</a:t>
            </a:fld>
            <a:endParaRPr lang="en-US"/>
          </a:p>
        </p:txBody>
      </p:sp>
    </p:spTree>
    <p:extLst>
      <p:ext uri="{BB962C8B-B14F-4D97-AF65-F5344CB8AC3E}">
        <p14:creationId xmlns:p14="http://schemas.microsoft.com/office/powerpoint/2010/main" val="351281845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Fair Warning</a:t>
            </a:r>
            <a:endParaRPr lang="en-US" dirty="0"/>
          </a:p>
        </p:txBody>
      </p:sp>
      <p:sp>
        <p:nvSpPr>
          <p:cNvPr id="3" name="Content Placeholder 2"/>
          <p:cNvSpPr>
            <a:spLocks noGrp="1"/>
          </p:cNvSpPr>
          <p:nvPr>
            <p:ph idx="1"/>
          </p:nvPr>
        </p:nvSpPr>
        <p:spPr/>
        <p:txBody>
          <a:bodyPr/>
          <a:lstStyle/>
          <a:p>
            <a:r>
              <a:rPr lang="en-US" dirty="0" smtClean="0"/>
              <a:t>Any plaintext protocol will be visible</a:t>
            </a:r>
          </a:p>
          <a:p>
            <a:r>
              <a:rPr lang="en-US" dirty="0" smtClean="0"/>
              <a:t>Careful what you log in to</a:t>
            </a:r>
          </a:p>
          <a:p>
            <a:r>
              <a:rPr lang="en-US" dirty="0" smtClean="0"/>
              <a:t>You’ll be surprised what uses plaintext</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12</a:t>
            </a:fld>
            <a:endParaRPr lang="en-US"/>
          </a:p>
        </p:txBody>
      </p:sp>
    </p:spTree>
    <p:extLst>
      <p:ext uri="{BB962C8B-B14F-4D97-AF65-F5344CB8AC3E}">
        <p14:creationId xmlns:p14="http://schemas.microsoft.com/office/powerpoint/2010/main" val="292601626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ctr">
              <a:buNone/>
            </a:pPr>
            <a:r>
              <a:rPr lang="en-US" dirty="0" smtClean="0"/>
              <a:t>Use </a:t>
            </a:r>
            <a:r>
              <a:rPr lang="en-US" dirty="0" err="1" smtClean="0"/>
              <a:t>Wireshark</a:t>
            </a:r>
            <a:r>
              <a:rPr lang="en-US" dirty="0" smtClean="0"/>
              <a:t> and </a:t>
            </a:r>
            <a:r>
              <a:rPr lang="en-US" dirty="0" err="1" smtClean="0"/>
              <a:t>tcpdump</a:t>
            </a:r>
            <a:r>
              <a:rPr lang="en-US" dirty="0" smtClean="0"/>
              <a:t> to capture traffic while you ping </a:t>
            </a:r>
            <a:r>
              <a:rPr lang="en-US" dirty="0" err="1" smtClean="0">
                <a:latin typeface="Courier"/>
                <a:cs typeface="Courier"/>
              </a:rPr>
              <a:t>google.com</a:t>
            </a:r>
            <a:r>
              <a:rPr lang="en-US" dirty="0" smtClean="0">
                <a:cs typeface="Courier"/>
              </a:rPr>
              <a:t>.  What is in the ICMP Echo Request payload?</a:t>
            </a:r>
          </a:p>
          <a:p>
            <a:pPr marL="0" indent="0" algn="ctr">
              <a:buNone/>
            </a:pPr>
            <a:endParaRPr lang="en-US" dirty="0">
              <a:latin typeface="Courier"/>
              <a:cs typeface="Courier"/>
            </a:endParaRPr>
          </a:p>
          <a:p>
            <a:r>
              <a:rPr lang="en-US" dirty="0" smtClean="0">
                <a:cs typeface="Courier"/>
              </a:rPr>
              <a:t>Both tools installed in your VM</a:t>
            </a:r>
          </a:p>
          <a:p>
            <a:r>
              <a:rPr lang="en-US" dirty="0" smtClean="0">
                <a:latin typeface="Courier"/>
                <a:cs typeface="Courier"/>
              </a:rPr>
              <a:t>“ping </a:t>
            </a:r>
            <a:r>
              <a:rPr lang="en-US" dirty="0" err="1" smtClean="0">
                <a:latin typeface="Courier"/>
                <a:cs typeface="Courier"/>
              </a:rPr>
              <a:t>google.com</a:t>
            </a:r>
            <a:r>
              <a:rPr lang="en-US" dirty="0" smtClean="0">
                <a:latin typeface="Courier"/>
                <a:cs typeface="Courier"/>
              </a:rPr>
              <a:t>”</a:t>
            </a:r>
          </a:p>
          <a:p>
            <a:r>
              <a:rPr lang="en-US" dirty="0" smtClean="0">
                <a:cs typeface="Courier"/>
              </a:rPr>
              <a:t>You will need to read the </a:t>
            </a:r>
            <a:r>
              <a:rPr lang="en-US" dirty="0" err="1" smtClean="0">
                <a:cs typeface="Courier"/>
              </a:rPr>
              <a:t>tcpdump</a:t>
            </a:r>
            <a:r>
              <a:rPr lang="en-US" dirty="0" smtClean="0">
                <a:cs typeface="Courier"/>
              </a:rPr>
              <a:t> man page</a:t>
            </a:r>
          </a:p>
          <a:p>
            <a:r>
              <a:rPr lang="en-US" dirty="0" smtClean="0">
                <a:latin typeface="Courier"/>
                <a:cs typeface="Courier"/>
              </a:rPr>
              <a:t>“man </a:t>
            </a:r>
            <a:r>
              <a:rPr lang="en-US" dirty="0" err="1" smtClean="0">
                <a:latin typeface="Courier"/>
                <a:cs typeface="Courier"/>
              </a:rPr>
              <a:t>tcpdump</a:t>
            </a:r>
            <a:r>
              <a:rPr lang="en-US" dirty="0" smtClean="0">
                <a:latin typeface="Courier"/>
                <a:cs typeface="Courier"/>
              </a:rPr>
              <a:t>”</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13</a:t>
            </a:fld>
            <a:endParaRPr lang="en-US"/>
          </a:p>
        </p:txBody>
      </p:sp>
    </p:spTree>
    <p:extLst>
      <p:ext uri="{BB962C8B-B14F-4D97-AF65-F5344CB8AC3E}">
        <p14:creationId xmlns:p14="http://schemas.microsoft.com/office/powerpoint/2010/main" val="11298860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Aggregating Taps</a:t>
            </a:r>
            <a:endParaRPr lang="en-US" dirty="0"/>
          </a:p>
        </p:txBody>
      </p:sp>
      <p:grpSp>
        <p:nvGrpSpPr>
          <p:cNvPr id="22" name="Group 21"/>
          <p:cNvGrpSpPr/>
          <p:nvPr/>
        </p:nvGrpSpPr>
        <p:grpSpPr>
          <a:xfrm>
            <a:off x="1332899" y="2991353"/>
            <a:ext cx="6444093" cy="3127897"/>
            <a:chOff x="1332899" y="1899825"/>
            <a:chExt cx="6444093" cy="3127897"/>
          </a:xfrm>
        </p:grpSpPr>
        <p:sp>
          <p:nvSpPr>
            <p:cNvPr id="4" name="Rectangle 3"/>
            <p:cNvSpPr/>
            <p:nvPr/>
          </p:nvSpPr>
          <p:spPr>
            <a:xfrm>
              <a:off x="1332899" y="1899825"/>
              <a:ext cx="6444093" cy="133302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9" name="Group 8"/>
            <p:cNvGrpSpPr/>
            <p:nvPr/>
          </p:nvGrpSpPr>
          <p:grpSpPr>
            <a:xfrm>
              <a:off x="1555814" y="2151735"/>
              <a:ext cx="5998263" cy="871107"/>
              <a:chOff x="1647757" y="3001933"/>
              <a:chExt cx="5998263" cy="871107"/>
            </a:xfrm>
          </p:grpSpPr>
          <p:sp>
            <p:nvSpPr>
              <p:cNvPr id="5" name="Rectangle 4"/>
              <p:cNvSpPr/>
              <p:nvPr/>
            </p:nvSpPr>
            <p:spPr>
              <a:xfrm>
                <a:off x="1647757" y="3001933"/>
                <a:ext cx="871107" cy="8711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3356809" y="3001933"/>
                <a:ext cx="871107" cy="8711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5065861" y="3001933"/>
                <a:ext cx="871107" cy="8711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Rectangle 7"/>
              <p:cNvSpPr/>
              <p:nvPr/>
            </p:nvSpPr>
            <p:spPr>
              <a:xfrm>
                <a:off x="6774913" y="3001933"/>
                <a:ext cx="871107" cy="8711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grpSp>
          <p:nvGrpSpPr>
            <p:cNvPr id="12" name="Group 11"/>
            <p:cNvGrpSpPr/>
            <p:nvPr/>
          </p:nvGrpSpPr>
          <p:grpSpPr>
            <a:xfrm>
              <a:off x="1450860" y="3274842"/>
              <a:ext cx="1162459" cy="1752877"/>
              <a:chOff x="1637261" y="3274842"/>
              <a:chExt cx="1385374" cy="1752877"/>
            </a:xfrm>
          </p:grpSpPr>
          <p:sp>
            <p:nvSpPr>
              <p:cNvPr id="10" name="Up Arrow 9"/>
              <p:cNvSpPr/>
              <p:nvPr/>
            </p:nvSpPr>
            <p:spPr>
              <a:xfrm>
                <a:off x="1637261" y="3274842"/>
                <a:ext cx="692687" cy="175287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1" name="Up Arrow 10"/>
              <p:cNvSpPr/>
              <p:nvPr/>
            </p:nvSpPr>
            <p:spPr>
              <a:xfrm rot="10800000">
                <a:off x="2329948" y="3274842"/>
                <a:ext cx="692687" cy="17528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3" name="Group 12"/>
            <p:cNvGrpSpPr/>
            <p:nvPr/>
          </p:nvGrpSpPr>
          <p:grpSpPr>
            <a:xfrm>
              <a:off x="3114578" y="3274843"/>
              <a:ext cx="1162459" cy="1752877"/>
              <a:chOff x="1637262" y="3274843"/>
              <a:chExt cx="1385374" cy="1752877"/>
            </a:xfrm>
          </p:grpSpPr>
          <p:sp>
            <p:nvSpPr>
              <p:cNvPr id="14" name="Up Arrow 13"/>
              <p:cNvSpPr/>
              <p:nvPr/>
            </p:nvSpPr>
            <p:spPr>
              <a:xfrm rot="10800000">
                <a:off x="1637262" y="3274843"/>
                <a:ext cx="692688" cy="175287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5" name="Up Arrow 14"/>
              <p:cNvSpPr/>
              <p:nvPr/>
            </p:nvSpPr>
            <p:spPr>
              <a:xfrm>
                <a:off x="2329949" y="3274843"/>
                <a:ext cx="692687" cy="17528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6" name="Group 15"/>
            <p:cNvGrpSpPr/>
            <p:nvPr/>
          </p:nvGrpSpPr>
          <p:grpSpPr>
            <a:xfrm>
              <a:off x="4820278" y="3274843"/>
              <a:ext cx="1162460" cy="1752878"/>
              <a:chOff x="1637262" y="3274843"/>
              <a:chExt cx="1385376" cy="1752878"/>
            </a:xfrm>
          </p:grpSpPr>
          <p:sp>
            <p:nvSpPr>
              <p:cNvPr id="17" name="Up Arrow 16"/>
              <p:cNvSpPr/>
              <p:nvPr/>
            </p:nvSpPr>
            <p:spPr>
              <a:xfrm rot="10800000">
                <a:off x="1637262" y="3274843"/>
                <a:ext cx="692688" cy="175287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Up Arrow 17"/>
              <p:cNvSpPr/>
              <p:nvPr/>
            </p:nvSpPr>
            <p:spPr>
              <a:xfrm rot="10800000">
                <a:off x="2329950" y="3274844"/>
                <a:ext cx="692688" cy="17528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nvGrpSpPr>
            <p:cNvPr id="19" name="Group 18"/>
            <p:cNvGrpSpPr/>
            <p:nvPr/>
          </p:nvGrpSpPr>
          <p:grpSpPr>
            <a:xfrm>
              <a:off x="6525978" y="3274844"/>
              <a:ext cx="1162460" cy="1752878"/>
              <a:chOff x="1637262" y="3274843"/>
              <a:chExt cx="1385376" cy="1752878"/>
            </a:xfrm>
          </p:grpSpPr>
          <p:sp>
            <p:nvSpPr>
              <p:cNvPr id="20" name="Up Arrow 19"/>
              <p:cNvSpPr/>
              <p:nvPr/>
            </p:nvSpPr>
            <p:spPr>
              <a:xfrm rot="10800000">
                <a:off x="1637262" y="3274843"/>
                <a:ext cx="692688" cy="175287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1" name="Up Arrow 20"/>
              <p:cNvSpPr/>
              <p:nvPr/>
            </p:nvSpPr>
            <p:spPr>
              <a:xfrm rot="10800000">
                <a:off x="2329950" y="3274844"/>
                <a:ext cx="692688" cy="17528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23" name="Right Brace 22"/>
          <p:cNvSpPr/>
          <p:nvPr/>
        </p:nvSpPr>
        <p:spPr>
          <a:xfrm rot="16200000">
            <a:off x="2562498" y="1312996"/>
            <a:ext cx="566798" cy="2580157"/>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5" name="Right Brace 24"/>
          <p:cNvSpPr/>
          <p:nvPr/>
        </p:nvSpPr>
        <p:spPr>
          <a:xfrm rot="16200000">
            <a:off x="5980598" y="1312996"/>
            <a:ext cx="566798" cy="2580157"/>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6" name="TextBox 25"/>
          <p:cNvSpPr txBox="1"/>
          <p:nvPr/>
        </p:nvSpPr>
        <p:spPr>
          <a:xfrm>
            <a:off x="1555818" y="1794862"/>
            <a:ext cx="2580155" cy="492443"/>
          </a:xfrm>
          <a:prstGeom prst="rect">
            <a:avLst/>
          </a:prstGeom>
          <a:noFill/>
        </p:spPr>
        <p:txBody>
          <a:bodyPr wrap="square" rtlCol="0">
            <a:spAutoFit/>
          </a:bodyPr>
          <a:lstStyle/>
          <a:p>
            <a:pPr algn="ctr"/>
            <a:r>
              <a:rPr lang="en-US" sz="2600" dirty="0" smtClean="0"/>
              <a:t>Traffic Ports</a:t>
            </a:r>
            <a:endParaRPr lang="en-US" sz="2600" dirty="0"/>
          </a:p>
        </p:txBody>
      </p:sp>
      <p:sp>
        <p:nvSpPr>
          <p:cNvPr id="27" name="TextBox 26"/>
          <p:cNvSpPr txBox="1"/>
          <p:nvPr/>
        </p:nvSpPr>
        <p:spPr>
          <a:xfrm>
            <a:off x="4973918" y="1827232"/>
            <a:ext cx="2580159" cy="492443"/>
          </a:xfrm>
          <a:prstGeom prst="rect">
            <a:avLst/>
          </a:prstGeom>
          <a:noFill/>
        </p:spPr>
        <p:txBody>
          <a:bodyPr wrap="square" rtlCol="0">
            <a:spAutoFit/>
          </a:bodyPr>
          <a:lstStyle/>
          <a:p>
            <a:pPr algn="ctr"/>
            <a:r>
              <a:rPr lang="en-US" sz="2600" dirty="0" smtClean="0"/>
              <a:t>Monitoring Ports</a:t>
            </a:r>
            <a:endParaRPr lang="en-US" sz="2600" dirty="0"/>
          </a:p>
        </p:txBody>
      </p:sp>
      <p:sp>
        <p:nvSpPr>
          <p:cNvPr id="3" name="Slide Number Placeholder 2"/>
          <p:cNvSpPr>
            <a:spLocks noGrp="1"/>
          </p:cNvSpPr>
          <p:nvPr>
            <p:ph type="sldNum" sz="quarter" idx="12"/>
          </p:nvPr>
        </p:nvSpPr>
        <p:spPr/>
        <p:txBody>
          <a:bodyPr/>
          <a:lstStyle/>
          <a:p>
            <a:fld id="{794DA965-142D-D740-B53A-0C930ED54761}" type="slidenum">
              <a:rPr lang="en-US" smtClean="0"/>
              <a:t>14</a:t>
            </a:fld>
            <a:endParaRPr lang="en-US"/>
          </a:p>
        </p:txBody>
      </p:sp>
    </p:spTree>
    <p:extLst>
      <p:ext uri="{BB962C8B-B14F-4D97-AF65-F5344CB8AC3E}">
        <p14:creationId xmlns:p14="http://schemas.microsoft.com/office/powerpoint/2010/main" val="121075492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Inline Devices</a:t>
            </a:r>
            <a:endParaRPr lang="en-US" dirty="0"/>
          </a:p>
        </p:txBody>
      </p:sp>
      <p:sp>
        <p:nvSpPr>
          <p:cNvPr id="4" name="Rectangle 3"/>
          <p:cNvSpPr/>
          <p:nvPr/>
        </p:nvSpPr>
        <p:spPr>
          <a:xfrm>
            <a:off x="2330423" y="3215643"/>
            <a:ext cx="4625891" cy="131655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Up Arrow 4"/>
          <p:cNvSpPr/>
          <p:nvPr/>
        </p:nvSpPr>
        <p:spPr>
          <a:xfrm rot="16200000">
            <a:off x="930329" y="2688075"/>
            <a:ext cx="581230" cy="175287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 name="Up Arrow 5"/>
          <p:cNvSpPr/>
          <p:nvPr/>
        </p:nvSpPr>
        <p:spPr>
          <a:xfrm rot="5400000">
            <a:off x="930329" y="3269306"/>
            <a:ext cx="581230" cy="17528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7" name="Up Arrow 6"/>
          <p:cNvSpPr/>
          <p:nvPr/>
        </p:nvSpPr>
        <p:spPr>
          <a:xfrm rot="16200000">
            <a:off x="7701133" y="2688076"/>
            <a:ext cx="581230" cy="1752877"/>
          </a:xfrm>
          <a:prstGeom prst="up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8" name="Up Arrow 7"/>
          <p:cNvSpPr/>
          <p:nvPr/>
        </p:nvSpPr>
        <p:spPr>
          <a:xfrm rot="5400000">
            <a:off x="7701133" y="3269307"/>
            <a:ext cx="581230" cy="1752877"/>
          </a:xfrm>
          <a:prstGeom prst="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794DA965-142D-D740-B53A-0C930ED54761}" type="slidenum">
              <a:rPr lang="en-US" smtClean="0"/>
              <a:t>15</a:t>
            </a:fld>
            <a:endParaRPr lang="en-US"/>
          </a:p>
        </p:txBody>
      </p:sp>
    </p:spTree>
    <p:extLst>
      <p:ext uri="{BB962C8B-B14F-4D97-AF65-F5344CB8AC3E}">
        <p14:creationId xmlns:p14="http://schemas.microsoft.com/office/powerpoint/2010/main" val="356978803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PCAP Storage</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88986682"/>
              </p:ext>
            </p:extLst>
          </p:nvPr>
        </p:nvGraphicFramePr>
        <p:xfrm>
          <a:off x="989829" y="1701029"/>
          <a:ext cx="7145668" cy="1396280"/>
        </p:xfrm>
        <a:graphic>
          <a:graphicData uri="http://schemas.openxmlformats.org/presentationml/2006/ole">
            <mc:AlternateContent xmlns:mc="http://schemas.openxmlformats.org/markup-compatibility/2006">
              <mc:Choice xmlns:v="urn:schemas-microsoft-com:vml" Requires="v">
                <p:oleObj spid="_x0000_s1163" name="Equation" r:id="rId3" imgW="2209800" imgH="431800" progId="Equation.3">
                  <p:embed/>
                </p:oleObj>
              </mc:Choice>
              <mc:Fallback>
                <p:oleObj name="Equation" r:id="rId3" imgW="2209800" imgH="431800" progId="Equation.3">
                  <p:embed/>
                  <p:pic>
                    <p:nvPicPr>
                      <p:cNvPr id="0" name=""/>
                      <p:cNvPicPr/>
                      <p:nvPr/>
                    </p:nvPicPr>
                    <p:blipFill>
                      <a:blip r:embed="rId4"/>
                      <a:stretch>
                        <a:fillRect/>
                      </a:stretch>
                    </p:blipFill>
                    <p:spPr>
                      <a:xfrm>
                        <a:off x="989829" y="1701029"/>
                        <a:ext cx="7145668" cy="1396280"/>
                      </a:xfrm>
                      <a:prstGeom prst="rect">
                        <a:avLst/>
                      </a:prstGeom>
                    </p:spPr>
                  </p:pic>
                </p:oleObj>
              </mc:Fallback>
            </mc:AlternateContent>
          </a:graphicData>
        </a:graphic>
      </p:graphicFrame>
      <p:sp>
        <p:nvSpPr>
          <p:cNvPr id="5" name="TextBox 4"/>
          <p:cNvSpPr txBox="1"/>
          <p:nvPr/>
        </p:nvSpPr>
        <p:spPr>
          <a:xfrm>
            <a:off x="457200" y="3553519"/>
            <a:ext cx="8229600" cy="1569660"/>
          </a:xfrm>
          <a:prstGeom prst="rect">
            <a:avLst/>
          </a:prstGeom>
          <a:noFill/>
        </p:spPr>
        <p:txBody>
          <a:bodyPr wrap="square" rtlCol="0">
            <a:spAutoFit/>
          </a:bodyPr>
          <a:lstStyle/>
          <a:p>
            <a:pPr marL="457200" indent="-457200">
              <a:buFont typeface="Arial"/>
              <a:buChar char="•"/>
            </a:pPr>
            <a:r>
              <a:rPr lang="en-US" sz="3200" dirty="0" smtClean="0"/>
              <a:t>Double that for full-duplex</a:t>
            </a:r>
          </a:p>
          <a:p>
            <a:pPr marL="457200" indent="-457200">
              <a:buFont typeface="Arial"/>
              <a:buChar char="•"/>
            </a:pPr>
            <a:r>
              <a:rPr lang="en-US" sz="3200" dirty="0" smtClean="0"/>
              <a:t>Storage can get expensive quickly</a:t>
            </a:r>
          </a:p>
          <a:p>
            <a:pPr marL="457200" indent="-457200">
              <a:buFont typeface="Arial"/>
              <a:buChar char="•"/>
            </a:pPr>
            <a:endParaRPr lang="en-US" sz="3200" dirty="0"/>
          </a:p>
        </p:txBody>
      </p:sp>
      <p:sp>
        <p:nvSpPr>
          <p:cNvPr id="3" name="Slide Number Placeholder 2"/>
          <p:cNvSpPr>
            <a:spLocks noGrp="1"/>
          </p:cNvSpPr>
          <p:nvPr>
            <p:ph type="sldNum" sz="quarter" idx="12"/>
          </p:nvPr>
        </p:nvSpPr>
        <p:spPr/>
        <p:txBody>
          <a:bodyPr/>
          <a:lstStyle/>
          <a:p>
            <a:fld id="{794DA965-142D-D740-B53A-0C930ED54761}" type="slidenum">
              <a:rPr lang="en-US" smtClean="0"/>
              <a:t>16</a:t>
            </a:fld>
            <a:endParaRPr lang="en-US"/>
          </a:p>
        </p:txBody>
      </p:sp>
    </p:spTree>
    <p:extLst>
      <p:ext uri="{BB962C8B-B14F-4D97-AF65-F5344CB8AC3E}">
        <p14:creationId xmlns:p14="http://schemas.microsoft.com/office/powerpoint/2010/main" val="404231212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Packets Per Second</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16313174"/>
              </p:ext>
            </p:extLst>
          </p:nvPr>
        </p:nvGraphicFramePr>
        <p:xfrm>
          <a:off x="458788" y="2492375"/>
          <a:ext cx="8228012" cy="3371850"/>
        </p:xfrm>
        <a:graphic>
          <a:graphicData uri="http://schemas.openxmlformats.org/presentationml/2006/ole">
            <mc:AlternateContent xmlns:mc="http://schemas.openxmlformats.org/markup-compatibility/2006">
              <mc:Choice xmlns:v="urn:schemas-microsoft-com:vml" Requires="v">
                <p:oleObj spid="_x0000_s2249" name="Equation" r:id="rId4" imgW="2400300" imgH="914400" progId="Equation.3">
                  <p:embed/>
                </p:oleObj>
              </mc:Choice>
              <mc:Fallback>
                <p:oleObj name="Equation" r:id="rId4" imgW="2400300" imgH="914400" progId="Equation.3">
                  <p:embed/>
                  <p:pic>
                    <p:nvPicPr>
                      <p:cNvPr id="0" name=""/>
                      <p:cNvPicPr/>
                      <p:nvPr/>
                    </p:nvPicPr>
                    <p:blipFill>
                      <a:blip r:embed="rId5"/>
                      <a:stretch>
                        <a:fillRect/>
                      </a:stretch>
                    </p:blipFill>
                    <p:spPr>
                      <a:xfrm>
                        <a:off x="458788" y="2492375"/>
                        <a:ext cx="8228012" cy="33718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675488623"/>
              </p:ext>
            </p:extLst>
          </p:nvPr>
        </p:nvGraphicFramePr>
        <p:xfrm>
          <a:off x="457201" y="4237656"/>
          <a:ext cx="8229599" cy="759692"/>
        </p:xfrm>
        <a:graphic>
          <a:graphicData uri="http://schemas.openxmlformats.org/presentationml/2006/ole">
            <mc:AlternateContent xmlns:mc="http://schemas.openxmlformats.org/markup-compatibility/2006">
              <mc:Choice xmlns:v="urn:schemas-microsoft-com:vml" Requires="v">
                <p:oleObj spid="_x0000_s2250" name="Equation" r:id="rId6" imgW="3149600" imgH="215900" progId="Equation.3">
                  <p:embed/>
                </p:oleObj>
              </mc:Choice>
              <mc:Fallback>
                <p:oleObj name="Equation" r:id="rId6" imgW="3149600" imgH="215900" progId="Equation.3">
                  <p:embed/>
                  <p:pic>
                    <p:nvPicPr>
                      <p:cNvPr id="0" name=""/>
                      <p:cNvPicPr/>
                      <p:nvPr/>
                    </p:nvPicPr>
                    <p:blipFill>
                      <a:blip r:embed="rId7"/>
                      <a:stretch>
                        <a:fillRect/>
                      </a:stretch>
                    </p:blipFill>
                    <p:spPr>
                      <a:xfrm>
                        <a:off x="457201" y="4237656"/>
                        <a:ext cx="8229599" cy="759692"/>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17</a:t>
            </a:fld>
            <a:endParaRPr lang="en-US"/>
          </a:p>
        </p:txBody>
      </p:sp>
    </p:spTree>
    <p:extLst>
      <p:ext uri="{BB962C8B-B14F-4D97-AF65-F5344CB8AC3E}">
        <p14:creationId xmlns:p14="http://schemas.microsoft.com/office/powerpoint/2010/main" val="294174661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
            </a:r>
            <a:r>
              <a:rPr lang="en-US" dirty="0" err="1" smtClean="0"/>
              <a:t>ibpcap</a:t>
            </a:r>
            <a:r>
              <a:rPr lang="en-US" dirty="0" smtClean="0"/>
              <a:t> Format</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75506070"/>
              </p:ext>
            </p:extLst>
          </p:nvPr>
        </p:nvGraphicFramePr>
        <p:xfrm>
          <a:off x="457200" y="3214545"/>
          <a:ext cx="8473149" cy="640080"/>
        </p:xfrm>
        <a:graphic>
          <a:graphicData uri="http://schemas.openxmlformats.org/drawingml/2006/table">
            <a:tbl>
              <a:tblPr firstRow="1" bandCol="1">
                <a:tableStyleId>{5940675A-B579-460E-94D1-54222C63F5DA}</a:tableStyleId>
              </a:tblPr>
              <a:tblGrid>
                <a:gridCol w="3295113"/>
                <a:gridCol w="941461"/>
                <a:gridCol w="2353653"/>
                <a:gridCol w="941461"/>
                <a:gridCol w="941461"/>
              </a:tblGrid>
              <a:tr h="370840">
                <a:tc>
                  <a:txBody>
                    <a:bodyPr/>
                    <a:lstStyle/>
                    <a:p>
                      <a:pPr algn="ctr"/>
                      <a:r>
                        <a:rPr lang="en-US" dirty="0" smtClean="0"/>
                        <a:t>File</a:t>
                      </a:r>
                    </a:p>
                    <a:p>
                      <a:pPr algn="ctr"/>
                      <a:r>
                        <a:rPr lang="en-US" dirty="0" smtClean="0"/>
                        <a:t> Header</a:t>
                      </a:r>
                    </a:p>
                  </a:txBody>
                  <a:tcPr/>
                </a:tc>
                <a:tc>
                  <a:txBody>
                    <a:bodyPr/>
                    <a:lstStyle/>
                    <a:p>
                      <a:pPr algn="ctr"/>
                      <a:r>
                        <a:rPr lang="en-US" dirty="0" smtClean="0"/>
                        <a:t>Packet</a:t>
                      </a:r>
                    </a:p>
                    <a:p>
                      <a:pPr algn="ctr"/>
                      <a:r>
                        <a:rPr lang="en-US" dirty="0" smtClean="0"/>
                        <a:t>Header</a:t>
                      </a:r>
                      <a:endParaRPr lang="en-US" dirty="0"/>
                    </a:p>
                  </a:txBody>
                  <a:tcPr/>
                </a:tc>
                <a:tc>
                  <a:txBody>
                    <a:bodyPr/>
                    <a:lstStyle/>
                    <a:p>
                      <a:pPr algn="ctr"/>
                      <a:r>
                        <a:rPr lang="en-US" dirty="0" smtClean="0"/>
                        <a:t>Packet</a:t>
                      </a:r>
                    </a:p>
                    <a:p>
                      <a:pPr algn="ctr"/>
                      <a:r>
                        <a:rPr lang="en-US" dirty="0" smtClean="0"/>
                        <a:t> Data</a:t>
                      </a:r>
                      <a:endParaRPr lang="en-US" dirty="0"/>
                    </a:p>
                  </a:txBody>
                  <a:tcPr/>
                </a:tc>
                <a:tc>
                  <a:txBody>
                    <a:bodyPr/>
                    <a:lstStyle/>
                    <a:p>
                      <a:pPr algn="ctr"/>
                      <a:r>
                        <a:rPr lang="en-US" dirty="0" smtClean="0"/>
                        <a:t>Packet</a:t>
                      </a:r>
                    </a:p>
                    <a:p>
                      <a:pPr algn="ctr"/>
                      <a:r>
                        <a:rPr lang="en-US" dirty="0" smtClean="0"/>
                        <a:t>Header</a:t>
                      </a:r>
                      <a:endParaRPr lang="en-US" dirty="0"/>
                    </a:p>
                  </a:txBody>
                  <a:tcPr/>
                </a:tc>
                <a:tc>
                  <a:txBody>
                    <a:bodyPr/>
                    <a:lstStyle/>
                    <a:p>
                      <a:pPr algn="ctr"/>
                      <a:r>
                        <a:rPr lang="en-US" dirty="0" smtClean="0"/>
                        <a:t>Packet</a:t>
                      </a:r>
                    </a:p>
                    <a:p>
                      <a:pPr algn="ctr"/>
                      <a:r>
                        <a:rPr lang="en-US" dirty="0" smtClean="0"/>
                        <a:t>Data</a:t>
                      </a:r>
                      <a:endParaRPr lang="en-US" dirty="0"/>
                    </a:p>
                  </a:txBody>
                  <a:tcPr/>
                </a:tc>
              </a:tr>
            </a:tbl>
          </a:graphicData>
        </a:graphic>
      </p:graphicFrame>
      <p:sp>
        <p:nvSpPr>
          <p:cNvPr id="8" name="Right Brace 7"/>
          <p:cNvSpPr/>
          <p:nvPr/>
        </p:nvSpPr>
        <p:spPr>
          <a:xfrm rot="5400000">
            <a:off x="1875495" y="2498210"/>
            <a:ext cx="445112" cy="3281707"/>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9" name="TextBox 8"/>
          <p:cNvSpPr txBox="1"/>
          <p:nvPr/>
        </p:nvSpPr>
        <p:spPr>
          <a:xfrm>
            <a:off x="457199" y="4366876"/>
            <a:ext cx="3281706" cy="369332"/>
          </a:xfrm>
          <a:prstGeom prst="rect">
            <a:avLst/>
          </a:prstGeom>
          <a:noFill/>
        </p:spPr>
        <p:txBody>
          <a:bodyPr wrap="square" rtlCol="0">
            <a:spAutoFit/>
          </a:bodyPr>
          <a:lstStyle/>
          <a:p>
            <a:pPr algn="ctr"/>
            <a:r>
              <a:rPr lang="en-US" dirty="0" smtClean="0"/>
              <a:t>24 bytes</a:t>
            </a:r>
            <a:endParaRPr lang="en-US" dirty="0"/>
          </a:p>
        </p:txBody>
      </p:sp>
      <p:sp>
        <p:nvSpPr>
          <p:cNvPr id="10" name="Right Brace 9"/>
          <p:cNvSpPr/>
          <p:nvPr/>
        </p:nvSpPr>
        <p:spPr>
          <a:xfrm rot="16200000" flipV="1">
            <a:off x="3967392" y="2388914"/>
            <a:ext cx="445114" cy="9020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1" name="TextBox 10"/>
          <p:cNvSpPr txBox="1"/>
          <p:nvPr/>
        </p:nvSpPr>
        <p:spPr>
          <a:xfrm>
            <a:off x="3738906" y="2179822"/>
            <a:ext cx="902086" cy="369332"/>
          </a:xfrm>
          <a:prstGeom prst="rect">
            <a:avLst/>
          </a:prstGeom>
          <a:noFill/>
        </p:spPr>
        <p:txBody>
          <a:bodyPr wrap="square" rtlCol="0">
            <a:spAutoFit/>
          </a:bodyPr>
          <a:lstStyle/>
          <a:p>
            <a:pPr algn="ctr"/>
            <a:r>
              <a:rPr lang="en-US" dirty="0" smtClean="0"/>
              <a:t>4 bytes</a:t>
            </a:r>
            <a:endParaRPr lang="en-US" dirty="0"/>
          </a:p>
        </p:txBody>
      </p:sp>
      <p:sp>
        <p:nvSpPr>
          <p:cNvPr id="12" name="Right Brace 11"/>
          <p:cNvSpPr/>
          <p:nvPr/>
        </p:nvSpPr>
        <p:spPr>
          <a:xfrm rot="5400000">
            <a:off x="5670672" y="2987039"/>
            <a:ext cx="445112" cy="2314562"/>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3" name="TextBox 12"/>
          <p:cNvSpPr txBox="1"/>
          <p:nvPr/>
        </p:nvSpPr>
        <p:spPr>
          <a:xfrm>
            <a:off x="4735948" y="4372132"/>
            <a:ext cx="2314561" cy="369332"/>
          </a:xfrm>
          <a:prstGeom prst="rect">
            <a:avLst/>
          </a:prstGeom>
          <a:noFill/>
        </p:spPr>
        <p:txBody>
          <a:bodyPr wrap="square" rtlCol="0">
            <a:spAutoFit/>
          </a:bodyPr>
          <a:lstStyle/>
          <a:p>
            <a:pPr algn="ctr"/>
            <a:r>
              <a:rPr lang="en-US" i="1" dirty="0"/>
              <a:t>x</a:t>
            </a:r>
            <a:r>
              <a:rPr lang="en-US" i="1" dirty="0" smtClean="0"/>
              <a:t> </a:t>
            </a:r>
            <a:r>
              <a:rPr lang="en-US" dirty="0" smtClean="0"/>
              <a:t>bytes</a:t>
            </a:r>
            <a:endParaRPr lang="en-US" dirty="0"/>
          </a:p>
        </p:txBody>
      </p:sp>
      <p:sp>
        <p:nvSpPr>
          <p:cNvPr id="14" name="Right Brace 13"/>
          <p:cNvSpPr/>
          <p:nvPr/>
        </p:nvSpPr>
        <p:spPr>
          <a:xfrm rot="16200000" flipV="1">
            <a:off x="7278995" y="2388914"/>
            <a:ext cx="445114" cy="9020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5" name="TextBox 14"/>
          <p:cNvSpPr txBox="1"/>
          <p:nvPr/>
        </p:nvSpPr>
        <p:spPr>
          <a:xfrm>
            <a:off x="7050509" y="2179822"/>
            <a:ext cx="902086" cy="369332"/>
          </a:xfrm>
          <a:prstGeom prst="rect">
            <a:avLst/>
          </a:prstGeom>
          <a:noFill/>
        </p:spPr>
        <p:txBody>
          <a:bodyPr wrap="square" rtlCol="0">
            <a:spAutoFit/>
          </a:bodyPr>
          <a:lstStyle/>
          <a:p>
            <a:pPr algn="ctr"/>
            <a:r>
              <a:rPr lang="en-US" dirty="0" smtClean="0"/>
              <a:t>4 bytes</a:t>
            </a:r>
            <a:endParaRPr lang="en-US" dirty="0"/>
          </a:p>
        </p:txBody>
      </p:sp>
      <p:sp>
        <p:nvSpPr>
          <p:cNvPr id="16" name="Right Brace 15"/>
          <p:cNvSpPr/>
          <p:nvPr/>
        </p:nvSpPr>
        <p:spPr>
          <a:xfrm rot="5400000">
            <a:off x="8218916" y="3623176"/>
            <a:ext cx="445112" cy="9777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7" name="TextBox 16"/>
          <p:cNvSpPr txBox="1"/>
          <p:nvPr/>
        </p:nvSpPr>
        <p:spPr>
          <a:xfrm>
            <a:off x="7952595" y="4339866"/>
            <a:ext cx="977755" cy="369332"/>
          </a:xfrm>
          <a:prstGeom prst="rect">
            <a:avLst/>
          </a:prstGeom>
          <a:noFill/>
        </p:spPr>
        <p:txBody>
          <a:bodyPr wrap="square" rtlCol="0">
            <a:spAutoFit/>
          </a:bodyPr>
          <a:lstStyle/>
          <a:p>
            <a:pPr algn="ctr"/>
            <a:r>
              <a:rPr lang="en-US" i="1" dirty="0"/>
              <a:t>y</a:t>
            </a:r>
            <a:r>
              <a:rPr lang="en-US" dirty="0" smtClean="0"/>
              <a:t> bytes</a:t>
            </a:r>
            <a:endParaRPr lang="en-US" dirty="0"/>
          </a:p>
        </p:txBody>
      </p:sp>
      <p:sp>
        <p:nvSpPr>
          <p:cNvPr id="3" name="Slide Number Placeholder 2"/>
          <p:cNvSpPr>
            <a:spLocks noGrp="1"/>
          </p:cNvSpPr>
          <p:nvPr>
            <p:ph type="sldNum" sz="quarter" idx="12"/>
          </p:nvPr>
        </p:nvSpPr>
        <p:spPr/>
        <p:txBody>
          <a:bodyPr/>
          <a:lstStyle/>
          <a:p>
            <a:fld id="{794DA965-142D-D740-B53A-0C930ED54761}" type="slidenum">
              <a:rPr lang="en-US" smtClean="0"/>
              <a:t>18</a:t>
            </a:fld>
            <a:endParaRPr lang="en-US"/>
          </a:p>
        </p:txBody>
      </p:sp>
    </p:spTree>
    <p:extLst>
      <p:ext uri="{BB962C8B-B14F-4D97-AF65-F5344CB8AC3E}">
        <p14:creationId xmlns:p14="http://schemas.microsoft.com/office/powerpoint/2010/main" val="131042262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ctr">
              <a:buNone/>
            </a:pPr>
            <a:r>
              <a:rPr lang="en-US" dirty="0" smtClean="0"/>
              <a:t>How much overhead does </a:t>
            </a:r>
            <a:r>
              <a:rPr lang="en-US" dirty="0" err="1" smtClean="0"/>
              <a:t>libpcap</a:t>
            </a:r>
            <a:r>
              <a:rPr lang="en-US" dirty="0" smtClean="0"/>
              <a:t> incur storing packets for one hour on a saturated simplex 1gbps link with an average packet size of 1500 bytes?</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19</a:t>
            </a:fld>
            <a:endParaRPr lang="en-US"/>
          </a:p>
        </p:txBody>
      </p:sp>
    </p:spTree>
    <p:extLst>
      <p:ext uri="{BB962C8B-B14F-4D97-AF65-F5344CB8AC3E}">
        <p14:creationId xmlns:p14="http://schemas.microsoft.com/office/powerpoint/2010/main" val="32202987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Creative Commons</a:t>
            </a:r>
            <a:endParaRPr lang="en-US" dirty="0"/>
          </a:p>
        </p:txBody>
      </p:sp>
      <p:sp>
        <p:nvSpPr>
          <p:cNvPr id="3" name="Content Placeholder 2"/>
          <p:cNvSpPr>
            <a:spLocks noGrp="1"/>
          </p:cNvSpPr>
          <p:nvPr>
            <p:ph idx="1"/>
          </p:nvPr>
        </p:nvSpPr>
        <p:spPr/>
        <p:txBody>
          <a:bodyPr/>
          <a:lstStyle/>
          <a:p>
            <a:pPr marL="0" indent="0" algn="ctr">
              <a:buNone/>
            </a:pPr>
            <a:r>
              <a:rPr lang="en-US" dirty="0" smtClean="0"/>
              <a:t>This presentation is licensed under a</a:t>
            </a:r>
          </a:p>
          <a:p>
            <a:pPr marL="0" indent="0" algn="ctr">
              <a:buNone/>
            </a:pPr>
            <a:endParaRPr lang="en-US" dirty="0" smtClean="0"/>
          </a:p>
          <a:p>
            <a:pPr marL="0" indent="0" algn="ctr">
              <a:buNone/>
            </a:pPr>
            <a:r>
              <a:rPr lang="en-US" dirty="0" smtClean="0"/>
              <a:t>Creative Commons</a:t>
            </a:r>
            <a:endParaRPr lang="en-US" dirty="0"/>
          </a:p>
          <a:p>
            <a:pPr marL="0" indent="0" algn="ctr">
              <a:buNone/>
            </a:pPr>
            <a:r>
              <a:rPr lang="en-US" dirty="0" smtClean="0"/>
              <a:t>Attribution-</a:t>
            </a:r>
            <a:r>
              <a:rPr lang="en-US" dirty="0" err="1" smtClean="0"/>
              <a:t>NonCommercial</a:t>
            </a:r>
            <a:r>
              <a:rPr lang="en-US" dirty="0" smtClean="0"/>
              <a:t>-</a:t>
            </a:r>
            <a:r>
              <a:rPr lang="en-US" dirty="0" err="1" smtClean="0"/>
              <a:t>ShareAlike</a:t>
            </a:r>
            <a:r>
              <a:rPr lang="en-US" dirty="0" smtClean="0"/>
              <a:t> 3.0</a:t>
            </a:r>
          </a:p>
          <a:p>
            <a:pPr marL="0" indent="0" algn="ctr">
              <a:buNone/>
            </a:pPr>
            <a:r>
              <a:rPr lang="en-US" dirty="0" smtClean="0"/>
              <a:t>license</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2</a:t>
            </a:fld>
            <a:endParaRPr lang="en-US"/>
          </a:p>
        </p:txBody>
      </p:sp>
    </p:spTree>
    <p:extLst>
      <p:ext uri="{BB962C8B-B14F-4D97-AF65-F5344CB8AC3E}">
        <p14:creationId xmlns:p14="http://schemas.microsoft.com/office/powerpoint/2010/main" val="33179301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t>
            </a:r>
            <a:r>
              <a:rPr lang="en-US" dirty="0" err="1" smtClean="0"/>
              <a:t>ibpcap</a:t>
            </a:r>
            <a:r>
              <a:rPr lang="en-US" dirty="0" smtClean="0"/>
              <a:t> overhead</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723121566"/>
              </p:ext>
            </p:extLst>
          </p:nvPr>
        </p:nvGraphicFramePr>
        <p:xfrm>
          <a:off x="457200" y="1717493"/>
          <a:ext cx="8229601" cy="3650540"/>
        </p:xfrm>
        <a:graphic>
          <a:graphicData uri="http://schemas.openxmlformats.org/drawingml/2006/table">
            <a:tbl>
              <a:tblPr firstRow="1" bandRow="1">
                <a:tableStyleId>{9DCAF9ED-07DC-4A11-8D7F-57B35C25682E}</a:tableStyleId>
              </a:tblPr>
              <a:tblGrid>
                <a:gridCol w="2305057"/>
                <a:gridCol w="1974848"/>
                <a:gridCol w="1974848"/>
                <a:gridCol w="1974848"/>
              </a:tblGrid>
              <a:tr h="741510">
                <a:tc>
                  <a:txBody>
                    <a:bodyPr/>
                    <a:lstStyle/>
                    <a:p>
                      <a:pPr algn="ctr" fontAlgn="b"/>
                      <a:r>
                        <a:rPr lang="en-US" sz="2400" u="none" strike="noStrike" dirty="0" smtClean="0">
                          <a:effectLst/>
                        </a:rPr>
                        <a:t>Avg. </a:t>
                      </a:r>
                      <a:r>
                        <a:rPr lang="en-US" sz="2400" u="none" strike="noStrike" dirty="0">
                          <a:effectLst/>
                        </a:rPr>
                        <a:t>Packet Size (bytes)</a:t>
                      </a:r>
                      <a:endParaRPr lang="en-US" sz="2400" b="1" i="0" u="none" strike="noStrike" dirty="0">
                        <a:solidFill>
                          <a:srgbClr val="000000"/>
                        </a:solidFill>
                        <a:effectLst/>
                        <a:latin typeface="Calibri"/>
                      </a:endParaRPr>
                    </a:p>
                  </a:txBody>
                  <a:tcPr marL="12700" marR="12700" marT="12700" marB="0" anchor="b">
                    <a:lnB w="12700" cmpd="sng">
                      <a:noFill/>
                    </a:lnB>
                  </a:tcPr>
                </a:tc>
                <a:tc>
                  <a:txBody>
                    <a:bodyPr/>
                    <a:lstStyle/>
                    <a:p>
                      <a:pPr algn="ctr" fontAlgn="b"/>
                      <a:r>
                        <a:rPr lang="en-US" sz="2400" u="none" strike="noStrike">
                          <a:effectLst/>
                        </a:rPr>
                        <a:t>Packets Per Second</a:t>
                      </a:r>
                      <a:endParaRPr lang="en-US" sz="2400" b="1" i="0" u="none" strike="noStrike">
                        <a:solidFill>
                          <a:srgbClr val="000000"/>
                        </a:solidFill>
                        <a:effectLst/>
                        <a:latin typeface="Calibri"/>
                      </a:endParaRPr>
                    </a:p>
                  </a:txBody>
                  <a:tcPr marL="12700" marR="12700" marT="12700" marB="0" anchor="b">
                    <a:lnB w="12700" cmpd="sng">
                      <a:noFill/>
                    </a:lnB>
                  </a:tcPr>
                </a:tc>
                <a:tc>
                  <a:txBody>
                    <a:bodyPr/>
                    <a:lstStyle/>
                    <a:p>
                      <a:pPr algn="ctr" fontAlgn="b"/>
                      <a:r>
                        <a:rPr lang="en-US" sz="2400" u="none" strike="noStrike" dirty="0">
                          <a:effectLst/>
                        </a:rPr>
                        <a:t>Overhead </a:t>
                      </a:r>
                      <a:endParaRPr lang="en-US" sz="2400" u="none" strike="noStrike" dirty="0" smtClean="0">
                        <a:effectLst/>
                      </a:endParaRPr>
                    </a:p>
                    <a:p>
                      <a:pPr algn="ctr" fontAlgn="b"/>
                      <a:r>
                        <a:rPr lang="en-US" sz="2400" u="none" strike="noStrike" dirty="0" smtClean="0">
                          <a:effectLst/>
                        </a:rPr>
                        <a:t>(</a:t>
                      </a:r>
                      <a:r>
                        <a:rPr lang="en-US" sz="2400" u="none" strike="noStrike" dirty="0">
                          <a:effectLst/>
                        </a:rPr>
                        <a:t>MB/s)</a:t>
                      </a:r>
                      <a:endParaRPr lang="en-US" sz="2400" b="1" i="0" u="none" strike="noStrike" dirty="0">
                        <a:solidFill>
                          <a:srgbClr val="000000"/>
                        </a:solidFill>
                        <a:effectLst/>
                        <a:latin typeface="Calibri"/>
                      </a:endParaRPr>
                    </a:p>
                  </a:txBody>
                  <a:tcPr marL="12700" marR="12700" marT="12700" marB="0" anchor="b">
                    <a:lnB w="12700" cmpd="sng">
                      <a:noFill/>
                    </a:lnB>
                  </a:tcPr>
                </a:tc>
                <a:tc>
                  <a:txBody>
                    <a:bodyPr/>
                    <a:lstStyle/>
                    <a:p>
                      <a:pPr algn="ctr" fontAlgn="b"/>
                      <a:r>
                        <a:rPr lang="en-US" sz="2400" u="none" strike="noStrike" dirty="0">
                          <a:effectLst/>
                        </a:rPr>
                        <a:t>Overhead </a:t>
                      </a:r>
                      <a:endParaRPr lang="en-US" sz="2400" u="none" strike="noStrike" dirty="0" smtClean="0">
                        <a:effectLst/>
                      </a:endParaRPr>
                    </a:p>
                    <a:p>
                      <a:pPr algn="ctr" fontAlgn="b"/>
                      <a:r>
                        <a:rPr lang="en-US" sz="2400" u="none" strike="noStrike" dirty="0" smtClean="0">
                          <a:effectLst/>
                        </a:rPr>
                        <a:t>(</a:t>
                      </a:r>
                      <a:r>
                        <a:rPr lang="en-US" sz="2400" u="none" strike="noStrike" dirty="0">
                          <a:effectLst/>
                        </a:rPr>
                        <a:t>GB / day)</a:t>
                      </a:r>
                      <a:endParaRPr lang="en-US" sz="2400" b="1" i="0" u="none" strike="noStrike" dirty="0">
                        <a:solidFill>
                          <a:srgbClr val="000000"/>
                        </a:solidFill>
                        <a:effectLst/>
                        <a:latin typeface="Calibri"/>
                      </a:endParaRPr>
                    </a:p>
                  </a:txBody>
                  <a:tcPr marL="12700" marR="12700" marT="12700" marB="0" anchor="b">
                    <a:lnB w="12700" cmpd="sng">
                      <a:noFill/>
                    </a:lnB>
                  </a:tcPr>
                </a:tc>
              </a:tr>
              <a:tr h="726580">
                <a:tc>
                  <a:txBody>
                    <a:bodyPr/>
                    <a:lstStyle/>
                    <a:p>
                      <a:pPr algn="r" fontAlgn="b"/>
                      <a:r>
                        <a:rPr lang="en-US" sz="2800" u="none" strike="noStrike" dirty="0">
                          <a:effectLst/>
                        </a:rPr>
                        <a:t>64</a:t>
                      </a:r>
                      <a:endParaRPr lang="en-US" sz="2800" b="0" i="0" u="none" strike="noStrike" dirty="0">
                        <a:solidFill>
                          <a:srgbClr val="000000"/>
                        </a:solidFill>
                        <a:effectLst/>
                        <a:latin typeface="Calibri"/>
                      </a:endParaRPr>
                    </a:p>
                  </a:txBody>
                  <a:tcPr marL="12700" marR="12700" marT="12700"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smtClean="0">
                          <a:effectLst/>
                        </a:rPr>
                        <a:t>1,953,125</a:t>
                      </a:r>
                      <a:endParaRPr lang="en-US" sz="2800" b="0" i="0" u="none" strike="noStrike" dirty="0">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a:effectLst/>
                        </a:rPr>
                        <a:t>7.45</a:t>
                      </a:r>
                      <a:endParaRPr lang="en-US" sz="2800" b="0" i="0" u="none" strike="noStrike">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a:effectLst/>
                        </a:rPr>
                        <a:t>628.64</a:t>
                      </a:r>
                      <a:endParaRPr lang="en-US" sz="2800" b="0" i="0" u="none" strike="noStrike">
                        <a:solidFill>
                          <a:srgbClr val="000000"/>
                        </a:solidFill>
                        <a:effectLst/>
                        <a:latin typeface="Calibri"/>
                      </a:endParaRPr>
                    </a:p>
                  </a:txBody>
                  <a:tcPr marL="12700" marR="12700" marT="12700" marB="0" anchor="b">
                    <a:lnL>
                      <a:noFill/>
                    </a:lnL>
                    <a:lnR w="12700" cmpd="sng">
                      <a:noFill/>
                    </a:lnR>
                    <a:lnT w="12700" cmpd="sng">
                      <a:noFill/>
                    </a:lnT>
                    <a:lnB w="12700" cmpd="sng">
                      <a:noFill/>
                    </a:lnB>
                    <a:lnTlToBr w="12700" cmpd="sng">
                      <a:noFill/>
                      <a:prstDash val="solid"/>
                    </a:lnTlToBr>
                    <a:lnBlToTr w="12700" cmpd="sng">
                      <a:noFill/>
                      <a:prstDash val="solid"/>
                    </a:lnBlToTr>
                  </a:tcPr>
                </a:tc>
              </a:tr>
              <a:tr h="726580">
                <a:tc>
                  <a:txBody>
                    <a:bodyPr/>
                    <a:lstStyle/>
                    <a:p>
                      <a:pPr algn="r" fontAlgn="b"/>
                      <a:r>
                        <a:rPr lang="en-US" sz="2800" u="none" strike="noStrike" dirty="0">
                          <a:effectLst/>
                        </a:rPr>
                        <a:t>1500</a:t>
                      </a:r>
                      <a:endParaRPr lang="en-US" sz="2800" b="0" i="0" u="none" strike="noStrike" dirty="0">
                        <a:solidFill>
                          <a:srgbClr val="000000"/>
                        </a:solidFill>
                        <a:effectLst/>
                        <a:latin typeface="Calibri"/>
                      </a:endParaRPr>
                    </a:p>
                  </a:txBody>
                  <a:tcPr marL="12700" marR="12700" marT="12700"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smtClean="0">
                          <a:effectLst/>
                        </a:rPr>
                        <a:t>83,333</a:t>
                      </a:r>
                      <a:endParaRPr lang="en-US" sz="2800" b="0" i="0" u="none" strike="noStrike" dirty="0">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a:effectLst/>
                        </a:rPr>
                        <a:t>0.32</a:t>
                      </a:r>
                      <a:endParaRPr lang="en-US" sz="2800" b="0" i="0" u="none" strike="noStrike">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a:effectLst/>
                        </a:rPr>
                        <a:t>26.82</a:t>
                      </a:r>
                      <a:endParaRPr lang="en-US" sz="2800" b="0" i="0" u="none" strike="noStrike">
                        <a:solidFill>
                          <a:srgbClr val="000000"/>
                        </a:solidFill>
                        <a:effectLst/>
                        <a:latin typeface="Calibri"/>
                      </a:endParaRPr>
                    </a:p>
                  </a:txBody>
                  <a:tcPr marL="12700" marR="12700" marT="12700" marB="0" anchor="b">
                    <a:lnL>
                      <a:noFill/>
                    </a:lnL>
                    <a:lnR w="12700" cmpd="sng">
                      <a:noFill/>
                    </a:lnR>
                    <a:lnT w="12700" cmpd="sng">
                      <a:noFill/>
                    </a:lnT>
                    <a:lnB w="12700" cmpd="sng">
                      <a:noFill/>
                    </a:lnB>
                    <a:lnTlToBr w="12700" cmpd="sng">
                      <a:noFill/>
                      <a:prstDash val="solid"/>
                    </a:lnTlToBr>
                    <a:lnBlToTr w="12700" cmpd="sng">
                      <a:noFill/>
                      <a:prstDash val="solid"/>
                    </a:lnBlToTr>
                  </a:tcPr>
                </a:tc>
              </a:tr>
              <a:tr h="726580">
                <a:tc>
                  <a:txBody>
                    <a:bodyPr/>
                    <a:lstStyle/>
                    <a:p>
                      <a:pPr algn="r" fontAlgn="b"/>
                      <a:r>
                        <a:rPr lang="en-US" sz="2800" u="none" strike="noStrike" dirty="0">
                          <a:effectLst/>
                        </a:rPr>
                        <a:t>7981</a:t>
                      </a:r>
                      <a:endParaRPr lang="en-US" sz="2800" b="0" i="0" u="none" strike="noStrike" dirty="0">
                        <a:solidFill>
                          <a:srgbClr val="000000"/>
                        </a:solidFill>
                        <a:effectLst/>
                        <a:latin typeface="Calibri"/>
                      </a:endParaRPr>
                    </a:p>
                  </a:txBody>
                  <a:tcPr marL="12700" marR="12700" marT="12700"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smtClean="0">
                          <a:effectLst/>
                        </a:rPr>
                        <a:t>15,662</a:t>
                      </a:r>
                      <a:endParaRPr lang="en-US" sz="2800" b="0" i="0" u="none" strike="noStrike" dirty="0">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a:effectLst/>
                        </a:rPr>
                        <a:t>0.06</a:t>
                      </a:r>
                      <a:endParaRPr lang="en-US" sz="2800" b="0" i="0" u="none" strike="noStrike" dirty="0">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a:effectLst/>
                        </a:rPr>
                        <a:t>5.04</a:t>
                      </a:r>
                      <a:endParaRPr lang="en-US" sz="2800" b="0" i="0" u="none" strike="noStrike" dirty="0">
                        <a:solidFill>
                          <a:srgbClr val="000000"/>
                        </a:solidFill>
                        <a:effectLst/>
                        <a:latin typeface="Calibri"/>
                      </a:endParaRPr>
                    </a:p>
                  </a:txBody>
                  <a:tcPr marL="12700" marR="12700" marT="12700" marB="0" anchor="b">
                    <a:lnL>
                      <a:noFill/>
                    </a:lnL>
                    <a:lnR w="12700" cmpd="sng">
                      <a:noFill/>
                    </a:lnR>
                    <a:lnT w="12700" cmpd="sng">
                      <a:noFill/>
                    </a:lnT>
                    <a:lnB w="12700" cmpd="sng">
                      <a:noFill/>
                    </a:lnB>
                    <a:lnTlToBr w="12700" cmpd="sng">
                      <a:noFill/>
                      <a:prstDash val="solid"/>
                    </a:lnTlToBr>
                    <a:lnBlToTr w="12700" cmpd="sng">
                      <a:noFill/>
                      <a:prstDash val="solid"/>
                    </a:lnBlToTr>
                  </a:tcPr>
                </a:tc>
              </a:tr>
              <a:tr h="726580">
                <a:tc>
                  <a:txBody>
                    <a:bodyPr/>
                    <a:lstStyle/>
                    <a:p>
                      <a:pPr algn="r" fontAlgn="b"/>
                      <a:r>
                        <a:rPr lang="en-US" sz="2800" u="none" strike="noStrike">
                          <a:effectLst/>
                        </a:rPr>
                        <a:t>9000</a:t>
                      </a:r>
                      <a:endParaRPr lang="en-US" sz="2800" b="0" i="0" u="none" strike="noStrike">
                        <a:solidFill>
                          <a:srgbClr val="000000"/>
                        </a:solidFill>
                        <a:effectLst/>
                        <a:latin typeface="Calibri"/>
                      </a:endParaRPr>
                    </a:p>
                  </a:txBody>
                  <a:tcPr marL="12700" marR="12700" marT="12700" marB="0" anchor="b">
                    <a:lnL w="12700" cmpd="sng">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smtClean="0">
                          <a:effectLst/>
                        </a:rPr>
                        <a:t>13,888</a:t>
                      </a:r>
                      <a:endParaRPr lang="en-US" sz="2800" b="0" i="0" u="none" strike="noStrike" dirty="0">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a:effectLst/>
                        </a:rPr>
                        <a:t>0.05</a:t>
                      </a:r>
                      <a:endParaRPr lang="en-US" sz="2800" b="0" i="0" u="none" strike="noStrike">
                        <a:solidFill>
                          <a:srgbClr val="000000"/>
                        </a:solidFill>
                        <a:effectLst/>
                        <a:latin typeface="Calibri"/>
                      </a:endParaRPr>
                    </a:p>
                  </a:txBody>
                  <a:tcPr marL="12700" marR="12700" marT="12700" marB="0" anchor="b">
                    <a:lnL>
                      <a:noFill/>
                    </a:lnL>
                    <a:lnR>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2800" u="none" strike="noStrike" dirty="0">
                          <a:effectLst/>
                        </a:rPr>
                        <a:t>4.47</a:t>
                      </a:r>
                      <a:endParaRPr lang="en-US" sz="2800" b="0" i="0" u="none" strike="noStrike" dirty="0">
                        <a:solidFill>
                          <a:srgbClr val="000000"/>
                        </a:solidFill>
                        <a:effectLst/>
                        <a:latin typeface="Calibri"/>
                      </a:endParaRPr>
                    </a:p>
                  </a:txBody>
                  <a:tcPr marL="12700" marR="12700" marT="12700" marB="0" anchor="b">
                    <a:lnL>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20</a:t>
            </a:fld>
            <a:endParaRPr lang="en-US"/>
          </a:p>
        </p:txBody>
      </p:sp>
    </p:spTree>
    <p:extLst>
      <p:ext uri="{BB962C8B-B14F-4D97-AF65-F5344CB8AC3E}">
        <p14:creationId xmlns:p14="http://schemas.microsoft.com/office/powerpoint/2010/main" val="116611904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Retention Policies</a:t>
            </a:r>
            <a:endParaRPr lang="en-US" dirty="0"/>
          </a:p>
        </p:txBody>
      </p:sp>
      <p:sp>
        <p:nvSpPr>
          <p:cNvPr id="3" name="Content Placeholder 2"/>
          <p:cNvSpPr>
            <a:spLocks noGrp="1"/>
          </p:cNvSpPr>
          <p:nvPr>
            <p:ph idx="1"/>
          </p:nvPr>
        </p:nvSpPr>
        <p:spPr/>
        <p:txBody>
          <a:bodyPr/>
          <a:lstStyle/>
          <a:p>
            <a:pPr marL="0" indent="0">
              <a:buNone/>
            </a:pPr>
            <a:r>
              <a:rPr lang="en-US" sz="3600" dirty="0" smtClean="0"/>
              <a:t>What to keep and for how long?</a:t>
            </a:r>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24841166"/>
              </p:ext>
            </p:extLst>
          </p:nvPr>
        </p:nvGraphicFramePr>
        <p:xfrm>
          <a:off x="457200" y="2519859"/>
          <a:ext cx="8229600" cy="2895600"/>
        </p:xfrm>
        <a:graphic>
          <a:graphicData uri="http://schemas.openxmlformats.org/drawingml/2006/table">
            <a:tbl>
              <a:tblPr firstRow="1">
                <a:tableStyleId>{72833802-FEF1-4C79-8D5D-14CF1EAF98D9}</a:tableStyleId>
              </a:tblPr>
              <a:tblGrid>
                <a:gridCol w="3481216"/>
                <a:gridCol w="4748384"/>
              </a:tblGrid>
              <a:tr h="483788">
                <a:tc>
                  <a:txBody>
                    <a:bodyPr/>
                    <a:lstStyle/>
                    <a:p>
                      <a:r>
                        <a:rPr lang="en-US" sz="3200" dirty="0" smtClean="0"/>
                        <a:t>Data</a:t>
                      </a:r>
                      <a:endParaRPr lang="en-US" sz="3200" dirty="0"/>
                    </a:p>
                  </a:txBody>
                  <a:tcPr/>
                </a:tc>
                <a:tc>
                  <a:txBody>
                    <a:bodyPr/>
                    <a:lstStyle/>
                    <a:p>
                      <a:r>
                        <a:rPr lang="en-US" sz="3200" dirty="0" smtClean="0"/>
                        <a:t>Example Retention Period</a:t>
                      </a:r>
                      <a:endParaRPr lang="en-US" sz="3200" dirty="0"/>
                    </a:p>
                  </a:txBody>
                  <a:tcPr/>
                </a:tc>
              </a:tr>
              <a:tr h="483788">
                <a:tc>
                  <a:txBody>
                    <a:bodyPr/>
                    <a:lstStyle/>
                    <a:p>
                      <a:r>
                        <a:rPr lang="en-US" sz="3200" dirty="0" smtClean="0"/>
                        <a:t>Full PCAP</a:t>
                      </a:r>
                      <a:endParaRPr lang="en-US" sz="3200" dirty="0"/>
                    </a:p>
                  </a:txBody>
                  <a:tcPr/>
                </a:tc>
                <a:tc>
                  <a:txBody>
                    <a:bodyPr/>
                    <a:lstStyle/>
                    <a:p>
                      <a:r>
                        <a:rPr lang="en-US" sz="3200" dirty="0" smtClean="0"/>
                        <a:t>Weeks - Months</a:t>
                      </a:r>
                      <a:endParaRPr lang="en-US" sz="3200" dirty="0"/>
                    </a:p>
                  </a:txBody>
                  <a:tcPr/>
                </a:tc>
              </a:tr>
              <a:tr h="483788">
                <a:tc>
                  <a:txBody>
                    <a:bodyPr/>
                    <a:lstStyle/>
                    <a:p>
                      <a:r>
                        <a:rPr lang="en-US" sz="3200" dirty="0" smtClean="0"/>
                        <a:t>Flow Records</a:t>
                      </a:r>
                      <a:endParaRPr lang="en-US" sz="3200" dirty="0"/>
                    </a:p>
                  </a:txBody>
                  <a:tcPr/>
                </a:tc>
                <a:tc>
                  <a:txBody>
                    <a:bodyPr/>
                    <a:lstStyle/>
                    <a:p>
                      <a:r>
                        <a:rPr lang="en-US" sz="3200" dirty="0" smtClean="0"/>
                        <a:t>Indefinitely</a:t>
                      </a:r>
                      <a:endParaRPr lang="en-US" sz="3200" dirty="0"/>
                    </a:p>
                  </a:txBody>
                  <a:tcPr/>
                </a:tc>
              </a:tr>
              <a:tr h="483788">
                <a:tc>
                  <a:txBody>
                    <a:bodyPr/>
                    <a:lstStyle/>
                    <a:p>
                      <a:r>
                        <a:rPr lang="en-US" sz="3200" dirty="0" smtClean="0"/>
                        <a:t>DNS</a:t>
                      </a:r>
                      <a:endParaRPr lang="en-US" sz="3200" dirty="0"/>
                    </a:p>
                  </a:txBody>
                  <a:tcPr/>
                </a:tc>
                <a:tc>
                  <a:txBody>
                    <a:bodyPr/>
                    <a:lstStyle/>
                    <a:p>
                      <a:r>
                        <a:rPr lang="en-US" sz="3200" dirty="0" smtClean="0"/>
                        <a:t>Indefinitely</a:t>
                      </a:r>
                    </a:p>
                  </a:txBody>
                  <a:tcPr/>
                </a:tc>
              </a:tr>
              <a:tr h="483788">
                <a:tc>
                  <a:txBody>
                    <a:bodyPr/>
                    <a:lstStyle/>
                    <a:p>
                      <a:r>
                        <a:rPr lang="en-US" sz="3200" dirty="0" smtClean="0"/>
                        <a:t>First</a:t>
                      </a:r>
                      <a:r>
                        <a:rPr lang="en-US" sz="3200" baseline="0" dirty="0" smtClean="0"/>
                        <a:t> N Bytes</a:t>
                      </a:r>
                      <a:endParaRPr lang="en-US" sz="3200" dirty="0"/>
                    </a:p>
                  </a:txBody>
                  <a:tcPr/>
                </a:tc>
                <a:tc>
                  <a:txBody>
                    <a:bodyPr/>
                    <a:lstStyle/>
                    <a:p>
                      <a:r>
                        <a:rPr lang="en-US" sz="3200" dirty="0" smtClean="0"/>
                        <a:t>Months - Years</a:t>
                      </a:r>
                    </a:p>
                  </a:txBody>
                  <a:tcPr/>
                </a:tc>
              </a:tr>
            </a:tbl>
          </a:graphicData>
        </a:graphic>
      </p:graphicFrame>
      <p:sp>
        <p:nvSpPr>
          <p:cNvPr id="5" name="Slide Number Placeholder 4"/>
          <p:cNvSpPr>
            <a:spLocks noGrp="1"/>
          </p:cNvSpPr>
          <p:nvPr>
            <p:ph type="sldNum" sz="quarter" idx="12"/>
          </p:nvPr>
        </p:nvSpPr>
        <p:spPr/>
        <p:txBody>
          <a:bodyPr/>
          <a:lstStyle/>
          <a:p>
            <a:fld id="{794DA965-142D-D740-B53A-0C930ED54761}" type="slidenum">
              <a:rPr lang="en-US" smtClean="0"/>
              <a:t>21</a:t>
            </a:fld>
            <a:endParaRPr lang="en-US"/>
          </a:p>
        </p:txBody>
      </p:sp>
    </p:spTree>
    <p:extLst>
      <p:ext uri="{BB962C8B-B14F-4D97-AF65-F5344CB8AC3E}">
        <p14:creationId xmlns:p14="http://schemas.microsoft.com/office/powerpoint/2010/main" val="338115385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BerKelEy</a:t>
            </a:r>
            <a:r>
              <a:rPr lang="en-US" dirty="0" smtClean="0"/>
              <a:t> Packet Filter</a:t>
            </a:r>
            <a:endParaRPr lang="en-US" dirty="0"/>
          </a:p>
        </p:txBody>
      </p:sp>
      <p:sp>
        <p:nvSpPr>
          <p:cNvPr id="3" name="Text Placeholder 2"/>
          <p:cNvSpPr>
            <a:spLocks noGrp="1"/>
          </p:cNvSpPr>
          <p:nvPr>
            <p:ph type="body" idx="1"/>
          </p:nvPr>
        </p:nvSpPr>
        <p:spPr/>
        <p:txBody>
          <a:bodyPr/>
          <a:lstStyle/>
          <a:p>
            <a:r>
              <a:rPr lang="en-US" dirty="0" smtClean="0"/>
              <a:t>Surprisingly Powerful</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22</a:t>
            </a:fld>
            <a:endParaRPr lang="en-US"/>
          </a:p>
        </p:txBody>
      </p:sp>
    </p:spTree>
    <p:extLst>
      <p:ext uri="{BB962C8B-B14F-4D97-AF65-F5344CB8AC3E}">
        <p14:creationId xmlns:p14="http://schemas.microsoft.com/office/powerpoint/2010/main" val="140720893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Berkeley Packet Filter</a:t>
            </a:r>
            <a:endParaRPr lang="en-US" dirty="0"/>
          </a:p>
        </p:txBody>
      </p:sp>
      <p:sp>
        <p:nvSpPr>
          <p:cNvPr id="3" name="Content Placeholder 2"/>
          <p:cNvSpPr>
            <a:spLocks noGrp="1"/>
          </p:cNvSpPr>
          <p:nvPr>
            <p:ph idx="1"/>
          </p:nvPr>
        </p:nvSpPr>
        <p:spPr/>
        <p:txBody>
          <a:bodyPr/>
          <a:lstStyle/>
          <a:p>
            <a:r>
              <a:rPr lang="en-US" dirty="0"/>
              <a:t>a</a:t>
            </a:r>
            <a:r>
              <a:rPr lang="en-US" dirty="0" smtClean="0"/>
              <a:t>.k.a. BPF</a:t>
            </a:r>
          </a:p>
          <a:p>
            <a:r>
              <a:rPr lang="en-US" dirty="0" smtClean="0"/>
              <a:t>“</a:t>
            </a:r>
            <a:r>
              <a:rPr lang="en-US" dirty="0" smtClean="0">
                <a:latin typeface="Courier"/>
                <a:cs typeface="Courier"/>
              </a:rPr>
              <a:t>man </a:t>
            </a:r>
            <a:r>
              <a:rPr lang="en-US" dirty="0" err="1" smtClean="0">
                <a:latin typeface="Courier"/>
                <a:cs typeface="Courier"/>
              </a:rPr>
              <a:t>pcap</a:t>
            </a:r>
            <a:r>
              <a:rPr lang="en-US" dirty="0" smtClean="0">
                <a:latin typeface="Courier"/>
                <a:cs typeface="Courier"/>
              </a:rPr>
              <a:t>-filter</a:t>
            </a:r>
            <a:r>
              <a:rPr lang="en-US" dirty="0" smtClean="0"/>
              <a:t>” on Unix systems</a:t>
            </a:r>
          </a:p>
          <a:p>
            <a:r>
              <a:rPr lang="en-US" dirty="0" smtClean="0"/>
              <a:t>Conceptually similar to </a:t>
            </a:r>
            <a:r>
              <a:rPr lang="en-US" dirty="0" err="1" smtClean="0"/>
              <a:t>Wireshark</a:t>
            </a:r>
            <a:r>
              <a:rPr lang="en-US" dirty="0" smtClean="0"/>
              <a:t> filters</a:t>
            </a:r>
          </a:p>
          <a:p>
            <a:r>
              <a:rPr lang="en-US" dirty="0" smtClean="0"/>
              <a:t>Filter on layer 2+</a:t>
            </a:r>
          </a:p>
          <a:p>
            <a:r>
              <a:rPr lang="en-US" dirty="0" smtClean="0"/>
              <a:t>Richest in layers 2 – 4</a:t>
            </a:r>
          </a:p>
          <a:p>
            <a:r>
              <a:rPr lang="en-US" dirty="0" smtClean="0"/>
              <a:t>Very fast</a:t>
            </a:r>
          </a:p>
          <a:p>
            <a:pPr marL="0" indent="0">
              <a:buNone/>
            </a:pPr>
            <a:endParaRPr lang="en-US" dirty="0" smtClean="0"/>
          </a:p>
        </p:txBody>
      </p:sp>
      <p:sp>
        <p:nvSpPr>
          <p:cNvPr id="4" name="Slide Number Placeholder 3"/>
          <p:cNvSpPr>
            <a:spLocks noGrp="1"/>
          </p:cNvSpPr>
          <p:nvPr>
            <p:ph type="sldNum" sz="quarter" idx="12"/>
          </p:nvPr>
        </p:nvSpPr>
        <p:spPr/>
        <p:txBody>
          <a:bodyPr/>
          <a:lstStyle/>
          <a:p>
            <a:fld id="{794DA965-142D-D740-B53A-0C930ED54761}" type="slidenum">
              <a:rPr lang="en-US" smtClean="0"/>
              <a:t>23</a:t>
            </a:fld>
            <a:endParaRPr lang="en-US"/>
          </a:p>
        </p:txBody>
      </p:sp>
    </p:spTree>
    <p:extLst>
      <p:ext uri="{BB962C8B-B14F-4D97-AF65-F5344CB8AC3E}">
        <p14:creationId xmlns:p14="http://schemas.microsoft.com/office/powerpoint/2010/main" val="4586571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Filtering Techniques</a:t>
            </a:r>
            <a:endParaRPr lang="en-US" dirty="0"/>
          </a:p>
        </p:txBody>
      </p:sp>
      <p:sp>
        <p:nvSpPr>
          <p:cNvPr id="3" name="Content Placeholder 2"/>
          <p:cNvSpPr>
            <a:spLocks noGrp="1"/>
          </p:cNvSpPr>
          <p:nvPr>
            <p:ph idx="1"/>
          </p:nvPr>
        </p:nvSpPr>
        <p:spPr/>
        <p:txBody>
          <a:bodyPr/>
          <a:lstStyle/>
          <a:p>
            <a:r>
              <a:rPr lang="en-US" dirty="0" smtClean="0"/>
              <a:t>BPF is limited, but fast</a:t>
            </a:r>
          </a:p>
          <a:p>
            <a:pPr lvl="1"/>
            <a:r>
              <a:rPr lang="en-US" dirty="0" smtClean="0"/>
              <a:t>Compiles to an optimized form</a:t>
            </a:r>
          </a:p>
          <a:p>
            <a:pPr lvl="1"/>
            <a:r>
              <a:rPr lang="en-US" dirty="0" smtClean="0"/>
              <a:t>Almost certainly faster than filters you write</a:t>
            </a:r>
          </a:p>
          <a:p>
            <a:r>
              <a:rPr lang="en-US" dirty="0" smtClean="0"/>
              <a:t>If you can use BPF, do it</a:t>
            </a:r>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24</a:t>
            </a:fld>
            <a:endParaRPr lang="en-US"/>
          </a:p>
        </p:txBody>
      </p:sp>
    </p:spTree>
    <p:extLst>
      <p:ext uri="{BB962C8B-B14F-4D97-AF65-F5344CB8AC3E}">
        <p14:creationId xmlns:p14="http://schemas.microsoft.com/office/powerpoint/2010/main" val="366592660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 Counting TCP Packets	</a:t>
            </a:r>
            <a:endParaRPr lang="en-US" dirty="0"/>
          </a:p>
        </p:txBody>
      </p:sp>
      <p:sp>
        <p:nvSpPr>
          <p:cNvPr id="3" name="Content Placeholder 2"/>
          <p:cNvSpPr>
            <a:spLocks noGrp="1"/>
          </p:cNvSpPr>
          <p:nvPr>
            <p:ph idx="1"/>
          </p:nvPr>
        </p:nvSpPr>
        <p:spPr/>
        <p:txBody>
          <a:bodyPr/>
          <a:lstStyle/>
          <a:p>
            <a:pPr marL="0" indent="0" algn="ctr">
              <a:buNone/>
            </a:pPr>
            <a:r>
              <a:rPr lang="en-US" dirty="0" smtClean="0"/>
              <a:t>You know a particular backdoor sends exactly one message per TCP packet.  </a:t>
            </a:r>
          </a:p>
          <a:p>
            <a:pPr marL="0" indent="0" algn="ctr">
              <a:buNone/>
            </a:pPr>
            <a:endParaRPr lang="en-US" dirty="0"/>
          </a:p>
          <a:p>
            <a:pPr marL="0" indent="0" algn="ctr">
              <a:buNone/>
            </a:pPr>
            <a:r>
              <a:rPr lang="en-US" dirty="0" smtClean="0"/>
              <a:t>How can you use </a:t>
            </a:r>
            <a:r>
              <a:rPr lang="en-US" dirty="0" err="1" smtClean="0"/>
              <a:t>tcpdump</a:t>
            </a:r>
            <a:r>
              <a:rPr lang="en-US" dirty="0" smtClean="0"/>
              <a:t> and command line tools to get a rough count of how many messages have been sent?</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25</a:t>
            </a:fld>
            <a:endParaRPr lang="en-US"/>
          </a:p>
        </p:txBody>
      </p:sp>
    </p:spTree>
    <p:extLst>
      <p:ext uri="{BB962C8B-B14F-4D97-AF65-F5344CB8AC3E}">
        <p14:creationId xmlns:p14="http://schemas.microsoft.com/office/powerpoint/2010/main" val="126311022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BPF Logic</a:t>
            </a:r>
            <a:endParaRPr lang="en-US" dirty="0"/>
          </a:p>
        </p:txBody>
      </p:sp>
      <p:sp>
        <p:nvSpPr>
          <p:cNvPr id="3" name="Content Placeholder 2"/>
          <p:cNvSpPr>
            <a:spLocks noGrp="1"/>
          </p:cNvSpPr>
          <p:nvPr>
            <p:ph idx="1"/>
          </p:nvPr>
        </p:nvSpPr>
        <p:spPr/>
        <p:txBody>
          <a:bodyPr/>
          <a:lstStyle/>
          <a:p>
            <a:r>
              <a:rPr lang="en-US" dirty="0" smtClean="0"/>
              <a:t>Combine BPF primitives with logical operators</a:t>
            </a:r>
          </a:p>
          <a:p>
            <a:pPr lvl="1"/>
            <a:r>
              <a:rPr lang="en-US" dirty="0" smtClean="0"/>
              <a:t>NOT, AND, OR</a:t>
            </a:r>
          </a:p>
          <a:p>
            <a:r>
              <a:rPr lang="en-US" dirty="0" smtClean="0"/>
              <a:t>Easy to filter host and TCP/UDP port</a:t>
            </a:r>
          </a:p>
          <a:p>
            <a:r>
              <a:rPr lang="en-US" dirty="0" smtClean="0"/>
              <a:t>Advanced filters for TCP, UDP, ICMP, etc.</a:t>
            </a:r>
          </a:p>
          <a:p>
            <a:r>
              <a:rPr lang="en-US" dirty="0" smtClean="0"/>
              <a:t>Access to raw packet bytes</a:t>
            </a:r>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26</a:t>
            </a:fld>
            <a:endParaRPr lang="en-US"/>
          </a:p>
        </p:txBody>
      </p:sp>
    </p:spTree>
    <p:extLst>
      <p:ext uri="{BB962C8B-B14F-4D97-AF65-F5344CB8AC3E}">
        <p14:creationId xmlns:p14="http://schemas.microsoft.com/office/powerpoint/2010/main" val="163676320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Do?</a:t>
            </a:r>
            <a:endParaRPr lang="en-US" dirty="0"/>
          </a:p>
        </p:txBody>
      </p:sp>
      <p:sp>
        <p:nvSpPr>
          <p:cNvPr id="3" name="Content Placeholder 2"/>
          <p:cNvSpPr>
            <a:spLocks noGrp="1"/>
          </p:cNvSpPr>
          <p:nvPr>
            <p:ph idx="1"/>
          </p:nvPr>
        </p:nvSpPr>
        <p:spPr/>
        <p:txBody>
          <a:bodyPr/>
          <a:lstStyle/>
          <a:p>
            <a:pPr marL="0" indent="0" algn="ctr">
              <a:buNone/>
            </a:pPr>
            <a:r>
              <a:rPr lang="en-US" dirty="0" smtClean="0">
                <a:latin typeface="Courier"/>
                <a:cs typeface="Courier"/>
              </a:rPr>
              <a:t>host 8.8.4.4 and </a:t>
            </a:r>
            <a:r>
              <a:rPr lang="en-US" dirty="0" err="1" smtClean="0">
                <a:latin typeface="Courier"/>
                <a:cs typeface="Courier"/>
              </a:rPr>
              <a:t>udp</a:t>
            </a:r>
            <a:r>
              <a:rPr lang="en-US" dirty="0" smtClean="0">
                <a:latin typeface="Courier"/>
                <a:cs typeface="Courier"/>
              </a:rPr>
              <a:t> port 53</a:t>
            </a:r>
            <a:endParaRPr lang="en-US" dirty="0" smtClean="0"/>
          </a:p>
          <a:p>
            <a:endParaRPr lang="en-US" dirty="0"/>
          </a:p>
        </p:txBody>
      </p:sp>
      <p:sp>
        <p:nvSpPr>
          <p:cNvPr id="4" name="Right Brace 3"/>
          <p:cNvSpPr/>
          <p:nvPr/>
        </p:nvSpPr>
        <p:spPr>
          <a:xfrm rot="5400000">
            <a:off x="2304856" y="1150988"/>
            <a:ext cx="630086" cy="2870076"/>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 name="Right Brace 4"/>
          <p:cNvSpPr/>
          <p:nvPr/>
        </p:nvSpPr>
        <p:spPr>
          <a:xfrm rot="5400000">
            <a:off x="6278690" y="1256318"/>
            <a:ext cx="630086" cy="2659416"/>
          </a:xfrm>
          <a:prstGeom prst="rightBrace">
            <a:avLst>
              <a:gd name="adj1" fmla="val 15730"/>
              <a:gd name="adj2" fmla="val 50000"/>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6" name="TextBox 5"/>
          <p:cNvSpPr txBox="1"/>
          <p:nvPr/>
        </p:nvSpPr>
        <p:spPr>
          <a:xfrm>
            <a:off x="1184861" y="3145738"/>
            <a:ext cx="2870076" cy="1077218"/>
          </a:xfrm>
          <a:prstGeom prst="rect">
            <a:avLst/>
          </a:prstGeom>
          <a:noFill/>
        </p:spPr>
        <p:txBody>
          <a:bodyPr wrap="square" rtlCol="0">
            <a:spAutoFit/>
          </a:bodyPr>
          <a:lstStyle/>
          <a:p>
            <a:pPr algn="ctr"/>
            <a:r>
              <a:rPr lang="en-US" sz="3200" dirty="0" smtClean="0"/>
              <a:t>Only traffic to </a:t>
            </a:r>
          </a:p>
          <a:p>
            <a:pPr algn="ctr"/>
            <a:r>
              <a:rPr lang="en-US" sz="3200" dirty="0" smtClean="0"/>
              <a:t>or from this IP</a:t>
            </a:r>
            <a:endParaRPr lang="en-US" sz="3200" dirty="0"/>
          </a:p>
        </p:txBody>
      </p:sp>
      <p:sp>
        <p:nvSpPr>
          <p:cNvPr id="9" name="TextBox 8"/>
          <p:cNvSpPr txBox="1"/>
          <p:nvPr/>
        </p:nvSpPr>
        <p:spPr>
          <a:xfrm>
            <a:off x="5264025" y="3145738"/>
            <a:ext cx="2659416" cy="1569660"/>
          </a:xfrm>
          <a:prstGeom prst="rect">
            <a:avLst/>
          </a:prstGeom>
          <a:noFill/>
        </p:spPr>
        <p:txBody>
          <a:bodyPr wrap="square" rtlCol="0">
            <a:spAutoFit/>
          </a:bodyPr>
          <a:lstStyle/>
          <a:p>
            <a:pPr algn="ctr"/>
            <a:r>
              <a:rPr lang="en-US" sz="3200" dirty="0" smtClean="0"/>
              <a:t>Only traffic to or from this UDP port</a:t>
            </a:r>
            <a:endParaRPr lang="en-US" sz="3200" dirty="0"/>
          </a:p>
        </p:txBody>
      </p:sp>
      <p:sp>
        <p:nvSpPr>
          <p:cNvPr id="7" name="Slide Number Placeholder 6"/>
          <p:cNvSpPr>
            <a:spLocks noGrp="1"/>
          </p:cNvSpPr>
          <p:nvPr>
            <p:ph type="sldNum" sz="quarter" idx="12"/>
          </p:nvPr>
        </p:nvSpPr>
        <p:spPr/>
        <p:txBody>
          <a:bodyPr/>
          <a:lstStyle/>
          <a:p>
            <a:fld id="{794DA965-142D-D740-B53A-0C930ED54761}" type="slidenum">
              <a:rPr lang="en-US" smtClean="0"/>
              <a:t>27</a:t>
            </a:fld>
            <a:endParaRPr lang="en-US"/>
          </a:p>
        </p:txBody>
      </p:sp>
    </p:spTree>
    <p:extLst>
      <p:ext uri="{BB962C8B-B14F-4D97-AF65-F5344CB8AC3E}">
        <p14:creationId xmlns:p14="http://schemas.microsoft.com/office/powerpoint/2010/main" val="7005082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This?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err="1" smtClean="0">
                <a:latin typeface="Courier"/>
                <a:cs typeface="Courier"/>
              </a:rPr>
              <a:t>dst</a:t>
            </a:r>
            <a:r>
              <a:rPr lang="en-US" dirty="0" smtClean="0">
                <a:latin typeface="Courier"/>
                <a:cs typeface="Courier"/>
              </a:rPr>
              <a:t> host 74.125.228.36 and </a:t>
            </a:r>
            <a:r>
              <a:rPr lang="en-US" dirty="0" err="1" smtClean="0">
                <a:latin typeface="Courier"/>
                <a:cs typeface="Courier"/>
              </a:rPr>
              <a:t>icmp</a:t>
            </a:r>
            <a:r>
              <a:rPr lang="en-US" dirty="0" smtClean="0">
                <a:latin typeface="Courier"/>
                <a:cs typeface="Courier"/>
              </a:rPr>
              <a:t>[</a:t>
            </a:r>
            <a:r>
              <a:rPr lang="en-US" dirty="0" err="1" smtClean="0">
                <a:latin typeface="Courier"/>
                <a:cs typeface="Courier"/>
              </a:rPr>
              <a:t>icmptype</a:t>
            </a:r>
            <a:r>
              <a:rPr lang="en-US" dirty="0" smtClean="0">
                <a:latin typeface="Courier"/>
                <a:cs typeface="Courier"/>
              </a:rPr>
              <a:t>] = </a:t>
            </a:r>
            <a:r>
              <a:rPr lang="en-US" dirty="0" err="1" smtClean="0">
                <a:latin typeface="Courier"/>
                <a:cs typeface="Courier"/>
              </a:rPr>
              <a:t>icmp</a:t>
            </a:r>
            <a:r>
              <a:rPr lang="en-US" dirty="0" smtClean="0">
                <a:latin typeface="Courier"/>
                <a:cs typeface="Courier"/>
              </a:rPr>
              <a:t>-echo</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28</a:t>
            </a:fld>
            <a:endParaRPr lang="en-US"/>
          </a:p>
        </p:txBody>
      </p:sp>
    </p:spTree>
    <p:extLst>
      <p:ext uri="{BB962C8B-B14F-4D97-AF65-F5344CB8AC3E}">
        <p14:creationId xmlns:p14="http://schemas.microsoft.com/office/powerpoint/2010/main" val="60054402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About This?</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err="1">
                <a:latin typeface="Courier"/>
                <a:cs typeface="Courier"/>
              </a:rPr>
              <a:t>i</a:t>
            </a:r>
            <a:r>
              <a:rPr lang="en-US" dirty="0" err="1" smtClean="0">
                <a:latin typeface="Courier"/>
                <a:cs typeface="Courier"/>
              </a:rPr>
              <a:t>p</a:t>
            </a:r>
            <a:r>
              <a:rPr lang="en-US" dirty="0" smtClean="0">
                <a:latin typeface="Courier"/>
                <a:cs typeface="Courier"/>
              </a:rPr>
              <a:t> </a:t>
            </a:r>
            <a:r>
              <a:rPr lang="en-US" dirty="0" err="1" smtClean="0">
                <a:latin typeface="Courier"/>
                <a:cs typeface="Courier"/>
              </a:rPr>
              <a:t>dst</a:t>
            </a:r>
            <a:r>
              <a:rPr lang="en-US" dirty="0" smtClean="0">
                <a:latin typeface="Courier"/>
                <a:cs typeface="Courier"/>
              </a:rPr>
              <a:t> 74.125.228.36 and</a:t>
            </a:r>
          </a:p>
          <a:p>
            <a:pPr marL="0" indent="0" algn="ctr">
              <a:buNone/>
            </a:pPr>
            <a:endParaRPr lang="en-US" dirty="0">
              <a:latin typeface="Courier"/>
              <a:cs typeface="Courier"/>
            </a:endParaRPr>
          </a:p>
          <a:p>
            <a:pPr marL="0" indent="0" algn="ctr">
              <a:buNone/>
            </a:pPr>
            <a:endParaRPr lang="en-US" dirty="0" smtClean="0">
              <a:latin typeface="Courier"/>
              <a:cs typeface="Courier"/>
            </a:endParaRPr>
          </a:p>
          <a:p>
            <a:pPr marL="0" indent="0" algn="ctr">
              <a:buNone/>
            </a:pPr>
            <a:endParaRPr lang="en-US" dirty="0">
              <a:latin typeface="Courier"/>
              <a:cs typeface="Courier"/>
            </a:endParaRPr>
          </a:p>
          <a:p>
            <a:pPr marL="0" indent="0" algn="ctr">
              <a:buNone/>
            </a:pPr>
            <a:r>
              <a:rPr lang="en-US" dirty="0" err="1" smtClean="0">
                <a:latin typeface="Courier"/>
                <a:cs typeface="Courier"/>
              </a:rPr>
              <a:t>icmp</a:t>
            </a:r>
            <a:r>
              <a:rPr lang="en-US" dirty="0" smtClean="0">
                <a:latin typeface="Courier"/>
                <a:cs typeface="Courier"/>
              </a:rPr>
              <a:t>[</a:t>
            </a:r>
            <a:r>
              <a:rPr lang="en-US" dirty="0" err="1" smtClean="0">
                <a:latin typeface="Courier"/>
                <a:cs typeface="Courier"/>
              </a:rPr>
              <a:t>icmptype</a:t>
            </a:r>
            <a:r>
              <a:rPr lang="en-US" dirty="0" smtClean="0">
                <a:latin typeface="Courier"/>
                <a:cs typeface="Courier"/>
              </a:rPr>
              <a:t>] = </a:t>
            </a:r>
            <a:r>
              <a:rPr lang="en-US" dirty="0" err="1" smtClean="0">
                <a:latin typeface="Courier"/>
                <a:cs typeface="Courier"/>
              </a:rPr>
              <a:t>icmp</a:t>
            </a:r>
            <a:r>
              <a:rPr lang="en-US" dirty="0" smtClean="0">
                <a:latin typeface="Courier"/>
                <a:cs typeface="Courier"/>
              </a:rPr>
              <a:t>-echo</a:t>
            </a:r>
            <a:endParaRPr lang="en-US" dirty="0"/>
          </a:p>
        </p:txBody>
      </p:sp>
      <p:sp>
        <p:nvSpPr>
          <p:cNvPr id="4" name="Right Brace 3"/>
          <p:cNvSpPr/>
          <p:nvPr/>
        </p:nvSpPr>
        <p:spPr>
          <a:xfrm rot="5400000">
            <a:off x="3744341" y="140900"/>
            <a:ext cx="630086" cy="4890252"/>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 name="TextBox 4"/>
          <p:cNvSpPr txBox="1"/>
          <p:nvPr/>
        </p:nvSpPr>
        <p:spPr>
          <a:xfrm>
            <a:off x="1614259" y="3029229"/>
            <a:ext cx="4890252" cy="584776"/>
          </a:xfrm>
          <a:prstGeom prst="rect">
            <a:avLst/>
          </a:prstGeom>
          <a:noFill/>
        </p:spPr>
        <p:txBody>
          <a:bodyPr wrap="square" rtlCol="0">
            <a:spAutoFit/>
          </a:bodyPr>
          <a:lstStyle/>
          <a:p>
            <a:pPr algn="ctr"/>
            <a:r>
              <a:rPr lang="en-US" sz="3200" dirty="0" smtClean="0"/>
              <a:t>Only traffic to this IP</a:t>
            </a:r>
            <a:endParaRPr lang="en-US" sz="3200" dirty="0"/>
          </a:p>
        </p:txBody>
      </p:sp>
      <p:sp>
        <p:nvSpPr>
          <p:cNvPr id="6" name="Right Brace 5"/>
          <p:cNvSpPr/>
          <p:nvPr/>
        </p:nvSpPr>
        <p:spPr>
          <a:xfrm rot="5400000">
            <a:off x="2782592" y="3179150"/>
            <a:ext cx="630086" cy="3406076"/>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 name="TextBox 6"/>
          <p:cNvSpPr txBox="1"/>
          <p:nvPr/>
        </p:nvSpPr>
        <p:spPr>
          <a:xfrm>
            <a:off x="1394598" y="5325391"/>
            <a:ext cx="3406076" cy="584776"/>
          </a:xfrm>
          <a:prstGeom prst="rect">
            <a:avLst/>
          </a:prstGeom>
          <a:noFill/>
        </p:spPr>
        <p:txBody>
          <a:bodyPr wrap="square" rtlCol="0">
            <a:spAutoFit/>
          </a:bodyPr>
          <a:lstStyle/>
          <a:p>
            <a:pPr algn="ctr"/>
            <a:r>
              <a:rPr lang="en-US" sz="3200" dirty="0" smtClean="0"/>
              <a:t>Filter on ICMP type</a:t>
            </a:r>
            <a:endParaRPr lang="en-US" sz="3200" dirty="0"/>
          </a:p>
        </p:txBody>
      </p:sp>
      <p:sp>
        <p:nvSpPr>
          <p:cNvPr id="8" name="Slide Number Placeholder 7"/>
          <p:cNvSpPr>
            <a:spLocks noGrp="1"/>
          </p:cNvSpPr>
          <p:nvPr>
            <p:ph type="sldNum" sz="quarter" idx="12"/>
          </p:nvPr>
        </p:nvSpPr>
        <p:spPr/>
        <p:txBody>
          <a:bodyPr/>
          <a:lstStyle/>
          <a:p>
            <a:fld id="{794DA965-142D-D740-B53A-0C930ED54761}" type="slidenum">
              <a:rPr lang="en-US" smtClean="0"/>
              <a:t>29</a:t>
            </a:fld>
            <a:endParaRPr lang="en-US"/>
          </a:p>
        </p:txBody>
      </p:sp>
    </p:spTree>
    <p:extLst>
      <p:ext uri="{BB962C8B-B14F-4D97-AF65-F5344CB8AC3E}">
        <p14:creationId xmlns:p14="http://schemas.microsoft.com/office/powerpoint/2010/main" val="118848941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Not A Networking Class</a:t>
            </a:r>
            <a:endParaRPr lang="en-US" dirty="0"/>
          </a:p>
        </p:txBody>
      </p:sp>
      <p:sp>
        <p:nvSpPr>
          <p:cNvPr id="3" name="Content Placeholder 2"/>
          <p:cNvSpPr>
            <a:spLocks noGrp="1"/>
          </p:cNvSpPr>
          <p:nvPr>
            <p:ph idx="1"/>
          </p:nvPr>
        </p:nvSpPr>
        <p:spPr/>
        <p:txBody>
          <a:bodyPr anchor="ctr">
            <a:normAutofit/>
          </a:bodyPr>
          <a:lstStyle/>
          <a:p>
            <a:pPr marL="0" indent="0" algn="ctr">
              <a:buNone/>
            </a:pPr>
            <a:r>
              <a:rPr lang="en-US" sz="5400" dirty="0" smtClean="0"/>
              <a:t>It is about </a:t>
            </a:r>
            <a:r>
              <a:rPr lang="en-US" sz="5400" b="1" dirty="0" smtClean="0"/>
              <a:t>problem solving</a:t>
            </a:r>
            <a:endParaRPr lang="en-US" sz="5400" b="1" dirty="0"/>
          </a:p>
        </p:txBody>
      </p:sp>
      <p:sp>
        <p:nvSpPr>
          <p:cNvPr id="4" name="Slide Number Placeholder 3"/>
          <p:cNvSpPr>
            <a:spLocks noGrp="1"/>
          </p:cNvSpPr>
          <p:nvPr>
            <p:ph type="sldNum" sz="quarter" idx="12"/>
          </p:nvPr>
        </p:nvSpPr>
        <p:spPr/>
        <p:txBody>
          <a:bodyPr/>
          <a:lstStyle/>
          <a:p>
            <a:fld id="{794DA965-142D-D740-B53A-0C930ED54761}" type="slidenum">
              <a:rPr lang="en-US" smtClean="0"/>
              <a:t>3</a:t>
            </a:fld>
            <a:endParaRPr lang="en-US"/>
          </a:p>
        </p:txBody>
      </p:sp>
    </p:spTree>
    <p:extLst>
      <p:ext uri="{BB962C8B-B14F-4D97-AF65-F5344CB8AC3E}">
        <p14:creationId xmlns:p14="http://schemas.microsoft.com/office/powerpoint/2010/main" val="3628614098"/>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a:t>
            </a:r>
            <a:endParaRPr lang="en-US" dirty="0"/>
          </a:p>
        </p:txBody>
      </p:sp>
      <p:sp>
        <p:nvSpPr>
          <p:cNvPr id="3" name="Content Placeholder 2"/>
          <p:cNvSpPr>
            <a:spLocks noGrp="1"/>
          </p:cNvSpPr>
          <p:nvPr>
            <p:ph idx="1"/>
          </p:nvPr>
        </p:nvSpPr>
        <p:spPr/>
        <p:txBody>
          <a:bodyPr/>
          <a:lstStyle/>
          <a:p>
            <a:pPr marL="0" indent="0" algn="ctr">
              <a:buNone/>
            </a:pPr>
            <a:r>
              <a:rPr lang="en-US" dirty="0" err="1">
                <a:latin typeface="Courier"/>
                <a:cs typeface="Courier"/>
              </a:rPr>
              <a:t>i</a:t>
            </a:r>
            <a:r>
              <a:rPr lang="en-US" dirty="0" err="1" smtClean="0">
                <a:latin typeface="Courier"/>
                <a:cs typeface="Courier"/>
              </a:rPr>
              <a:t>p</a:t>
            </a:r>
            <a:r>
              <a:rPr lang="en-US" dirty="0" smtClean="0">
                <a:latin typeface="Courier"/>
                <a:cs typeface="Courier"/>
              </a:rPr>
              <a:t>[2:2] &gt;= 86 and </a:t>
            </a:r>
            <a:r>
              <a:rPr lang="en-US" dirty="0" err="1" smtClean="0">
                <a:latin typeface="Courier"/>
                <a:cs typeface="Courier"/>
              </a:rPr>
              <a:t>ip</a:t>
            </a:r>
            <a:r>
              <a:rPr lang="en-US" dirty="0" smtClean="0">
                <a:latin typeface="Courier"/>
                <a:cs typeface="Courier"/>
              </a:rPr>
              <a:t>[8:1] &lt;= 4 and </a:t>
            </a:r>
            <a:r>
              <a:rPr lang="en-US" dirty="0" err="1" smtClean="0">
                <a:latin typeface="Courier"/>
                <a:cs typeface="Courier"/>
              </a:rPr>
              <a:t>tcp</a:t>
            </a:r>
            <a:r>
              <a:rPr lang="en-US" dirty="0" smtClean="0">
                <a:latin typeface="Courier"/>
                <a:cs typeface="Courier"/>
              </a:rPr>
              <a:t>[13:1] &amp; 4 == 4</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30</a:t>
            </a:fld>
            <a:endParaRPr lang="en-US"/>
          </a:p>
        </p:txBody>
      </p:sp>
    </p:spTree>
    <p:extLst>
      <p:ext uri="{BB962C8B-B14F-4D97-AF65-F5344CB8AC3E}">
        <p14:creationId xmlns:p14="http://schemas.microsoft.com/office/powerpoint/2010/main" val="365907054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More</a:t>
            </a:r>
            <a:endParaRPr lang="en-US" dirty="0"/>
          </a:p>
        </p:txBody>
      </p:sp>
      <p:sp>
        <p:nvSpPr>
          <p:cNvPr id="3" name="Content Placeholder 2"/>
          <p:cNvSpPr>
            <a:spLocks noGrp="1"/>
          </p:cNvSpPr>
          <p:nvPr>
            <p:ph idx="1"/>
          </p:nvPr>
        </p:nvSpPr>
        <p:spPr/>
        <p:txBody>
          <a:bodyPr/>
          <a:lstStyle/>
          <a:p>
            <a:pPr marL="0" indent="0" algn="ctr">
              <a:buNone/>
            </a:pPr>
            <a:r>
              <a:rPr lang="en-US" dirty="0" err="1">
                <a:latin typeface="Courier"/>
                <a:cs typeface="Courier"/>
              </a:rPr>
              <a:t>i</a:t>
            </a:r>
            <a:r>
              <a:rPr lang="en-US" dirty="0" err="1" smtClean="0">
                <a:latin typeface="Courier"/>
                <a:cs typeface="Courier"/>
              </a:rPr>
              <a:t>p</a:t>
            </a:r>
            <a:r>
              <a:rPr lang="en-US" dirty="0" smtClean="0">
                <a:latin typeface="Courier"/>
                <a:cs typeface="Courier"/>
              </a:rPr>
              <a:t>[2:2] &gt;= 86 and </a:t>
            </a:r>
            <a:r>
              <a:rPr lang="en-US" dirty="0" err="1" smtClean="0">
                <a:latin typeface="Courier"/>
                <a:cs typeface="Courier"/>
              </a:rPr>
              <a:t>ip</a:t>
            </a:r>
            <a:r>
              <a:rPr lang="en-US" dirty="0" smtClean="0">
                <a:latin typeface="Courier"/>
                <a:cs typeface="Courier"/>
              </a:rPr>
              <a:t>[8:1] &lt;= 4 </a:t>
            </a:r>
          </a:p>
          <a:p>
            <a:pPr marL="0" indent="0" algn="ctr">
              <a:buNone/>
            </a:pPr>
            <a:endParaRPr lang="en-US" dirty="0">
              <a:latin typeface="Courier"/>
              <a:cs typeface="Courier"/>
            </a:endParaRPr>
          </a:p>
          <a:p>
            <a:pPr marL="0" indent="0" algn="ctr">
              <a:buNone/>
            </a:pPr>
            <a:endParaRPr lang="en-US" dirty="0" smtClean="0">
              <a:latin typeface="Courier"/>
              <a:cs typeface="Courier"/>
            </a:endParaRPr>
          </a:p>
          <a:p>
            <a:pPr marL="0" indent="0" algn="ctr">
              <a:buNone/>
            </a:pPr>
            <a:endParaRPr lang="en-US" dirty="0">
              <a:latin typeface="Courier"/>
              <a:cs typeface="Courier"/>
            </a:endParaRPr>
          </a:p>
          <a:p>
            <a:pPr marL="0" indent="0" algn="ctr">
              <a:buNone/>
            </a:pPr>
            <a:r>
              <a:rPr lang="en-US" dirty="0" smtClean="0">
                <a:latin typeface="Courier"/>
                <a:cs typeface="Courier"/>
              </a:rPr>
              <a:t>and </a:t>
            </a:r>
            <a:r>
              <a:rPr lang="en-US" dirty="0" err="1" smtClean="0">
                <a:latin typeface="Courier"/>
                <a:cs typeface="Courier"/>
              </a:rPr>
              <a:t>tcp</a:t>
            </a:r>
            <a:r>
              <a:rPr lang="en-US" dirty="0" smtClean="0">
                <a:latin typeface="Courier"/>
                <a:cs typeface="Courier"/>
              </a:rPr>
              <a:t>[13:1] &amp; 4 == 4</a:t>
            </a:r>
            <a:endParaRPr lang="en-US" dirty="0">
              <a:latin typeface="Courier"/>
              <a:cs typeface="Courier"/>
            </a:endParaRPr>
          </a:p>
        </p:txBody>
      </p:sp>
      <p:sp>
        <p:nvSpPr>
          <p:cNvPr id="4" name="Right Brace 3"/>
          <p:cNvSpPr/>
          <p:nvPr/>
        </p:nvSpPr>
        <p:spPr>
          <a:xfrm rot="5400000">
            <a:off x="2170855" y="1016048"/>
            <a:ext cx="630086" cy="3138078"/>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5" name="TextBox 4"/>
          <p:cNvSpPr txBox="1"/>
          <p:nvPr/>
        </p:nvSpPr>
        <p:spPr>
          <a:xfrm>
            <a:off x="916859" y="3028290"/>
            <a:ext cx="3138077" cy="584776"/>
          </a:xfrm>
          <a:prstGeom prst="rect">
            <a:avLst/>
          </a:prstGeom>
          <a:noFill/>
        </p:spPr>
        <p:txBody>
          <a:bodyPr wrap="square" rtlCol="0">
            <a:spAutoFit/>
          </a:bodyPr>
          <a:lstStyle/>
          <a:p>
            <a:pPr algn="ctr"/>
            <a:r>
              <a:rPr lang="en-US" sz="3200" dirty="0" smtClean="0"/>
              <a:t>IP Length &gt;= 86</a:t>
            </a:r>
            <a:endParaRPr lang="en-US" sz="3200" dirty="0"/>
          </a:p>
        </p:txBody>
      </p:sp>
      <p:sp>
        <p:nvSpPr>
          <p:cNvPr id="6" name="Right Brace 5"/>
          <p:cNvSpPr/>
          <p:nvPr/>
        </p:nvSpPr>
        <p:spPr>
          <a:xfrm rot="5400000">
            <a:off x="6611235" y="1040289"/>
            <a:ext cx="630086" cy="3138078"/>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7" name="TextBox 6"/>
          <p:cNvSpPr txBox="1"/>
          <p:nvPr/>
        </p:nvSpPr>
        <p:spPr>
          <a:xfrm>
            <a:off x="5357239" y="3052531"/>
            <a:ext cx="3138077" cy="584776"/>
          </a:xfrm>
          <a:prstGeom prst="rect">
            <a:avLst/>
          </a:prstGeom>
          <a:noFill/>
        </p:spPr>
        <p:txBody>
          <a:bodyPr wrap="square" rtlCol="0">
            <a:spAutoFit/>
          </a:bodyPr>
          <a:lstStyle/>
          <a:p>
            <a:pPr algn="ctr"/>
            <a:r>
              <a:rPr lang="en-US" sz="3200" dirty="0" smtClean="0"/>
              <a:t>IP TTL &lt;= 4</a:t>
            </a:r>
            <a:endParaRPr lang="en-US" sz="3200" dirty="0"/>
          </a:p>
        </p:txBody>
      </p:sp>
      <p:sp>
        <p:nvSpPr>
          <p:cNvPr id="8" name="Right Brace 7"/>
          <p:cNvSpPr/>
          <p:nvPr/>
        </p:nvSpPr>
        <p:spPr>
          <a:xfrm rot="5400000">
            <a:off x="4775565" y="2875711"/>
            <a:ext cx="630086" cy="4127586"/>
          </a:xfrm>
          <a:prstGeom prst="rightBrace">
            <a:avLst/>
          </a:prstGeom>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9" name="TextBox 8"/>
          <p:cNvSpPr txBox="1"/>
          <p:nvPr/>
        </p:nvSpPr>
        <p:spPr>
          <a:xfrm>
            <a:off x="3026815" y="5382707"/>
            <a:ext cx="4127585" cy="584776"/>
          </a:xfrm>
          <a:prstGeom prst="rect">
            <a:avLst/>
          </a:prstGeom>
          <a:noFill/>
        </p:spPr>
        <p:txBody>
          <a:bodyPr wrap="square" rtlCol="0">
            <a:spAutoFit/>
          </a:bodyPr>
          <a:lstStyle/>
          <a:p>
            <a:pPr algn="ctr"/>
            <a:r>
              <a:rPr lang="en-US" sz="3200" dirty="0" smtClean="0"/>
              <a:t>TCP RST</a:t>
            </a:r>
            <a:endParaRPr lang="en-US" sz="3200" dirty="0"/>
          </a:p>
        </p:txBody>
      </p:sp>
      <p:sp>
        <p:nvSpPr>
          <p:cNvPr id="10" name="Slide Number Placeholder 9"/>
          <p:cNvSpPr>
            <a:spLocks noGrp="1"/>
          </p:cNvSpPr>
          <p:nvPr>
            <p:ph type="sldNum" sz="quarter" idx="12"/>
          </p:nvPr>
        </p:nvSpPr>
        <p:spPr/>
        <p:txBody>
          <a:bodyPr/>
          <a:lstStyle/>
          <a:p>
            <a:fld id="{794DA965-142D-D740-B53A-0C930ED54761}" type="slidenum">
              <a:rPr lang="en-US" smtClean="0"/>
              <a:t>31</a:t>
            </a:fld>
            <a:endParaRPr lang="en-US"/>
          </a:p>
        </p:txBody>
      </p:sp>
    </p:spTree>
    <p:extLst>
      <p:ext uri="{BB962C8B-B14F-4D97-AF65-F5344CB8AC3E}">
        <p14:creationId xmlns:p14="http://schemas.microsoft.com/office/powerpoint/2010/main" val="320446255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normAutofit/>
          </a:bodyPr>
          <a:lstStyle/>
          <a:p>
            <a:pPr marL="0" indent="0" algn="ctr">
              <a:buNone/>
            </a:pPr>
            <a:r>
              <a:rPr lang="en-US" dirty="0" smtClean="0"/>
              <a:t>You need to be notified immediately if anyone sets up a successful TCP handshake to 172.16.191.1 on TCP port 80 or if they send it more than 200 bytes on UDP port 53.  Look at </a:t>
            </a:r>
            <a:r>
              <a:rPr lang="en-US" dirty="0" err="1" smtClean="0"/>
              <a:t>alert.pcap</a:t>
            </a:r>
            <a:r>
              <a:rPr lang="en-US" dirty="0" smtClean="0"/>
              <a:t>.</a:t>
            </a:r>
          </a:p>
          <a:p>
            <a:pPr marL="0" indent="0">
              <a:buNone/>
            </a:pPr>
            <a:endParaRPr lang="en-US" dirty="0" smtClean="0"/>
          </a:p>
          <a:p>
            <a:pPr marL="0" indent="0" algn="ctr">
              <a:buNone/>
            </a:pPr>
            <a:r>
              <a:rPr lang="en-US" dirty="0" smtClean="0"/>
              <a:t>Write a script using </a:t>
            </a:r>
            <a:r>
              <a:rPr lang="en-US" dirty="0" err="1" smtClean="0"/>
              <a:t>tcpdump</a:t>
            </a:r>
            <a:r>
              <a:rPr lang="en-US" dirty="0" smtClean="0"/>
              <a:t> that will send you an email when either condition triggers.</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32</a:t>
            </a:fld>
            <a:endParaRPr lang="en-US"/>
          </a:p>
        </p:txBody>
      </p:sp>
    </p:spTree>
    <p:extLst>
      <p:ext uri="{BB962C8B-B14F-4D97-AF65-F5344CB8AC3E}">
        <p14:creationId xmlns:p14="http://schemas.microsoft.com/office/powerpoint/2010/main" val="2622950391"/>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Address Resolution Protocol</a:t>
            </a:r>
            <a:endParaRPr lang="en-US" dirty="0"/>
          </a:p>
        </p:txBody>
      </p:sp>
      <p:sp>
        <p:nvSpPr>
          <p:cNvPr id="3" name="Text Placeholder 2"/>
          <p:cNvSpPr>
            <a:spLocks noGrp="1"/>
          </p:cNvSpPr>
          <p:nvPr>
            <p:ph type="body" idx="1"/>
          </p:nvPr>
        </p:nvSpPr>
        <p:spPr/>
        <p:txBody>
          <a:bodyPr/>
          <a:lstStyle/>
          <a:p>
            <a:r>
              <a:rPr lang="en-US" dirty="0" smtClean="0"/>
              <a:t>Is It Plugged In?</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33</a:t>
            </a:fld>
            <a:endParaRPr lang="en-US"/>
          </a:p>
        </p:txBody>
      </p:sp>
    </p:spTree>
    <p:extLst>
      <p:ext uri="{BB962C8B-B14F-4D97-AF65-F5344CB8AC3E}">
        <p14:creationId xmlns:p14="http://schemas.microsoft.com/office/powerpoint/2010/main" val="347005674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Connectivity</a:t>
            </a:r>
            <a:endParaRPr lang="en-US" dirty="0"/>
          </a:p>
        </p:txBody>
      </p:sp>
      <p:pic>
        <p:nvPicPr>
          <p:cNvPr id="6" name="Picture 5"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9672" y="4956689"/>
            <a:ext cx="1881996" cy="1743187"/>
          </a:xfrm>
          <a:prstGeom prst="rect">
            <a:avLst/>
          </a:prstGeom>
        </p:spPr>
      </p:pic>
      <p:sp>
        <p:nvSpPr>
          <p:cNvPr id="9" name="Cloud 8"/>
          <p:cNvSpPr/>
          <p:nvPr/>
        </p:nvSpPr>
        <p:spPr>
          <a:xfrm>
            <a:off x="104868" y="1619133"/>
            <a:ext cx="2120043" cy="1188729"/>
          </a:xfrm>
          <a:prstGeom prst="cloud">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Internet</a:t>
            </a:r>
            <a:endParaRPr lang="en-US" dirty="0"/>
          </a:p>
        </p:txBody>
      </p:sp>
      <p:sp>
        <p:nvSpPr>
          <p:cNvPr id="11" name="Rectangle 10"/>
          <p:cNvSpPr/>
          <p:nvPr/>
        </p:nvSpPr>
        <p:spPr>
          <a:xfrm>
            <a:off x="180285" y="3367741"/>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Router</a:t>
            </a:r>
            <a:endParaRPr lang="en-US" dirty="0"/>
          </a:p>
        </p:txBody>
      </p:sp>
      <p:sp>
        <p:nvSpPr>
          <p:cNvPr id="12" name="Rectangle 11"/>
          <p:cNvSpPr/>
          <p:nvPr/>
        </p:nvSpPr>
        <p:spPr>
          <a:xfrm>
            <a:off x="3484263" y="3367741"/>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Switch</a:t>
            </a:r>
            <a:endParaRPr lang="en-US" dirty="0"/>
          </a:p>
        </p:txBody>
      </p:sp>
      <p:cxnSp>
        <p:nvCxnSpPr>
          <p:cNvPr id="14" name="Elbow Connector 13"/>
          <p:cNvCxnSpPr>
            <a:stCxn id="12" idx="3"/>
            <a:endCxn id="6" idx="0"/>
          </p:cNvCxnSpPr>
          <p:nvPr/>
        </p:nvCxnSpPr>
        <p:spPr>
          <a:xfrm>
            <a:off x="5453471" y="3584383"/>
            <a:ext cx="2397199" cy="1372306"/>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1" idx="3"/>
            <a:endCxn id="12" idx="1"/>
          </p:cNvCxnSpPr>
          <p:nvPr/>
        </p:nvCxnSpPr>
        <p:spPr>
          <a:xfrm>
            <a:off x="2149493" y="3584383"/>
            <a:ext cx="133477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8" name="Straight Arrow Connector 17"/>
          <p:cNvCxnSpPr>
            <a:stCxn id="9" idx="1"/>
            <a:endCxn id="11" idx="0"/>
          </p:cNvCxnSpPr>
          <p:nvPr/>
        </p:nvCxnSpPr>
        <p:spPr>
          <a:xfrm flipH="1">
            <a:off x="1164889" y="2806596"/>
            <a:ext cx="1" cy="561145"/>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3523943" y="4651889"/>
            <a:ext cx="2186796" cy="2047987"/>
            <a:chOff x="3371543" y="4956689"/>
            <a:chExt cx="2186796" cy="2047987"/>
          </a:xfrm>
        </p:grpSpPr>
        <p:pic>
          <p:nvPicPr>
            <p:cNvPr id="19" name="Picture 18"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543" y="4956689"/>
              <a:ext cx="1881996" cy="1743187"/>
            </a:xfrm>
            <a:prstGeom prst="rect">
              <a:avLst/>
            </a:prstGeom>
          </p:spPr>
        </p:pic>
        <p:pic>
          <p:nvPicPr>
            <p:cNvPr id="22" name="Picture 21"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943" y="5109089"/>
              <a:ext cx="1881996" cy="1743187"/>
            </a:xfrm>
            <a:prstGeom prst="rect">
              <a:avLst/>
            </a:prstGeom>
          </p:spPr>
        </p:pic>
        <p:pic>
          <p:nvPicPr>
            <p:cNvPr id="23" name="Picture 22"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343" y="5261489"/>
              <a:ext cx="1881996" cy="1743187"/>
            </a:xfrm>
            <a:prstGeom prst="rect">
              <a:avLst/>
            </a:prstGeom>
          </p:spPr>
        </p:pic>
      </p:grpSp>
      <p:cxnSp>
        <p:nvCxnSpPr>
          <p:cNvPr id="32" name="Straight Arrow Connector 31"/>
          <p:cNvCxnSpPr>
            <a:stCxn id="12" idx="2"/>
            <a:endCxn id="19" idx="0"/>
          </p:cNvCxnSpPr>
          <p:nvPr/>
        </p:nvCxnSpPr>
        <p:spPr>
          <a:xfrm flipH="1">
            <a:off x="4464941" y="3801025"/>
            <a:ext cx="3926" cy="85086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Line Callout 2 32"/>
          <p:cNvSpPr/>
          <p:nvPr/>
        </p:nvSpPr>
        <p:spPr>
          <a:xfrm>
            <a:off x="6490230" y="1805888"/>
            <a:ext cx="1584688" cy="1561854"/>
          </a:xfrm>
          <a:prstGeom prst="borderCallout2">
            <a:avLst>
              <a:gd name="adj1" fmla="val 18750"/>
              <a:gd name="adj2" fmla="val -8333"/>
              <a:gd name="adj3" fmla="val 18750"/>
              <a:gd name="adj4" fmla="val -16667"/>
              <a:gd name="adj5" fmla="val 107278"/>
              <a:gd name="adj6" fmla="val -4593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HTTP</a:t>
            </a:r>
          </a:p>
          <a:p>
            <a:pPr algn="ctr"/>
            <a:r>
              <a:rPr lang="en-US" dirty="0" smtClean="0"/>
              <a:t>TCP</a:t>
            </a:r>
          </a:p>
          <a:p>
            <a:pPr algn="ctr"/>
            <a:r>
              <a:rPr lang="en-US" dirty="0" smtClean="0"/>
              <a:t>IP</a:t>
            </a:r>
          </a:p>
          <a:p>
            <a:pPr algn="ctr"/>
            <a:r>
              <a:rPr lang="en-US" dirty="0" smtClean="0"/>
              <a:t>ARP</a:t>
            </a:r>
          </a:p>
          <a:p>
            <a:pPr algn="ctr"/>
            <a:r>
              <a:rPr lang="en-US" dirty="0" smtClean="0"/>
              <a:t>Ethernet</a:t>
            </a:r>
            <a:endParaRPr lang="en-US" dirty="0"/>
          </a:p>
        </p:txBody>
      </p:sp>
      <p:sp>
        <p:nvSpPr>
          <p:cNvPr id="3" name="Slide Number Placeholder 2"/>
          <p:cNvSpPr>
            <a:spLocks noGrp="1"/>
          </p:cNvSpPr>
          <p:nvPr>
            <p:ph type="sldNum" sz="quarter" idx="12"/>
          </p:nvPr>
        </p:nvSpPr>
        <p:spPr/>
        <p:txBody>
          <a:bodyPr/>
          <a:lstStyle/>
          <a:p>
            <a:fld id="{794DA965-142D-D740-B53A-0C930ED54761}" type="slidenum">
              <a:rPr lang="en-US" smtClean="0"/>
              <a:t>34</a:t>
            </a:fld>
            <a:endParaRPr lang="en-US"/>
          </a:p>
        </p:txBody>
      </p:sp>
    </p:spTree>
    <p:extLst>
      <p:ext uri="{BB962C8B-B14F-4D97-AF65-F5344CB8AC3E}">
        <p14:creationId xmlns:p14="http://schemas.microsoft.com/office/powerpoint/2010/main" val="9491252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a:t>
            </a:r>
            <a:endParaRPr lang="en-US" dirty="0"/>
          </a:p>
        </p:txBody>
      </p:sp>
      <p:pic>
        <p:nvPicPr>
          <p:cNvPr id="6" name="Picture 5"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746" y="3348868"/>
            <a:ext cx="1881996" cy="1743187"/>
          </a:xfrm>
          <a:prstGeom prst="rect">
            <a:avLst/>
          </a:prstGeom>
        </p:spPr>
      </p:pic>
      <p:sp>
        <p:nvSpPr>
          <p:cNvPr id="11" name="Rectangle 10"/>
          <p:cNvSpPr/>
          <p:nvPr/>
        </p:nvSpPr>
        <p:spPr>
          <a:xfrm>
            <a:off x="176359" y="1759920"/>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Router</a:t>
            </a:r>
            <a:endParaRPr lang="en-US" dirty="0"/>
          </a:p>
        </p:txBody>
      </p:sp>
      <p:sp>
        <p:nvSpPr>
          <p:cNvPr id="12" name="Rectangle 11"/>
          <p:cNvSpPr/>
          <p:nvPr/>
        </p:nvSpPr>
        <p:spPr>
          <a:xfrm>
            <a:off x="3480337" y="1759920"/>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Switch</a:t>
            </a:r>
            <a:endParaRPr lang="en-US" dirty="0"/>
          </a:p>
        </p:txBody>
      </p:sp>
      <p:cxnSp>
        <p:nvCxnSpPr>
          <p:cNvPr id="14" name="Elbow Connector 13"/>
          <p:cNvCxnSpPr>
            <a:stCxn id="12" idx="3"/>
            <a:endCxn id="6" idx="0"/>
          </p:cNvCxnSpPr>
          <p:nvPr/>
        </p:nvCxnSpPr>
        <p:spPr>
          <a:xfrm>
            <a:off x="5449545" y="1976562"/>
            <a:ext cx="2397199" cy="1372306"/>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1" idx="3"/>
            <a:endCxn id="12" idx="1"/>
          </p:cNvCxnSpPr>
          <p:nvPr/>
        </p:nvCxnSpPr>
        <p:spPr>
          <a:xfrm>
            <a:off x="2145567" y="1976562"/>
            <a:ext cx="133477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3520017" y="3044068"/>
            <a:ext cx="2186796" cy="2047987"/>
            <a:chOff x="3371543" y="4956689"/>
            <a:chExt cx="2186796" cy="2047987"/>
          </a:xfrm>
        </p:grpSpPr>
        <p:pic>
          <p:nvPicPr>
            <p:cNvPr id="19" name="Picture 18"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543" y="4956689"/>
              <a:ext cx="1881996" cy="1743187"/>
            </a:xfrm>
            <a:prstGeom prst="rect">
              <a:avLst/>
            </a:prstGeom>
          </p:spPr>
        </p:pic>
        <p:pic>
          <p:nvPicPr>
            <p:cNvPr id="22" name="Picture 21"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943" y="5109089"/>
              <a:ext cx="1881996" cy="1743187"/>
            </a:xfrm>
            <a:prstGeom prst="rect">
              <a:avLst/>
            </a:prstGeom>
          </p:spPr>
        </p:pic>
        <p:pic>
          <p:nvPicPr>
            <p:cNvPr id="23" name="Picture 22"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343" y="5261489"/>
              <a:ext cx="1881996" cy="1743187"/>
            </a:xfrm>
            <a:prstGeom prst="rect">
              <a:avLst/>
            </a:prstGeom>
          </p:spPr>
        </p:pic>
      </p:grpSp>
      <p:cxnSp>
        <p:nvCxnSpPr>
          <p:cNvPr id="32" name="Straight Arrow Connector 31"/>
          <p:cNvCxnSpPr>
            <a:stCxn id="12" idx="2"/>
            <a:endCxn id="19" idx="0"/>
          </p:cNvCxnSpPr>
          <p:nvPr/>
        </p:nvCxnSpPr>
        <p:spPr>
          <a:xfrm flipH="1">
            <a:off x="4461015" y="2193204"/>
            <a:ext cx="3926" cy="85086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453274" y="2250369"/>
            <a:ext cx="1415772" cy="369332"/>
          </a:xfrm>
          <a:prstGeom prst="rect">
            <a:avLst/>
          </a:prstGeom>
          <a:noFill/>
        </p:spPr>
        <p:txBody>
          <a:bodyPr wrap="none" rtlCol="0">
            <a:spAutoFit/>
          </a:bodyPr>
          <a:lstStyle/>
          <a:p>
            <a:r>
              <a:rPr lang="en-US" dirty="0" smtClean="0"/>
              <a:t>172.16.0.254</a:t>
            </a:r>
            <a:endParaRPr lang="en-US" dirty="0"/>
          </a:p>
        </p:txBody>
      </p:sp>
      <p:sp>
        <p:nvSpPr>
          <p:cNvPr id="4" name="TextBox 3"/>
          <p:cNvSpPr txBox="1"/>
          <p:nvPr/>
        </p:nvSpPr>
        <p:spPr>
          <a:xfrm>
            <a:off x="7257524" y="5172990"/>
            <a:ext cx="1178440" cy="369332"/>
          </a:xfrm>
          <a:prstGeom prst="rect">
            <a:avLst/>
          </a:prstGeom>
          <a:noFill/>
        </p:spPr>
        <p:txBody>
          <a:bodyPr wrap="none" rtlCol="0">
            <a:spAutoFit/>
          </a:bodyPr>
          <a:lstStyle/>
          <a:p>
            <a:r>
              <a:rPr lang="en-US" dirty="0" smtClean="0"/>
              <a:t>172.16.0.1</a:t>
            </a:r>
            <a:endParaRPr lang="en-US" dirty="0"/>
          </a:p>
        </p:txBody>
      </p:sp>
      <p:sp>
        <p:nvSpPr>
          <p:cNvPr id="7" name="Oval Callout 6"/>
          <p:cNvSpPr/>
          <p:nvPr/>
        </p:nvSpPr>
        <p:spPr>
          <a:xfrm>
            <a:off x="608832" y="4912856"/>
            <a:ext cx="3215985" cy="1829188"/>
          </a:xfrm>
          <a:prstGeom prst="wedgeEllipseCallout">
            <a:avLst>
              <a:gd name="adj1" fmla="val 41123"/>
              <a:gd name="adj2" fmla="val -5533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What is the MAC address for IP 172.16.0.254?</a:t>
            </a:r>
            <a:endParaRPr lang="en-US" dirty="0"/>
          </a:p>
        </p:txBody>
      </p:sp>
      <p:sp>
        <p:nvSpPr>
          <p:cNvPr id="20" name="Oval Callout 19"/>
          <p:cNvSpPr/>
          <p:nvPr/>
        </p:nvSpPr>
        <p:spPr>
          <a:xfrm>
            <a:off x="176359" y="2804985"/>
            <a:ext cx="3215985" cy="1237871"/>
          </a:xfrm>
          <a:prstGeom prst="wedgeEllipseCallout">
            <a:avLst>
              <a:gd name="adj1" fmla="val -6341"/>
              <a:gd name="adj2" fmla="val -623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My MAC address is 00:11:22:33:44:55</a:t>
            </a:r>
            <a:endParaRPr lang="en-US" dirty="0"/>
          </a:p>
        </p:txBody>
      </p:sp>
      <p:sp>
        <p:nvSpPr>
          <p:cNvPr id="5" name="Slide Number Placeholder 4"/>
          <p:cNvSpPr>
            <a:spLocks noGrp="1"/>
          </p:cNvSpPr>
          <p:nvPr>
            <p:ph type="sldNum" sz="quarter" idx="12"/>
          </p:nvPr>
        </p:nvSpPr>
        <p:spPr/>
        <p:txBody>
          <a:bodyPr/>
          <a:lstStyle/>
          <a:p>
            <a:fld id="{794DA965-142D-D740-B53A-0C930ED54761}" type="slidenum">
              <a:rPr lang="en-US" smtClean="0"/>
              <a:t>35</a:t>
            </a:fld>
            <a:endParaRPr lang="en-US"/>
          </a:p>
        </p:txBody>
      </p:sp>
    </p:spTree>
    <p:extLst>
      <p:ext uri="{BB962C8B-B14F-4D97-AF65-F5344CB8AC3E}">
        <p14:creationId xmlns:p14="http://schemas.microsoft.com/office/powerpoint/2010/main" val="35236904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pic>
        <p:nvPicPr>
          <p:cNvPr id="6" name="Picture 5"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04804" y="4670728"/>
            <a:ext cx="1881996" cy="1743187"/>
          </a:xfrm>
          <a:prstGeom prst="rect">
            <a:avLst/>
          </a:prstGeom>
        </p:spPr>
      </p:pic>
      <p:sp>
        <p:nvSpPr>
          <p:cNvPr id="11" name="Rectangle 10"/>
          <p:cNvSpPr/>
          <p:nvPr/>
        </p:nvSpPr>
        <p:spPr>
          <a:xfrm>
            <a:off x="176359" y="1759920"/>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Router</a:t>
            </a:r>
            <a:endParaRPr lang="en-US" dirty="0"/>
          </a:p>
        </p:txBody>
      </p:sp>
      <p:sp>
        <p:nvSpPr>
          <p:cNvPr id="12" name="Rectangle 11"/>
          <p:cNvSpPr/>
          <p:nvPr/>
        </p:nvSpPr>
        <p:spPr>
          <a:xfrm>
            <a:off x="3480337" y="1759920"/>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Switch</a:t>
            </a:r>
            <a:endParaRPr lang="en-US" dirty="0"/>
          </a:p>
        </p:txBody>
      </p:sp>
      <p:cxnSp>
        <p:nvCxnSpPr>
          <p:cNvPr id="16" name="Straight Arrow Connector 15"/>
          <p:cNvCxnSpPr>
            <a:stCxn id="11" idx="3"/>
            <a:endCxn id="12" idx="1"/>
          </p:cNvCxnSpPr>
          <p:nvPr/>
        </p:nvCxnSpPr>
        <p:spPr>
          <a:xfrm>
            <a:off x="2145567" y="1976562"/>
            <a:ext cx="1334770" cy="0"/>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pic>
        <p:nvPicPr>
          <p:cNvPr id="19" name="Picture 18"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59" y="4670728"/>
            <a:ext cx="1881996" cy="1743187"/>
          </a:xfrm>
          <a:prstGeom prst="rect">
            <a:avLst/>
          </a:prstGeom>
        </p:spPr>
      </p:pic>
      <p:pic>
        <p:nvPicPr>
          <p:cNvPr id="22" name="Picture 21"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841" y="4670728"/>
            <a:ext cx="1881996" cy="1743187"/>
          </a:xfrm>
          <a:prstGeom prst="rect">
            <a:avLst/>
          </a:prstGeom>
        </p:spPr>
      </p:pic>
      <p:cxnSp>
        <p:nvCxnSpPr>
          <p:cNvPr id="32" name="Straight Arrow Connector 31"/>
          <p:cNvCxnSpPr>
            <a:stCxn id="12" idx="2"/>
            <a:endCxn id="17" idx="0"/>
          </p:cNvCxnSpPr>
          <p:nvPr/>
        </p:nvCxnSpPr>
        <p:spPr>
          <a:xfrm>
            <a:off x="4464941" y="2193204"/>
            <a:ext cx="0" cy="939022"/>
          </a:xfrm>
          <a:prstGeom prst="straightConnector1">
            <a:avLst/>
          </a:prstGeom>
          <a:ln>
            <a:headEnd type="arrow"/>
            <a:tailEnd type="arrow"/>
          </a:ln>
          <a:effectLst/>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453274" y="2250369"/>
            <a:ext cx="1415772" cy="369332"/>
          </a:xfrm>
          <a:prstGeom prst="rect">
            <a:avLst/>
          </a:prstGeom>
          <a:noFill/>
        </p:spPr>
        <p:txBody>
          <a:bodyPr wrap="none" rtlCol="0">
            <a:spAutoFit/>
          </a:bodyPr>
          <a:lstStyle/>
          <a:p>
            <a:r>
              <a:rPr lang="en-US" dirty="0" smtClean="0"/>
              <a:t>172.16.0.254</a:t>
            </a:r>
            <a:endParaRPr lang="en-US" dirty="0"/>
          </a:p>
        </p:txBody>
      </p:sp>
      <p:sp>
        <p:nvSpPr>
          <p:cNvPr id="4" name="TextBox 3"/>
          <p:cNvSpPr txBox="1"/>
          <p:nvPr/>
        </p:nvSpPr>
        <p:spPr>
          <a:xfrm>
            <a:off x="7257524" y="5172990"/>
            <a:ext cx="1178440" cy="369332"/>
          </a:xfrm>
          <a:prstGeom prst="rect">
            <a:avLst/>
          </a:prstGeom>
          <a:noFill/>
        </p:spPr>
        <p:txBody>
          <a:bodyPr wrap="none" rtlCol="0">
            <a:spAutoFit/>
          </a:bodyPr>
          <a:lstStyle/>
          <a:p>
            <a:r>
              <a:rPr lang="en-US" dirty="0" smtClean="0"/>
              <a:t>172.16.0.1</a:t>
            </a:r>
            <a:endParaRPr lang="en-US" dirty="0"/>
          </a:p>
        </p:txBody>
      </p:sp>
      <p:sp>
        <p:nvSpPr>
          <p:cNvPr id="17" name="Rectangle 16"/>
          <p:cNvSpPr/>
          <p:nvPr/>
        </p:nvSpPr>
        <p:spPr>
          <a:xfrm>
            <a:off x="3480337" y="3132226"/>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Inline Capture</a:t>
            </a:r>
            <a:endParaRPr lang="en-US" dirty="0"/>
          </a:p>
        </p:txBody>
      </p:sp>
      <p:sp>
        <p:nvSpPr>
          <p:cNvPr id="9" name="TextBox 8"/>
          <p:cNvSpPr txBox="1"/>
          <p:nvPr/>
        </p:nvSpPr>
        <p:spPr>
          <a:xfrm>
            <a:off x="4735948" y="3857145"/>
            <a:ext cx="1780432" cy="2215991"/>
          </a:xfrm>
          <a:prstGeom prst="rect">
            <a:avLst/>
          </a:prstGeom>
          <a:noFill/>
        </p:spPr>
        <p:txBody>
          <a:bodyPr wrap="square" rtlCol="0" anchor="ctr">
            <a:spAutoFit/>
          </a:bodyPr>
          <a:lstStyle/>
          <a:p>
            <a:pPr algn="dist"/>
            <a:r>
              <a:rPr lang="en-US" sz="13800" spc="600" dirty="0" smtClean="0"/>
              <a:t>…</a:t>
            </a:r>
            <a:endParaRPr lang="en-US" sz="13800" spc="600" dirty="0"/>
          </a:p>
        </p:txBody>
      </p:sp>
      <p:cxnSp>
        <p:nvCxnSpPr>
          <p:cNvPr id="18" name="Elbow Connector 17"/>
          <p:cNvCxnSpPr>
            <a:stCxn id="17" idx="2"/>
            <a:endCxn id="6" idx="0"/>
          </p:cNvCxnSpPr>
          <p:nvPr/>
        </p:nvCxnSpPr>
        <p:spPr>
          <a:xfrm rot="16200000" flipH="1">
            <a:off x="5552762" y="2477688"/>
            <a:ext cx="1105218" cy="3280861"/>
          </a:xfrm>
          <a:prstGeom prst="bentConnector3">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7" name="Elbow Connector 26"/>
          <p:cNvCxnSpPr>
            <a:stCxn id="17" idx="2"/>
            <a:endCxn id="19" idx="0"/>
          </p:cNvCxnSpPr>
          <p:nvPr/>
        </p:nvCxnSpPr>
        <p:spPr>
          <a:xfrm rot="5400000">
            <a:off x="2238540" y="2444327"/>
            <a:ext cx="1105218" cy="3347584"/>
          </a:xfrm>
          <a:prstGeom prst="bentConnector3">
            <a:avLst>
              <a:gd name="adj1" fmla="val 50000"/>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cxnSp>
        <p:nvCxnSpPr>
          <p:cNvPr id="28" name="Elbow Connector 27"/>
          <p:cNvCxnSpPr>
            <a:stCxn id="17" idx="2"/>
            <a:endCxn id="22" idx="0"/>
          </p:cNvCxnSpPr>
          <p:nvPr/>
        </p:nvCxnSpPr>
        <p:spPr>
          <a:xfrm rot="5400000">
            <a:off x="3343281" y="3549068"/>
            <a:ext cx="1105218" cy="1138102"/>
          </a:xfrm>
          <a:prstGeom prst="bentConnector3">
            <a:avLst>
              <a:gd name="adj1" fmla="val 50000"/>
            </a:avLst>
          </a:prstGeom>
          <a:ln>
            <a:solidFill>
              <a:schemeClr val="tx1"/>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528137" y="6438898"/>
            <a:ext cx="1178440" cy="369332"/>
          </a:xfrm>
          <a:prstGeom prst="rect">
            <a:avLst/>
          </a:prstGeom>
          <a:noFill/>
        </p:spPr>
        <p:txBody>
          <a:bodyPr wrap="none" rtlCol="0">
            <a:spAutoFit/>
          </a:bodyPr>
          <a:lstStyle/>
          <a:p>
            <a:r>
              <a:rPr lang="en-US" dirty="0" smtClean="0"/>
              <a:t>172.16.0.1</a:t>
            </a:r>
            <a:endParaRPr lang="en-US" dirty="0"/>
          </a:p>
        </p:txBody>
      </p:sp>
      <p:sp>
        <p:nvSpPr>
          <p:cNvPr id="34" name="TextBox 33"/>
          <p:cNvSpPr txBox="1"/>
          <p:nvPr/>
        </p:nvSpPr>
        <p:spPr>
          <a:xfrm>
            <a:off x="2737619" y="6438898"/>
            <a:ext cx="1178440" cy="369332"/>
          </a:xfrm>
          <a:prstGeom prst="rect">
            <a:avLst/>
          </a:prstGeom>
          <a:noFill/>
        </p:spPr>
        <p:txBody>
          <a:bodyPr wrap="none" rtlCol="0">
            <a:spAutoFit/>
          </a:bodyPr>
          <a:lstStyle/>
          <a:p>
            <a:r>
              <a:rPr lang="en-US" dirty="0" smtClean="0"/>
              <a:t>172.16.0.2</a:t>
            </a:r>
            <a:endParaRPr lang="en-US" dirty="0"/>
          </a:p>
        </p:txBody>
      </p:sp>
      <p:sp>
        <p:nvSpPr>
          <p:cNvPr id="35" name="TextBox 34"/>
          <p:cNvSpPr txBox="1"/>
          <p:nvPr/>
        </p:nvSpPr>
        <p:spPr>
          <a:xfrm>
            <a:off x="7039588" y="6438898"/>
            <a:ext cx="1412428" cy="369332"/>
          </a:xfrm>
          <a:prstGeom prst="rect">
            <a:avLst/>
          </a:prstGeom>
          <a:noFill/>
        </p:spPr>
        <p:txBody>
          <a:bodyPr wrap="none" rtlCol="0">
            <a:spAutoFit/>
          </a:bodyPr>
          <a:lstStyle/>
          <a:p>
            <a:r>
              <a:rPr lang="en-US" dirty="0" smtClean="0"/>
              <a:t>172.16.0.253</a:t>
            </a:r>
            <a:endParaRPr lang="en-US" dirty="0"/>
          </a:p>
        </p:txBody>
      </p:sp>
      <p:sp>
        <p:nvSpPr>
          <p:cNvPr id="5" name="Slide Number Placeholder 4"/>
          <p:cNvSpPr>
            <a:spLocks noGrp="1"/>
          </p:cNvSpPr>
          <p:nvPr>
            <p:ph type="sldNum" sz="quarter" idx="12"/>
          </p:nvPr>
        </p:nvSpPr>
        <p:spPr/>
        <p:txBody>
          <a:bodyPr/>
          <a:lstStyle/>
          <a:p>
            <a:fld id="{794DA965-142D-D740-B53A-0C930ED54761}" type="slidenum">
              <a:rPr lang="en-US" smtClean="0"/>
              <a:t>36</a:t>
            </a:fld>
            <a:endParaRPr lang="en-US"/>
          </a:p>
        </p:txBody>
      </p:sp>
    </p:spTree>
    <p:extLst>
      <p:ext uri="{BB962C8B-B14F-4D97-AF65-F5344CB8AC3E}">
        <p14:creationId xmlns:p14="http://schemas.microsoft.com/office/powerpoint/2010/main" val="25228578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smtClean="0"/>
              <a:t>Open </a:t>
            </a:r>
            <a:r>
              <a:rPr lang="en-US" dirty="0" err="1" smtClean="0">
                <a:latin typeface="Courier"/>
                <a:cs typeface="Courier"/>
              </a:rPr>
              <a:t>arp</a:t>
            </a:r>
            <a:r>
              <a:rPr lang="en-US" dirty="0" smtClean="0">
                <a:latin typeface="Courier"/>
                <a:cs typeface="Courier"/>
              </a:rPr>
              <a:t>[0-9]{3}.</a:t>
            </a:r>
            <a:r>
              <a:rPr lang="en-US" dirty="0" err="1" smtClean="0">
                <a:latin typeface="Courier"/>
                <a:cs typeface="Courier"/>
              </a:rPr>
              <a:t>pcap</a:t>
            </a:r>
            <a:endParaRPr lang="en-US" dirty="0" smtClean="0">
              <a:latin typeface="Courier"/>
              <a:cs typeface="Courier"/>
            </a:endParaRPr>
          </a:p>
          <a:p>
            <a:r>
              <a:rPr lang="en-US" dirty="0" err="1" smtClean="0">
                <a:latin typeface="Courier"/>
                <a:cs typeface="Courier"/>
              </a:rPr>
              <a:t>arp</a:t>
            </a:r>
            <a:r>
              <a:rPr lang="en-US" i="1" dirty="0" err="1" smtClean="0">
                <a:latin typeface="Courier"/>
                <a:cs typeface="Courier"/>
              </a:rPr>
              <a:t>N</a:t>
            </a:r>
            <a:r>
              <a:rPr lang="en-US" dirty="0" err="1" smtClean="0">
                <a:latin typeface="Courier"/>
                <a:cs typeface="Courier"/>
              </a:rPr>
              <a:t>.pcap</a:t>
            </a:r>
            <a:r>
              <a:rPr lang="en-US" dirty="0" smtClean="0">
                <a:latin typeface="Courier"/>
                <a:cs typeface="Courier"/>
              </a:rPr>
              <a:t> </a:t>
            </a:r>
            <a:r>
              <a:rPr lang="en-US" dirty="0" smtClean="0">
                <a:cs typeface="Courier"/>
              </a:rPr>
              <a:t>shows traffic from 172.16.0.</a:t>
            </a:r>
            <a:r>
              <a:rPr lang="en-US" i="1" dirty="0" smtClean="0">
                <a:cs typeface="Courier"/>
              </a:rPr>
              <a:t>N</a:t>
            </a:r>
            <a:endParaRPr lang="en-US" dirty="0" smtClean="0">
              <a:cs typeface="Courier"/>
            </a:endParaRPr>
          </a:p>
          <a:p>
            <a:r>
              <a:rPr lang="en-US" dirty="0" smtClean="0">
                <a:cs typeface="Courier"/>
              </a:rPr>
              <a:t>Identify:</a:t>
            </a:r>
          </a:p>
          <a:p>
            <a:pPr lvl="1"/>
            <a:r>
              <a:rPr lang="en-US" dirty="0" smtClean="0">
                <a:cs typeface="Courier"/>
              </a:rPr>
              <a:t>Default router IP address</a:t>
            </a:r>
          </a:p>
          <a:p>
            <a:pPr lvl="1"/>
            <a:r>
              <a:rPr lang="en-US" dirty="0" smtClean="0">
                <a:cs typeface="Courier"/>
              </a:rPr>
              <a:t>Default router MAC address</a:t>
            </a:r>
          </a:p>
          <a:p>
            <a:pPr lvl="1"/>
            <a:r>
              <a:rPr lang="en-US" dirty="0" smtClean="0">
                <a:cs typeface="Courier"/>
              </a:rPr>
              <a:t>IP and MAC address mappings</a:t>
            </a:r>
          </a:p>
          <a:p>
            <a:pPr lvl="1"/>
            <a:endParaRPr lang="en-US" dirty="0">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37</a:t>
            </a:fld>
            <a:endParaRPr lang="en-US"/>
          </a:p>
        </p:txBody>
      </p:sp>
    </p:spTree>
    <p:extLst>
      <p:ext uri="{BB962C8B-B14F-4D97-AF65-F5344CB8AC3E}">
        <p14:creationId xmlns:p14="http://schemas.microsoft.com/office/powerpoint/2010/main" val="4287999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Poisoning</a:t>
            </a:r>
            <a:endParaRPr lang="en-US" dirty="0"/>
          </a:p>
        </p:txBody>
      </p:sp>
      <p:pic>
        <p:nvPicPr>
          <p:cNvPr id="6" name="Picture 5"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5746" y="3348868"/>
            <a:ext cx="1881996" cy="1743187"/>
          </a:xfrm>
          <a:prstGeom prst="rect">
            <a:avLst/>
          </a:prstGeom>
        </p:spPr>
      </p:pic>
      <p:sp>
        <p:nvSpPr>
          <p:cNvPr id="11" name="Rectangle 10"/>
          <p:cNvSpPr/>
          <p:nvPr/>
        </p:nvSpPr>
        <p:spPr>
          <a:xfrm>
            <a:off x="176359" y="1759920"/>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Router</a:t>
            </a:r>
            <a:endParaRPr lang="en-US" dirty="0"/>
          </a:p>
        </p:txBody>
      </p:sp>
      <p:sp>
        <p:nvSpPr>
          <p:cNvPr id="12" name="Rectangle 11"/>
          <p:cNvSpPr/>
          <p:nvPr/>
        </p:nvSpPr>
        <p:spPr>
          <a:xfrm>
            <a:off x="3480337" y="1759920"/>
            <a:ext cx="1969208" cy="4332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Switch</a:t>
            </a:r>
            <a:endParaRPr lang="en-US" dirty="0"/>
          </a:p>
        </p:txBody>
      </p:sp>
      <p:cxnSp>
        <p:nvCxnSpPr>
          <p:cNvPr id="14" name="Elbow Connector 13"/>
          <p:cNvCxnSpPr>
            <a:stCxn id="12" idx="3"/>
            <a:endCxn id="6" idx="0"/>
          </p:cNvCxnSpPr>
          <p:nvPr/>
        </p:nvCxnSpPr>
        <p:spPr>
          <a:xfrm>
            <a:off x="5449545" y="1976562"/>
            <a:ext cx="2397199" cy="1372306"/>
          </a:xfrm>
          <a:prstGeom prst="bentConnector2">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11" idx="3"/>
            <a:endCxn id="12" idx="1"/>
          </p:cNvCxnSpPr>
          <p:nvPr/>
        </p:nvCxnSpPr>
        <p:spPr>
          <a:xfrm>
            <a:off x="2145567" y="1976562"/>
            <a:ext cx="1334770"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24" name="Group 23"/>
          <p:cNvGrpSpPr/>
          <p:nvPr/>
        </p:nvGrpSpPr>
        <p:grpSpPr>
          <a:xfrm>
            <a:off x="3520017" y="3044068"/>
            <a:ext cx="2186796" cy="2047987"/>
            <a:chOff x="3371543" y="4956689"/>
            <a:chExt cx="2186796" cy="2047987"/>
          </a:xfrm>
        </p:grpSpPr>
        <p:pic>
          <p:nvPicPr>
            <p:cNvPr id="19" name="Picture 18"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1543" y="4956689"/>
              <a:ext cx="1881996" cy="1743187"/>
            </a:xfrm>
            <a:prstGeom prst="rect">
              <a:avLst/>
            </a:prstGeom>
          </p:spPr>
        </p:pic>
        <p:pic>
          <p:nvPicPr>
            <p:cNvPr id="22" name="Picture 21"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3943" y="5109089"/>
              <a:ext cx="1881996" cy="1743187"/>
            </a:xfrm>
            <a:prstGeom prst="rect">
              <a:avLst/>
            </a:prstGeom>
          </p:spPr>
        </p:pic>
        <p:pic>
          <p:nvPicPr>
            <p:cNvPr id="23" name="Picture 22" descr="skd188257sd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76343" y="5261489"/>
              <a:ext cx="1881996" cy="1743187"/>
            </a:xfrm>
            <a:prstGeom prst="rect">
              <a:avLst/>
            </a:prstGeom>
          </p:spPr>
        </p:pic>
      </p:grpSp>
      <p:cxnSp>
        <p:nvCxnSpPr>
          <p:cNvPr id="32" name="Straight Arrow Connector 31"/>
          <p:cNvCxnSpPr>
            <a:stCxn id="12" idx="2"/>
            <a:endCxn id="19" idx="0"/>
          </p:cNvCxnSpPr>
          <p:nvPr/>
        </p:nvCxnSpPr>
        <p:spPr>
          <a:xfrm flipH="1">
            <a:off x="4461015" y="2193204"/>
            <a:ext cx="3926" cy="850864"/>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 name="TextBox 2"/>
          <p:cNvSpPr txBox="1"/>
          <p:nvPr/>
        </p:nvSpPr>
        <p:spPr>
          <a:xfrm>
            <a:off x="453274" y="2250369"/>
            <a:ext cx="1415772" cy="369332"/>
          </a:xfrm>
          <a:prstGeom prst="rect">
            <a:avLst/>
          </a:prstGeom>
          <a:noFill/>
        </p:spPr>
        <p:txBody>
          <a:bodyPr wrap="none" rtlCol="0">
            <a:spAutoFit/>
          </a:bodyPr>
          <a:lstStyle/>
          <a:p>
            <a:r>
              <a:rPr lang="en-US" dirty="0" smtClean="0"/>
              <a:t>172.16.0.254</a:t>
            </a:r>
            <a:endParaRPr lang="en-US" dirty="0"/>
          </a:p>
        </p:txBody>
      </p:sp>
      <p:sp>
        <p:nvSpPr>
          <p:cNvPr id="4" name="TextBox 3"/>
          <p:cNvSpPr txBox="1"/>
          <p:nvPr/>
        </p:nvSpPr>
        <p:spPr>
          <a:xfrm>
            <a:off x="7257524" y="5172990"/>
            <a:ext cx="1178440" cy="369332"/>
          </a:xfrm>
          <a:prstGeom prst="rect">
            <a:avLst/>
          </a:prstGeom>
          <a:noFill/>
        </p:spPr>
        <p:txBody>
          <a:bodyPr wrap="none" rtlCol="0">
            <a:spAutoFit/>
          </a:bodyPr>
          <a:lstStyle/>
          <a:p>
            <a:r>
              <a:rPr lang="en-US" dirty="0" smtClean="0"/>
              <a:t>172.16.0.1</a:t>
            </a:r>
            <a:endParaRPr lang="en-US" dirty="0"/>
          </a:p>
        </p:txBody>
      </p:sp>
      <p:sp>
        <p:nvSpPr>
          <p:cNvPr id="17" name="Oval Callout 16"/>
          <p:cNvSpPr/>
          <p:nvPr/>
        </p:nvSpPr>
        <p:spPr>
          <a:xfrm>
            <a:off x="4287863" y="5542322"/>
            <a:ext cx="3215985" cy="1188391"/>
          </a:xfrm>
          <a:prstGeom prst="wedgeEllipseCallout">
            <a:avLst>
              <a:gd name="adj1" fmla="val 42935"/>
              <a:gd name="adj2" fmla="val -8180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The MAC address for 172.16.191.2 is 55:44:33:22:11:00</a:t>
            </a:r>
            <a:endParaRPr lang="en-US" dirty="0"/>
          </a:p>
        </p:txBody>
      </p:sp>
      <p:sp>
        <p:nvSpPr>
          <p:cNvPr id="5" name="Slide Number Placeholder 4"/>
          <p:cNvSpPr>
            <a:spLocks noGrp="1"/>
          </p:cNvSpPr>
          <p:nvPr>
            <p:ph type="sldNum" sz="quarter" idx="12"/>
          </p:nvPr>
        </p:nvSpPr>
        <p:spPr/>
        <p:txBody>
          <a:bodyPr/>
          <a:lstStyle/>
          <a:p>
            <a:fld id="{794DA965-142D-D740-B53A-0C930ED54761}" type="slidenum">
              <a:rPr lang="en-US" smtClean="0"/>
              <a:t>38</a:t>
            </a:fld>
            <a:endParaRPr lang="en-US"/>
          </a:p>
        </p:txBody>
      </p:sp>
    </p:spTree>
    <p:extLst>
      <p:ext uri="{BB962C8B-B14F-4D97-AF65-F5344CB8AC3E}">
        <p14:creationId xmlns:p14="http://schemas.microsoft.com/office/powerpoint/2010/main" val="2535173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ARP Poisoning</a:t>
            </a:r>
            <a:endParaRPr lang="en-US" dirty="0"/>
          </a:p>
        </p:txBody>
      </p:sp>
      <p:sp>
        <p:nvSpPr>
          <p:cNvPr id="3" name="Content Placeholder 2"/>
          <p:cNvSpPr>
            <a:spLocks noGrp="1"/>
          </p:cNvSpPr>
          <p:nvPr>
            <p:ph idx="1"/>
          </p:nvPr>
        </p:nvSpPr>
        <p:spPr/>
        <p:txBody>
          <a:bodyPr/>
          <a:lstStyle/>
          <a:p>
            <a:r>
              <a:rPr lang="en-US" dirty="0" smtClean="0"/>
              <a:t>Intercept all local traffic</a:t>
            </a:r>
          </a:p>
          <a:p>
            <a:r>
              <a:rPr lang="en-US" dirty="0" smtClean="0"/>
              <a:t>Low processor requirements</a:t>
            </a:r>
          </a:p>
          <a:p>
            <a:r>
              <a:rPr lang="en-US" dirty="0" smtClean="0"/>
              <a:t>Existing tools:</a:t>
            </a:r>
          </a:p>
          <a:p>
            <a:pPr lvl="1"/>
            <a:r>
              <a:rPr lang="en-US" dirty="0" err="1"/>
              <a:t>a</a:t>
            </a:r>
            <a:r>
              <a:rPr lang="en-US" dirty="0" err="1" smtClean="0"/>
              <a:t>rpspoof</a:t>
            </a:r>
            <a:r>
              <a:rPr lang="en-US" dirty="0" smtClean="0"/>
              <a:t> + </a:t>
            </a:r>
            <a:r>
              <a:rPr lang="en-US" dirty="0" err="1" smtClean="0"/>
              <a:t>fragroute</a:t>
            </a:r>
            <a:endParaRPr lang="en-US" dirty="0" smtClean="0"/>
          </a:p>
          <a:p>
            <a:pPr lvl="1"/>
            <a:r>
              <a:rPr lang="en-US" dirty="0" err="1"/>
              <a:t>s</a:t>
            </a:r>
            <a:r>
              <a:rPr lang="en-US" dirty="0" err="1" smtClean="0"/>
              <a:t>slstrip</a:t>
            </a:r>
            <a:endParaRPr lang="en-US" dirty="0" smtClean="0"/>
          </a:p>
          <a:p>
            <a:pPr lvl="1"/>
            <a:r>
              <a:rPr lang="en-US" dirty="0" err="1" smtClean="0"/>
              <a:t>Ettercap</a:t>
            </a:r>
            <a:endParaRPr lang="en-US" dirty="0" smtClean="0"/>
          </a:p>
          <a:p>
            <a:pPr lvl="1"/>
            <a:r>
              <a:rPr lang="en-US" dirty="0" smtClean="0"/>
              <a:t>Cain &amp; Abel</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39</a:t>
            </a:fld>
            <a:endParaRPr lang="en-US"/>
          </a:p>
        </p:txBody>
      </p:sp>
    </p:spTree>
    <p:extLst>
      <p:ext uri="{BB962C8B-B14F-4D97-AF65-F5344CB8AC3E}">
        <p14:creationId xmlns:p14="http://schemas.microsoft.com/office/powerpoint/2010/main" val="25735019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dirty="0" smtClean="0"/>
              <a:t>Teach problem solving strategies using network analysis examples</a:t>
            </a:r>
          </a:p>
          <a:p>
            <a:pPr marL="742950" indent="-742950">
              <a:buFont typeface="+mj-lt"/>
              <a:buAutoNum type="arabicPeriod"/>
            </a:pPr>
            <a:r>
              <a:rPr lang="en-US" sz="3600" dirty="0" smtClean="0"/>
              <a:t>Demystify the fundamentals</a:t>
            </a:r>
          </a:p>
          <a:p>
            <a:pPr marL="742950" indent="-742950">
              <a:buFont typeface="+mj-lt"/>
              <a:buAutoNum type="arabicPeriod"/>
            </a:pPr>
            <a:r>
              <a:rPr lang="en-US" sz="3600" dirty="0" smtClean="0"/>
              <a:t>Know your tools</a:t>
            </a:r>
          </a:p>
          <a:p>
            <a:pPr marL="0" indent="0">
              <a:buNone/>
            </a:pPr>
            <a:endParaRPr lang="en-US" sz="3600" dirty="0"/>
          </a:p>
        </p:txBody>
      </p:sp>
      <p:sp>
        <p:nvSpPr>
          <p:cNvPr id="4" name="Slide Number Placeholder 3"/>
          <p:cNvSpPr>
            <a:spLocks noGrp="1"/>
          </p:cNvSpPr>
          <p:nvPr>
            <p:ph type="sldNum" sz="quarter" idx="12"/>
          </p:nvPr>
        </p:nvSpPr>
        <p:spPr/>
        <p:txBody>
          <a:bodyPr/>
          <a:lstStyle/>
          <a:p>
            <a:fld id="{794DA965-142D-D740-B53A-0C930ED54761}" type="slidenum">
              <a:rPr lang="en-US" smtClean="0"/>
              <a:t>4</a:t>
            </a:fld>
            <a:endParaRPr lang="en-US"/>
          </a:p>
        </p:txBody>
      </p:sp>
    </p:spTree>
    <p:extLst>
      <p:ext uri="{BB962C8B-B14F-4D97-AF65-F5344CB8AC3E}">
        <p14:creationId xmlns:p14="http://schemas.microsoft.com/office/powerpoint/2010/main" val="340761136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40</a:t>
            </a:fld>
            <a:endParaRPr lang="en-US"/>
          </a:p>
        </p:txBody>
      </p:sp>
    </p:spTree>
    <p:extLst>
      <p:ext uri="{BB962C8B-B14F-4D97-AF65-F5344CB8AC3E}">
        <p14:creationId xmlns:p14="http://schemas.microsoft.com/office/powerpoint/2010/main" val="336852066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Hypertext Transfer Protocol</a:t>
            </a:r>
            <a:endParaRPr lang="en-US" dirty="0"/>
          </a:p>
        </p:txBody>
      </p:sp>
      <p:sp>
        <p:nvSpPr>
          <p:cNvPr id="3" name="Content Placeholder 2"/>
          <p:cNvSpPr>
            <a:spLocks noGrp="1"/>
          </p:cNvSpPr>
          <p:nvPr>
            <p:ph idx="1"/>
          </p:nvPr>
        </p:nvSpPr>
        <p:spPr/>
        <p:txBody>
          <a:bodyPr/>
          <a:lstStyle/>
          <a:p>
            <a:r>
              <a:rPr lang="en-US" dirty="0" smtClean="0"/>
              <a:t>Line-based protocol</a:t>
            </a:r>
          </a:p>
          <a:p>
            <a:r>
              <a:rPr lang="en-US" dirty="0" smtClean="0"/>
              <a:t>Intuitive fundamentals</a:t>
            </a:r>
          </a:p>
          <a:p>
            <a:r>
              <a:rPr lang="en-US" dirty="0" smtClean="0"/>
              <a:t>Many corner-cases</a:t>
            </a:r>
          </a:p>
          <a:p>
            <a:endParaRPr lang="en-US" dirty="0" smtClean="0"/>
          </a:p>
          <a:p>
            <a:r>
              <a:rPr lang="en-US" dirty="0" smtClean="0"/>
              <a:t>Ubiquitous</a:t>
            </a:r>
          </a:p>
          <a:p>
            <a:r>
              <a:rPr lang="en-US" dirty="0" smtClean="0"/>
              <a:t>Many uses</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41</a:t>
            </a:fld>
            <a:endParaRPr lang="en-US"/>
          </a:p>
        </p:txBody>
      </p:sp>
    </p:spTree>
    <p:extLst>
      <p:ext uri="{BB962C8B-B14F-4D97-AF65-F5344CB8AC3E}">
        <p14:creationId xmlns:p14="http://schemas.microsoft.com/office/powerpoint/2010/main" val="15705943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Line-Based</a:t>
            </a:r>
            <a:endParaRPr lang="en-US" dirty="0"/>
          </a:p>
        </p:txBody>
      </p:sp>
      <p:sp>
        <p:nvSpPr>
          <p:cNvPr id="3" name="Content Placeholder 2"/>
          <p:cNvSpPr>
            <a:spLocks noGrp="1"/>
          </p:cNvSpPr>
          <p:nvPr>
            <p:ph idx="1"/>
          </p:nvPr>
        </p:nvSpPr>
        <p:spPr/>
        <p:txBody>
          <a:bodyPr/>
          <a:lstStyle/>
          <a:p>
            <a:r>
              <a:rPr lang="en-US" dirty="0" smtClean="0"/>
              <a:t>Headers are separated by line breaks</a:t>
            </a:r>
          </a:p>
          <a:p>
            <a:pPr lvl="1"/>
            <a:r>
              <a:rPr lang="en-US" dirty="0" smtClean="0"/>
              <a:t>“\r\n”</a:t>
            </a:r>
          </a:p>
          <a:p>
            <a:pPr lvl="1"/>
            <a:r>
              <a:rPr lang="en-US" dirty="0" smtClean="0"/>
              <a:t>Carriage-Return, Line-Feed</a:t>
            </a:r>
          </a:p>
          <a:p>
            <a:r>
              <a:rPr lang="en-US" dirty="0" smtClean="0"/>
              <a:t>Easy to read</a:t>
            </a:r>
          </a:p>
          <a:p>
            <a:r>
              <a:rPr lang="en-US" dirty="0" smtClean="0"/>
              <a:t>Works with existing line-based tools</a:t>
            </a:r>
          </a:p>
          <a:p>
            <a:pPr lvl="1"/>
            <a:r>
              <a:rPr lang="en-US" dirty="0" err="1" smtClean="0"/>
              <a:t>grep</a:t>
            </a:r>
            <a:r>
              <a:rPr lang="en-US" dirty="0" smtClean="0"/>
              <a:t>, </a:t>
            </a:r>
            <a:r>
              <a:rPr lang="en-US" dirty="0" err="1" smtClean="0"/>
              <a:t>sed</a:t>
            </a:r>
            <a:r>
              <a:rPr lang="en-US" dirty="0" smtClean="0"/>
              <a:t>, </a:t>
            </a:r>
            <a:r>
              <a:rPr lang="en-US" dirty="0" err="1" smtClean="0"/>
              <a:t>awk</a:t>
            </a:r>
            <a:r>
              <a:rPr lang="en-US" dirty="0" smtClean="0"/>
              <a:t>, </a:t>
            </a:r>
            <a:r>
              <a:rPr lang="en-US" dirty="0" err="1" smtClean="0"/>
              <a:t>tr</a:t>
            </a:r>
            <a:r>
              <a:rPr lang="en-US" dirty="0" smtClean="0"/>
              <a:t>, etc.</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42</a:t>
            </a:fld>
            <a:endParaRPr lang="en-US"/>
          </a:p>
        </p:txBody>
      </p:sp>
    </p:spTree>
    <p:extLst>
      <p:ext uri="{BB962C8B-B14F-4D97-AF65-F5344CB8AC3E}">
        <p14:creationId xmlns:p14="http://schemas.microsoft.com/office/powerpoint/2010/main" val="2568819145"/>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92127405"/>
              </p:ext>
            </p:extLst>
          </p:nvPr>
        </p:nvGraphicFramePr>
        <p:xfrm>
          <a:off x="457200" y="1600200"/>
          <a:ext cx="8229600" cy="4114800"/>
        </p:xfrm>
        <a:graphic>
          <a:graphicData uri="http://schemas.openxmlformats.org/drawingml/2006/table">
            <a:tbl>
              <a:tblPr>
                <a:tableStyleId>{793D81CF-94F2-401A-BA57-92F5A7B2D0C5}</a:tableStyleId>
              </a:tblPr>
              <a:tblGrid>
                <a:gridCol w="8229600"/>
              </a:tblGrid>
              <a:tr h="370840">
                <a:tc>
                  <a:txBody>
                    <a:bodyPr/>
                    <a:lstStyle/>
                    <a:p>
                      <a:pPr algn="ctr"/>
                      <a:r>
                        <a:rPr lang="en-US" sz="4800" dirty="0" smtClean="0">
                          <a:latin typeface="Courier"/>
                          <a:cs typeface="Courier"/>
                        </a:rPr>
                        <a:t>Header</a:t>
                      </a:r>
                      <a:r>
                        <a:rPr lang="en-US" sz="4800" baseline="0" dirty="0" smtClean="0">
                          <a:latin typeface="Courier"/>
                          <a:cs typeface="Courier"/>
                        </a:rPr>
                        <a:t> 1</a:t>
                      </a:r>
                      <a:endParaRPr lang="en-US" sz="4800" dirty="0">
                        <a:latin typeface="Courier"/>
                        <a:cs typeface="Courier"/>
                      </a:endParaRPr>
                    </a:p>
                  </a:txBody>
                  <a:tcPr/>
                </a:tc>
              </a:tr>
              <a:tr h="370840">
                <a:tc>
                  <a:txBody>
                    <a:bodyPr/>
                    <a:lstStyle/>
                    <a:p>
                      <a:pPr algn="ctr"/>
                      <a:r>
                        <a:rPr lang="en-US" sz="4800" dirty="0" smtClean="0">
                          <a:latin typeface="Courier"/>
                          <a:cs typeface="Courier"/>
                        </a:rPr>
                        <a:t>Header</a:t>
                      </a:r>
                      <a:r>
                        <a:rPr lang="en-US" sz="4800" baseline="0" dirty="0" smtClean="0">
                          <a:latin typeface="Courier"/>
                          <a:cs typeface="Courier"/>
                        </a:rPr>
                        <a:t> 2</a:t>
                      </a:r>
                      <a:endParaRPr lang="en-US" sz="4800" dirty="0">
                        <a:latin typeface="Courier"/>
                        <a:cs typeface="Courier"/>
                      </a:endParaRPr>
                    </a:p>
                  </a:txBody>
                  <a:tcPr/>
                </a:tc>
              </a:tr>
              <a:tr h="370840">
                <a:tc>
                  <a:txBody>
                    <a:bodyPr/>
                    <a:lstStyle/>
                    <a:p>
                      <a:pPr algn="ctr"/>
                      <a:r>
                        <a:rPr lang="en-US" sz="4800" dirty="0" smtClean="0">
                          <a:latin typeface="Courier"/>
                          <a:cs typeface="Courier"/>
                        </a:rPr>
                        <a:t>Header 3</a:t>
                      </a:r>
                      <a:endParaRPr lang="en-US" sz="4800" dirty="0">
                        <a:latin typeface="Courier"/>
                        <a:cs typeface="Courier"/>
                      </a:endParaRPr>
                    </a:p>
                  </a:txBody>
                  <a:tcPr/>
                </a:tc>
              </a:tr>
              <a:tr h="370840">
                <a:tc>
                  <a:txBody>
                    <a:bodyPr/>
                    <a:lstStyle/>
                    <a:p>
                      <a:pPr algn="ctr"/>
                      <a:r>
                        <a:rPr lang="en-US" sz="4800" dirty="0" smtClean="0">
                          <a:latin typeface="Courier"/>
                          <a:cs typeface="Courier"/>
                        </a:rPr>
                        <a:t>Header </a:t>
                      </a:r>
                      <a:r>
                        <a:rPr lang="en-US" sz="4800" i="1" dirty="0" smtClean="0">
                          <a:latin typeface="Courier"/>
                          <a:cs typeface="Courier"/>
                        </a:rPr>
                        <a:t>n</a:t>
                      </a:r>
                      <a:endParaRPr lang="en-US" sz="4800" i="1" dirty="0">
                        <a:latin typeface="Courier"/>
                        <a:cs typeface="Courier"/>
                      </a:endParaRPr>
                    </a:p>
                  </a:txBody>
                  <a:tcPr/>
                </a:tc>
              </a:tr>
              <a:tr h="741680">
                <a:tc>
                  <a:txBody>
                    <a:bodyPr/>
                    <a:lstStyle/>
                    <a:p>
                      <a:pPr algn="ctr"/>
                      <a:r>
                        <a:rPr lang="en-US" sz="4800" dirty="0" smtClean="0">
                          <a:latin typeface="Courier"/>
                          <a:cs typeface="Courier"/>
                        </a:rPr>
                        <a:t>Body</a:t>
                      </a:r>
                      <a:endParaRPr lang="en-US" sz="4800" dirty="0">
                        <a:latin typeface="Courier"/>
                        <a:cs typeface="Courier"/>
                      </a:endParaRPr>
                    </a:p>
                  </a:txBody>
                  <a:tcPr/>
                </a:tc>
              </a:tr>
            </a:tbl>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43</a:t>
            </a:fld>
            <a:endParaRPr lang="en-US"/>
          </a:p>
        </p:txBody>
      </p:sp>
    </p:spTree>
    <p:extLst>
      <p:ext uri="{BB962C8B-B14F-4D97-AF65-F5344CB8AC3E}">
        <p14:creationId xmlns:p14="http://schemas.microsoft.com/office/powerpoint/2010/main" val="41211367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Headers</a:t>
            </a:r>
            <a:endParaRPr lang="en-US" dirty="0"/>
          </a:p>
        </p:txBody>
      </p:sp>
      <p:sp>
        <p:nvSpPr>
          <p:cNvPr id="3" name="Content Placeholder 2"/>
          <p:cNvSpPr>
            <a:spLocks noGrp="1"/>
          </p:cNvSpPr>
          <p:nvPr>
            <p:ph idx="1"/>
          </p:nvPr>
        </p:nvSpPr>
        <p:spPr>
          <a:xfrm>
            <a:off x="457200" y="3355453"/>
            <a:ext cx="8229600" cy="990325"/>
          </a:xfrm>
        </p:spPr>
        <p:txBody>
          <a:bodyPr>
            <a:normAutofit/>
          </a:bodyPr>
          <a:lstStyle/>
          <a:p>
            <a:pPr marL="0" indent="0" algn="ctr">
              <a:buNone/>
            </a:pPr>
            <a:r>
              <a:rPr lang="en-US" sz="5400" dirty="0" smtClean="0">
                <a:solidFill>
                  <a:schemeClr val="bg1">
                    <a:lumMod val="50000"/>
                  </a:schemeClr>
                </a:solidFill>
                <a:latin typeface="Courier"/>
                <a:cs typeface="Courier"/>
              </a:rPr>
              <a:t>GET / HTTP/1.0</a:t>
            </a:r>
            <a:endParaRPr lang="en-US" sz="5400" dirty="0">
              <a:solidFill>
                <a:schemeClr val="bg1">
                  <a:lumMod val="50000"/>
                </a:schemeClr>
              </a:solidFill>
              <a:latin typeface="Courier"/>
              <a:cs typeface="Courier"/>
            </a:endParaRPr>
          </a:p>
        </p:txBody>
      </p:sp>
      <p:cxnSp>
        <p:nvCxnSpPr>
          <p:cNvPr id="9" name="Straight Arrow Connector 8"/>
          <p:cNvCxnSpPr/>
          <p:nvPr/>
        </p:nvCxnSpPr>
        <p:spPr>
          <a:xfrm>
            <a:off x="1957556" y="2890535"/>
            <a:ext cx="349563" cy="640799"/>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987178" y="2305759"/>
            <a:ext cx="1940756" cy="584776"/>
          </a:xfrm>
          <a:prstGeom prst="rect">
            <a:avLst/>
          </a:prstGeom>
          <a:noFill/>
        </p:spPr>
        <p:txBody>
          <a:bodyPr wrap="none" rtlCol="0">
            <a:spAutoFit/>
          </a:bodyPr>
          <a:lstStyle/>
          <a:p>
            <a:r>
              <a:rPr lang="en-US" sz="3200" dirty="0" smtClean="0"/>
              <a:t>HTTP Verb</a:t>
            </a:r>
            <a:endParaRPr lang="en-US" sz="3200" dirty="0"/>
          </a:p>
        </p:txBody>
      </p:sp>
      <p:cxnSp>
        <p:nvCxnSpPr>
          <p:cNvPr id="12" name="Straight Arrow Connector 11"/>
          <p:cNvCxnSpPr/>
          <p:nvPr/>
        </p:nvCxnSpPr>
        <p:spPr>
          <a:xfrm flipH="1" flipV="1">
            <a:off x="3495636" y="4345778"/>
            <a:ext cx="34956" cy="1060231"/>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2927934" y="5584267"/>
            <a:ext cx="2399415" cy="584776"/>
          </a:xfrm>
          <a:prstGeom prst="rect">
            <a:avLst/>
          </a:prstGeom>
          <a:noFill/>
        </p:spPr>
        <p:txBody>
          <a:bodyPr wrap="none" rtlCol="0">
            <a:spAutoFit/>
          </a:bodyPr>
          <a:lstStyle/>
          <a:p>
            <a:r>
              <a:rPr lang="en-US" sz="3200" dirty="0" smtClean="0"/>
              <a:t>Request Path</a:t>
            </a:r>
            <a:endParaRPr lang="en-US" sz="3200" dirty="0"/>
          </a:p>
        </p:txBody>
      </p:sp>
      <p:cxnSp>
        <p:nvCxnSpPr>
          <p:cNvPr id="15" name="Straight Arrow Connector 14"/>
          <p:cNvCxnSpPr/>
          <p:nvPr/>
        </p:nvCxnSpPr>
        <p:spPr>
          <a:xfrm flipH="1">
            <a:off x="6734924" y="2902186"/>
            <a:ext cx="477737" cy="629148"/>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5499800" y="2317410"/>
            <a:ext cx="2953653" cy="584776"/>
          </a:xfrm>
          <a:prstGeom prst="rect">
            <a:avLst/>
          </a:prstGeom>
          <a:noFill/>
        </p:spPr>
        <p:txBody>
          <a:bodyPr wrap="none" rtlCol="0">
            <a:spAutoFit/>
          </a:bodyPr>
          <a:lstStyle/>
          <a:p>
            <a:r>
              <a:rPr lang="en-US" sz="3200" dirty="0" smtClean="0"/>
              <a:t>Protocol Version</a:t>
            </a:r>
            <a:endParaRPr lang="en-US" sz="3200" dirty="0"/>
          </a:p>
        </p:txBody>
      </p:sp>
      <p:sp>
        <p:nvSpPr>
          <p:cNvPr id="4" name="Slide Number Placeholder 3"/>
          <p:cNvSpPr>
            <a:spLocks noGrp="1"/>
          </p:cNvSpPr>
          <p:nvPr>
            <p:ph type="sldNum" sz="quarter" idx="12"/>
          </p:nvPr>
        </p:nvSpPr>
        <p:spPr/>
        <p:txBody>
          <a:bodyPr/>
          <a:lstStyle/>
          <a:p>
            <a:fld id="{794DA965-142D-D740-B53A-0C930ED54761}" type="slidenum">
              <a:rPr lang="en-US" smtClean="0"/>
              <a:t>44</a:t>
            </a:fld>
            <a:endParaRPr lang="en-US"/>
          </a:p>
        </p:txBody>
      </p:sp>
    </p:spTree>
    <p:extLst>
      <p:ext uri="{BB962C8B-B14F-4D97-AF65-F5344CB8AC3E}">
        <p14:creationId xmlns:p14="http://schemas.microsoft.com/office/powerpoint/2010/main" val="407221413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Headers</a:t>
            </a:r>
            <a:endParaRPr lang="en-US" dirty="0"/>
          </a:p>
        </p:txBody>
      </p:sp>
      <p:sp>
        <p:nvSpPr>
          <p:cNvPr id="3" name="Content Placeholder 2"/>
          <p:cNvSpPr>
            <a:spLocks noGrp="1"/>
          </p:cNvSpPr>
          <p:nvPr>
            <p:ph idx="1"/>
          </p:nvPr>
        </p:nvSpPr>
        <p:spPr>
          <a:xfrm>
            <a:off x="116521" y="3355453"/>
            <a:ext cx="8809002" cy="990325"/>
          </a:xfrm>
        </p:spPr>
        <p:txBody>
          <a:bodyPr>
            <a:normAutofit/>
          </a:bodyPr>
          <a:lstStyle/>
          <a:p>
            <a:pPr marL="0" indent="0" algn="ctr">
              <a:buNone/>
            </a:pPr>
            <a:r>
              <a:rPr lang="en-US" sz="5400" dirty="0" smtClean="0">
                <a:solidFill>
                  <a:schemeClr val="bg1">
                    <a:lumMod val="50000"/>
                  </a:schemeClr>
                </a:solidFill>
                <a:latin typeface="Courier"/>
                <a:cs typeface="Courier"/>
              </a:rPr>
              <a:t>Host: </a:t>
            </a:r>
            <a:r>
              <a:rPr lang="en-US" sz="5400" dirty="0" err="1" smtClean="0">
                <a:solidFill>
                  <a:schemeClr val="bg1">
                    <a:lumMod val="50000"/>
                  </a:schemeClr>
                </a:solidFill>
                <a:latin typeface="Courier"/>
                <a:cs typeface="Courier"/>
              </a:rPr>
              <a:t>www.google.com</a:t>
            </a:r>
            <a:endParaRPr lang="en-US" sz="5400" dirty="0">
              <a:solidFill>
                <a:schemeClr val="bg1">
                  <a:lumMod val="50000"/>
                </a:schemeClr>
              </a:solidFill>
              <a:latin typeface="Courier"/>
              <a:cs typeface="Courier"/>
            </a:endParaRPr>
          </a:p>
        </p:txBody>
      </p:sp>
      <p:cxnSp>
        <p:nvCxnSpPr>
          <p:cNvPr id="12" name="Straight Arrow Connector 11"/>
          <p:cNvCxnSpPr/>
          <p:nvPr/>
        </p:nvCxnSpPr>
        <p:spPr>
          <a:xfrm flipH="1" flipV="1">
            <a:off x="1642949" y="4345778"/>
            <a:ext cx="34956" cy="1060231"/>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13" name="TextBox 12"/>
          <p:cNvSpPr txBox="1"/>
          <p:nvPr/>
        </p:nvSpPr>
        <p:spPr>
          <a:xfrm>
            <a:off x="1296638" y="5584267"/>
            <a:ext cx="2490185" cy="584776"/>
          </a:xfrm>
          <a:prstGeom prst="rect">
            <a:avLst/>
          </a:prstGeom>
          <a:noFill/>
        </p:spPr>
        <p:txBody>
          <a:bodyPr wrap="none" rtlCol="0">
            <a:spAutoFit/>
          </a:bodyPr>
          <a:lstStyle/>
          <a:p>
            <a:r>
              <a:rPr lang="en-US" sz="3200" dirty="0" smtClean="0"/>
              <a:t>Header Name</a:t>
            </a:r>
            <a:endParaRPr lang="en-US" sz="3200" dirty="0"/>
          </a:p>
        </p:txBody>
      </p:sp>
      <p:cxnSp>
        <p:nvCxnSpPr>
          <p:cNvPr id="15" name="Straight Arrow Connector 14"/>
          <p:cNvCxnSpPr/>
          <p:nvPr/>
        </p:nvCxnSpPr>
        <p:spPr>
          <a:xfrm flipH="1">
            <a:off x="6734924" y="2902186"/>
            <a:ext cx="477737" cy="629148"/>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16" name="TextBox 15"/>
          <p:cNvSpPr txBox="1"/>
          <p:nvPr/>
        </p:nvSpPr>
        <p:spPr>
          <a:xfrm>
            <a:off x="5499800" y="2317410"/>
            <a:ext cx="2440091" cy="584776"/>
          </a:xfrm>
          <a:prstGeom prst="rect">
            <a:avLst/>
          </a:prstGeom>
          <a:noFill/>
        </p:spPr>
        <p:txBody>
          <a:bodyPr wrap="none" rtlCol="0">
            <a:spAutoFit/>
          </a:bodyPr>
          <a:lstStyle/>
          <a:p>
            <a:r>
              <a:rPr lang="en-US" sz="3200" dirty="0" smtClean="0"/>
              <a:t>Header Value</a:t>
            </a:r>
            <a:endParaRPr lang="en-US" sz="3200" dirty="0"/>
          </a:p>
        </p:txBody>
      </p:sp>
      <p:sp>
        <p:nvSpPr>
          <p:cNvPr id="4" name="Slide Number Placeholder 3"/>
          <p:cNvSpPr>
            <a:spLocks noGrp="1"/>
          </p:cNvSpPr>
          <p:nvPr>
            <p:ph type="sldNum" sz="quarter" idx="12"/>
          </p:nvPr>
        </p:nvSpPr>
        <p:spPr/>
        <p:txBody>
          <a:bodyPr/>
          <a:lstStyle/>
          <a:p>
            <a:fld id="{794DA965-142D-D740-B53A-0C930ED54761}" type="slidenum">
              <a:rPr lang="en-US" smtClean="0"/>
              <a:t>45</a:t>
            </a:fld>
            <a:endParaRPr lang="en-US"/>
          </a:p>
        </p:txBody>
      </p:sp>
    </p:spTree>
    <p:extLst>
      <p:ext uri="{BB962C8B-B14F-4D97-AF65-F5344CB8AC3E}">
        <p14:creationId xmlns:p14="http://schemas.microsoft.com/office/powerpoint/2010/main" val="64597128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17575634"/>
              </p:ext>
            </p:extLst>
          </p:nvPr>
        </p:nvGraphicFramePr>
        <p:xfrm>
          <a:off x="457200" y="1600200"/>
          <a:ext cx="8229600" cy="4846320"/>
        </p:xfrm>
        <a:graphic>
          <a:graphicData uri="http://schemas.openxmlformats.org/drawingml/2006/table">
            <a:tbl>
              <a:tblPr>
                <a:tableStyleId>{793D81CF-94F2-401A-BA57-92F5A7B2D0C5}</a:tableStyleId>
              </a:tblPr>
              <a:tblGrid>
                <a:gridCol w="8229600"/>
              </a:tblGrid>
              <a:tr h="370840">
                <a:tc>
                  <a:txBody>
                    <a:bodyPr/>
                    <a:lstStyle/>
                    <a:p>
                      <a:pPr algn="l"/>
                      <a:r>
                        <a:rPr lang="en-US" sz="4800" dirty="0" smtClean="0">
                          <a:latin typeface="Courier"/>
                          <a:cs typeface="Courier"/>
                        </a:rPr>
                        <a:t>GET / HTTP/1.0</a:t>
                      </a:r>
                      <a:endParaRPr lang="en-US" sz="4800" dirty="0">
                        <a:latin typeface="Courier"/>
                        <a:cs typeface="Courier"/>
                      </a:endParaRPr>
                    </a:p>
                  </a:txBody>
                  <a:tcPr/>
                </a:tc>
              </a:tr>
              <a:tr h="370840">
                <a:tc>
                  <a:txBody>
                    <a:bodyPr/>
                    <a:lstStyle/>
                    <a:p>
                      <a:pPr algn="l"/>
                      <a:r>
                        <a:rPr lang="en-US" sz="4800" dirty="0" smtClean="0">
                          <a:latin typeface="Courier"/>
                          <a:cs typeface="Courier"/>
                        </a:rPr>
                        <a:t>Host: </a:t>
                      </a:r>
                      <a:r>
                        <a:rPr lang="en-US" sz="4800" dirty="0" err="1" smtClean="0">
                          <a:latin typeface="Courier"/>
                          <a:cs typeface="Courier"/>
                        </a:rPr>
                        <a:t>www.google.com</a:t>
                      </a:r>
                      <a:endParaRPr lang="en-US" sz="4800" dirty="0">
                        <a:latin typeface="Courier"/>
                        <a:cs typeface="Courier"/>
                      </a:endParaRPr>
                    </a:p>
                  </a:txBody>
                  <a:tcPr/>
                </a:tc>
              </a:tr>
              <a:tr h="370840">
                <a:tc>
                  <a:txBody>
                    <a:bodyPr/>
                    <a:lstStyle/>
                    <a:p>
                      <a:pPr algn="l"/>
                      <a:r>
                        <a:rPr lang="en-US" sz="4800" dirty="0" smtClean="0">
                          <a:latin typeface="Courier"/>
                          <a:cs typeface="Courier"/>
                        </a:rPr>
                        <a:t>User-Agent:</a:t>
                      </a:r>
                      <a:r>
                        <a:rPr lang="en-US" sz="4800" baseline="0" dirty="0" smtClean="0">
                          <a:latin typeface="Courier"/>
                          <a:cs typeface="Courier"/>
                        </a:rPr>
                        <a:t> </a:t>
                      </a:r>
                      <a:r>
                        <a:rPr lang="en-US" sz="4800" baseline="0" dirty="0" err="1" smtClean="0">
                          <a:latin typeface="Courier"/>
                          <a:cs typeface="Courier"/>
                        </a:rPr>
                        <a:t>wget</a:t>
                      </a:r>
                      <a:endParaRPr lang="en-US" sz="4800" dirty="0">
                        <a:latin typeface="Courier"/>
                        <a:cs typeface="Courier"/>
                      </a:endParaRPr>
                    </a:p>
                  </a:txBody>
                  <a:tcPr/>
                </a:tc>
              </a:tr>
              <a:tr h="370840">
                <a:tc>
                  <a:txBody>
                    <a:bodyPr/>
                    <a:lstStyle/>
                    <a:p>
                      <a:pPr algn="l"/>
                      <a:r>
                        <a:rPr lang="en-US" sz="4800" i="0" dirty="0" smtClean="0">
                          <a:latin typeface="Courier"/>
                          <a:cs typeface="Courier"/>
                        </a:rPr>
                        <a:t>Connection:</a:t>
                      </a:r>
                      <a:r>
                        <a:rPr lang="en-US" sz="4800" i="0" baseline="0" dirty="0" smtClean="0">
                          <a:latin typeface="Courier"/>
                          <a:cs typeface="Courier"/>
                        </a:rPr>
                        <a:t> close</a:t>
                      </a:r>
                      <a:endParaRPr lang="en-US" sz="4800" i="0" dirty="0">
                        <a:latin typeface="Courier"/>
                        <a:cs typeface="Courier"/>
                      </a:endParaRPr>
                    </a:p>
                  </a:txBody>
                  <a:tcPr/>
                </a:tc>
              </a:tr>
              <a:tr h="741680">
                <a:tc>
                  <a:txBody>
                    <a:bodyPr/>
                    <a:lstStyle/>
                    <a:p>
                      <a:pPr algn="l"/>
                      <a:r>
                        <a:rPr lang="en-US" sz="4800" i="1" dirty="0" err="1" smtClean="0">
                          <a:latin typeface="Courier"/>
                          <a:cs typeface="Courier"/>
                        </a:rPr>
                        <a:t>BodyDataBodyDataBodyDataBodyDataBodyData</a:t>
                      </a:r>
                      <a:endParaRPr lang="en-US" sz="4800" i="1" dirty="0">
                        <a:latin typeface="Courier"/>
                        <a:cs typeface="Courier"/>
                      </a:endParaRPr>
                    </a:p>
                  </a:txBody>
                  <a:tcPr/>
                </a:tc>
              </a:tr>
            </a:tbl>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46</a:t>
            </a:fld>
            <a:endParaRPr lang="en-US"/>
          </a:p>
        </p:txBody>
      </p:sp>
    </p:spTree>
    <p:extLst>
      <p:ext uri="{BB962C8B-B14F-4D97-AF65-F5344CB8AC3E}">
        <p14:creationId xmlns:p14="http://schemas.microsoft.com/office/powerpoint/2010/main" val="322531890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93217" y="1600200"/>
            <a:ext cx="8937175" cy="4525963"/>
          </a:xfrm>
        </p:spPr>
        <p:txBody>
          <a:bodyPr>
            <a:normAutofit/>
          </a:bodyPr>
          <a:lstStyle/>
          <a:p>
            <a:pPr marL="0" indent="0">
              <a:buNone/>
            </a:pPr>
            <a:r>
              <a:rPr lang="da-DK" sz="2000" dirty="0" smtClean="0">
                <a:latin typeface="Courier"/>
                <a:cs typeface="Courier"/>
              </a:rPr>
              <a:t>19db </a:t>
            </a:r>
            <a:r>
              <a:rPr lang="da-DK" sz="2000" dirty="0">
                <a:latin typeface="Courier"/>
                <a:cs typeface="Courier"/>
              </a:rPr>
              <a:t>5a85 e52c af9c 4745 5420 6874 7470  ..Z..,..GET.http</a:t>
            </a:r>
          </a:p>
          <a:p>
            <a:pPr marL="0" indent="0">
              <a:buNone/>
            </a:pPr>
            <a:r>
              <a:rPr lang="da-DK" sz="2000" dirty="0" smtClean="0">
                <a:latin typeface="Courier"/>
                <a:cs typeface="Courier"/>
              </a:rPr>
              <a:t>3a2f </a:t>
            </a:r>
            <a:r>
              <a:rPr lang="da-DK" sz="2000" dirty="0">
                <a:latin typeface="Courier"/>
                <a:cs typeface="Courier"/>
              </a:rPr>
              <a:t>2f78 6b63 642e 636f 6d2f 2048 5454  ://xkcd.com/.HTT</a:t>
            </a:r>
          </a:p>
          <a:p>
            <a:pPr marL="0" indent="0">
              <a:buNone/>
            </a:pPr>
            <a:r>
              <a:rPr lang="da-DK" sz="2000" dirty="0" smtClean="0">
                <a:latin typeface="Courier"/>
                <a:cs typeface="Courier"/>
              </a:rPr>
              <a:t>502f </a:t>
            </a:r>
            <a:r>
              <a:rPr lang="da-DK" sz="2000" dirty="0">
                <a:latin typeface="Courier"/>
                <a:cs typeface="Courier"/>
              </a:rPr>
              <a:t>312e 310d 0a55 7365 722d 4167 656e  P/1.1..User-Agen</a:t>
            </a:r>
          </a:p>
          <a:p>
            <a:pPr marL="0" indent="0">
              <a:buNone/>
            </a:pPr>
            <a:r>
              <a:rPr lang="da-DK" sz="2000" dirty="0" smtClean="0">
                <a:latin typeface="Courier"/>
                <a:cs typeface="Courier"/>
              </a:rPr>
              <a:t>743a </a:t>
            </a:r>
            <a:r>
              <a:rPr lang="da-DK" sz="2000" dirty="0">
                <a:latin typeface="Courier"/>
                <a:cs typeface="Courier"/>
              </a:rPr>
              <a:t>2057 6765 742f 312e 3134 2028 6461  t:.Wget/1.14.(da</a:t>
            </a:r>
          </a:p>
          <a:p>
            <a:pPr marL="0" indent="0">
              <a:buNone/>
            </a:pPr>
            <a:r>
              <a:rPr lang="da-DK" sz="2000" dirty="0" smtClean="0">
                <a:latin typeface="Courier"/>
                <a:cs typeface="Courier"/>
              </a:rPr>
              <a:t>7277 </a:t>
            </a:r>
            <a:r>
              <a:rPr lang="da-DK" sz="2000" dirty="0">
                <a:latin typeface="Courier"/>
                <a:cs typeface="Courier"/>
              </a:rPr>
              <a:t>696e 3131 2e34 2e32 290d 0a41 6363  rwin11.4.2)..Acc</a:t>
            </a:r>
          </a:p>
          <a:p>
            <a:pPr marL="0" indent="0">
              <a:buNone/>
            </a:pPr>
            <a:r>
              <a:rPr lang="da-DK" sz="2000" dirty="0" smtClean="0">
                <a:latin typeface="Courier"/>
                <a:cs typeface="Courier"/>
              </a:rPr>
              <a:t>6570 </a:t>
            </a:r>
            <a:r>
              <a:rPr lang="da-DK" sz="2000" dirty="0">
                <a:latin typeface="Courier"/>
                <a:cs typeface="Courier"/>
              </a:rPr>
              <a:t>743a 202a 2f2a 0d0a 486f 7374 3a20  ept:.*/*..Host:.</a:t>
            </a:r>
          </a:p>
          <a:p>
            <a:pPr marL="0" indent="0">
              <a:buNone/>
            </a:pPr>
            <a:r>
              <a:rPr lang="da-DK" sz="2000" dirty="0" smtClean="0">
                <a:latin typeface="Courier"/>
                <a:cs typeface="Courier"/>
              </a:rPr>
              <a:t>786b </a:t>
            </a:r>
            <a:r>
              <a:rPr lang="da-DK" sz="2000" dirty="0">
                <a:latin typeface="Courier"/>
                <a:cs typeface="Courier"/>
              </a:rPr>
              <a:t>6364 2e63 6f6d 0d0a 436f 6e6e 6563  xkcd.com..Connec</a:t>
            </a:r>
          </a:p>
          <a:p>
            <a:pPr marL="0" indent="0">
              <a:buNone/>
            </a:pPr>
            <a:r>
              <a:rPr lang="da-DK" sz="2000" dirty="0" smtClean="0">
                <a:latin typeface="Courier"/>
                <a:cs typeface="Courier"/>
              </a:rPr>
              <a:t>7469 </a:t>
            </a:r>
            <a:r>
              <a:rPr lang="da-DK" sz="2000" dirty="0">
                <a:latin typeface="Courier"/>
                <a:cs typeface="Courier"/>
              </a:rPr>
              <a:t>6f6e 3a20 436c 6f73 650d 0a50 726f  tion:.Close..Pro</a:t>
            </a:r>
          </a:p>
          <a:p>
            <a:pPr marL="0" indent="0">
              <a:buNone/>
            </a:pPr>
            <a:r>
              <a:rPr lang="da-DK" sz="2000" dirty="0" smtClean="0">
                <a:latin typeface="Courier"/>
                <a:cs typeface="Courier"/>
              </a:rPr>
              <a:t>7879 </a:t>
            </a:r>
            <a:r>
              <a:rPr lang="da-DK" sz="2000" dirty="0">
                <a:latin typeface="Courier"/>
                <a:cs typeface="Courier"/>
              </a:rPr>
              <a:t>2d43 6f6e 6e65 6374 696f 6e3a 204b  xy-Connection:.K</a:t>
            </a:r>
          </a:p>
          <a:p>
            <a:pPr marL="0" indent="0">
              <a:buNone/>
            </a:pPr>
            <a:r>
              <a:rPr lang="da-DK" sz="2000" dirty="0" smtClean="0">
                <a:latin typeface="Courier"/>
                <a:cs typeface="Courier"/>
              </a:rPr>
              <a:t>6565 </a:t>
            </a:r>
            <a:r>
              <a:rPr lang="da-DK" sz="2000" dirty="0">
                <a:latin typeface="Courier"/>
                <a:cs typeface="Courier"/>
              </a:rPr>
              <a:t>702d 416c 6976 650d 0a0d 0a         eep-Alive....</a:t>
            </a:r>
            <a:endParaRPr lang="en-US" sz="2000" dirty="0">
              <a:latin typeface="Courier"/>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47</a:t>
            </a:fld>
            <a:endParaRPr lang="en-US"/>
          </a:p>
        </p:txBody>
      </p:sp>
    </p:spTree>
    <p:extLst>
      <p:ext uri="{BB962C8B-B14F-4D97-AF65-F5344CB8AC3E}">
        <p14:creationId xmlns:p14="http://schemas.microsoft.com/office/powerpoint/2010/main" val="2569586036"/>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a:xfrm>
            <a:off x="116521" y="1600200"/>
            <a:ext cx="8902219" cy="4525963"/>
          </a:xfrm>
        </p:spPr>
        <p:txBody>
          <a:bodyPr>
            <a:normAutofit/>
          </a:bodyPr>
          <a:lstStyle/>
          <a:p>
            <a:pPr marL="0" indent="0">
              <a:buNone/>
            </a:pPr>
            <a:r>
              <a:rPr lang="da-DK" sz="2000" dirty="0" smtClean="0">
                <a:latin typeface="Courier"/>
                <a:cs typeface="Courier"/>
              </a:rPr>
              <a:t>19db </a:t>
            </a:r>
            <a:r>
              <a:rPr lang="da-DK" sz="2000" dirty="0">
                <a:latin typeface="Courier"/>
                <a:cs typeface="Courier"/>
              </a:rPr>
              <a:t>5a85 e52c af9c 4745 5420 6874 7470  ..Z..,..GET.http</a:t>
            </a:r>
          </a:p>
          <a:p>
            <a:pPr marL="0" indent="0">
              <a:buNone/>
            </a:pPr>
            <a:r>
              <a:rPr lang="da-DK" sz="2000" dirty="0" smtClean="0">
                <a:latin typeface="Courier"/>
                <a:cs typeface="Courier"/>
              </a:rPr>
              <a:t>3a2f </a:t>
            </a:r>
            <a:r>
              <a:rPr lang="da-DK" sz="2000" dirty="0">
                <a:latin typeface="Courier"/>
                <a:cs typeface="Courier"/>
              </a:rPr>
              <a:t>2f78 6b63 642e 636f 6d2f 2048 5454  ://xkcd.com/.HTT</a:t>
            </a:r>
          </a:p>
          <a:p>
            <a:pPr marL="0" indent="0">
              <a:buNone/>
            </a:pPr>
            <a:r>
              <a:rPr lang="da-DK" sz="2000" dirty="0" smtClean="0">
                <a:latin typeface="Courier"/>
                <a:cs typeface="Courier"/>
              </a:rPr>
              <a:t>502f </a:t>
            </a:r>
            <a:r>
              <a:rPr lang="da-DK" sz="2000" dirty="0">
                <a:latin typeface="Courier"/>
                <a:cs typeface="Courier"/>
              </a:rPr>
              <a:t>312e 31</a:t>
            </a:r>
            <a:r>
              <a:rPr lang="da-DK" sz="2000" b="1" dirty="0">
                <a:solidFill>
                  <a:srgbClr val="953735"/>
                </a:solidFill>
                <a:latin typeface="Courier"/>
                <a:cs typeface="Courier"/>
              </a:rPr>
              <a:t>0d 0a</a:t>
            </a:r>
            <a:r>
              <a:rPr lang="da-DK" sz="2000" dirty="0">
                <a:latin typeface="Courier"/>
                <a:cs typeface="Courier"/>
              </a:rPr>
              <a:t>55 7365 722d 4167 656e  P/1.1..User-Agen</a:t>
            </a:r>
          </a:p>
          <a:p>
            <a:pPr marL="0" indent="0">
              <a:buNone/>
            </a:pPr>
            <a:r>
              <a:rPr lang="da-DK" sz="2000" dirty="0" smtClean="0">
                <a:latin typeface="Courier"/>
                <a:cs typeface="Courier"/>
              </a:rPr>
              <a:t>743a </a:t>
            </a:r>
            <a:r>
              <a:rPr lang="da-DK" sz="2000" dirty="0">
                <a:latin typeface="Courier"/>
                <a:cs typeface="Courier"/>
              </a:rPr>
              <a:t>2057 6765 742f 312e 3134 2028 6461  t:.Wget/1.14.(da</a:t>
            </a:r>
          </a:p>
          <a:p>
            <a:pPr marL="0" indent="0">
              <a:buNone/>
            </a:pPr>
            <a:r>
              <a:rPr lang="da-DK" sz="2000" dirty="0" smtClean="0">
                <a:latin typeface="Courier"/>
                <a:cs typeface="Courier"/>
              </a:rPr>
              <a:t>7277 </a:t>
            </a:r>
            <a:r>
              <a:rPr lang="da-DK" sz="2000" dirty="0">
                <a:latin typeface="Courier"/>
                <a:cs typeface="Courier"/>
              </a:rPr>
              <a:t>696e 3131 2e34 2e32 29</a:t>
            </a:r>
            <a:r>
              <a:rPr lang="da-DK" sz="2000" b="1" dirty="0">
                <a:solidFill>
                  <a:srgbClr val="953735"/>
                </a:solidFill>
                <a:latin typeface="Courier"/>
                <a:cs typeface="Courier"/>
              </a:rPr>
              <a:t>0d 0a</a:t>
            </a:r>
            <a:r>
              <a:rPr lang="da-DK" sz="2000" dirty="0">
                <a:latin typeface="Courier"/>
                <a:cs typeface="Courier"/>
              </a:rPr>
              <a:t>41 6363  rwin11.4.2)..Acc</a:t>
            </a:r>
          </a:p>
          <a:p>
            <a:pPr marL="0" indent="0">
              <a:buNone/>
            </a:pPr>
            <a:r>
              <a:rPr lang="da-DK" sz="2000" dirty="0" smtClean="0">
                <a:latin typeface="Courier"/>
                <a:cs typeface="Courier"/>
              </a:rPr>
              <a:t>6570 </a:t>
            </a:r>
            <a:r>
              <a:rPr lang="da-DK" sz="2000" dirty="0">
                <a:latin typeface="Courier"/>
                <a:cs typeface="Courier"/>
              </a:rPr>
              <a:t>743a 202a 2f2a </a:t>
            </a:r>
            <a:r>
              <a:rPr lang="da-DK" sz="2000" b="1" dirty="0">
                <a:solidFill>
                  <a:srgbClr val="953735"/>
                </a:solidFill>
                <a:latin typeface="Courier"/>
                <a:cs typeface="Courier"/>
              </a:rPr>
              <a:t>0d0a</a:t>
            </a:r>
            <a:r>
              <a:rPr lang="da-DK" sz="2000" dirty="0">
                <a:latin typeface="Courier"/>
                <a:cs typeface="Courier"/>
              </a:rPr>
              <a:t> 486f 7374 3a20  ept:.*/*..Host:.</a:t>
            </a:r>
          </a:p>
          <a:p>
            <a:pPr marL="0" indent="0">
              <a:buNone/>
            </a:pPr>
            <a:r>
              <a:rPr lang="da-DK" sz="2000" dirty="0" smtClean="0">
                <a:latin typeface="Courier"/>
                <a:cs typeface="Courier"/>
              </a:rPr>
              <a:t>786b </a:t>
            </a:r>
            <a:r>
              <a:rPr lang="da-DK" sz="2000" dirty="0">
                <a:latin typeface="Courier"/>
                <a:cs typeface="Courier"/>
              </a:rPr>
              <a:t>6364 2e63 6f6d </a:t>
            </a:r>
            <a:r>
              <a:rPr lang="da-DK" sz="2000" b="1" dirty="0">
                <a:solidFill>
                  <a:srgbClr val="953735"/>
                </a:solidFill>
                <a:latin typeface="Courier"/>
                <a:cs typeface="Courier"/>
              </a:rPr>
              <a:t>0d0a</a:t>
            </a:r>
            <a:r>
              <a:rPr lang="da-DK" sz="2000" dirty="0">
                <a:latin typeface="Courier"/>
                <a:cs typeface="Courier"/>
              </a:rPr>
              <a:t> 436f 6e6e 6563  xkcd.com..Connec</a:t>
            </a:r>
          </a:p>
          <a:p>
            <a:pPr marL="0" indent="0">
              <a:buNone/>
            </a:pPr>
            <a:r>
              <a:rPr lang="da-DK" sz="2000" dirty="0" smtClean="0">
                <a:latin typeface="Courier"/>
                <a:cs typeface="Courier"/>
              </a:rPr>
              <a:t>7469 </a:t>
            </a:r>
            <a:r>
              <a:rPr lang="da-DK" sz="2000" dirty="0">
                <a:latin typeface="Courier"/>
                <a:cs typeface="Courier"/>
              </a:rPr>
              <a:t>6f6e 3a20 436c 6f73 65</a:t>
            </a:r>
            <a:r>
              <a:rPr lang="da-DK" sz="2000" b="1" dirty="0">
                <a:solidFill>
                  <a:srgbClr val="953735"/>
                </a:solidFill>
                <a:latin typeface="Courier"/>
                <a:cs typeface="Courier"/>
              </a:rPr>
              <a:t>0d 0a</a:t>
            </a:r>
            <a:r>
              <a:rPr lang="da-DK" sz="2000" dirty="0">
                <a:latin typeface="Courier"/>
                <a:cs typeface="Courier"/>
              </a:rPr>
              <a:t>50 726f  tion:.Close..Pro</a:t>
            </a:r>
          </a:p>
          <a:p>
            <a:pPr marL="0" indent="0">
              <a:buNone/>
            </a:pPr>
            <a:r>
              <a:rPr lang="da-DK" sz="2000" dirty="0" smtClean="0">
                <a:latin typeface="Courier"/>
                <a:cs typeface="Courier"/>
              </a:rPr>
              <a:t>7879 </a:t>
            </a:r>
            <a:r>
              <a:rPr lang="da-DK" sz="2000" dirty="0">
                <a:latin typeface="Courier"/>
                <a:cs typeface="Courier"/>
              </a:rPr>
              <a:t>2d43 6f6e 6e65 6374 696f 6e3a 204b  xy-Connection:.K</a:t>
            </a:r>
          </a:p>
          <a:p>
            <a:pPr marL="0" indent="0">
              <a:buNone/>
            </a:pPr>
            <a:r>
              <a:rPr lang="da-DK" sz="2000" dirty="0" smtClean="0">
                <a:latin typeface="Courier"/>
                <a:cs typeface="Courier"/>
              </a:rPr>
              <a:t>6565 </a:t>
            </a:r>
            <a:r>
              <a:rPr lang="da-DK" sz="2000" dirty="0">
                <a:latin typeface="Courier"/>
                <a:cs typeface="Courier"/>
              </a:rPr>
              <a:t>702d 416c 6976 65</a:t>
            </a:r>
            <a:r>
              <a:rPr lang="da-DK" sz="2000" b="1" dirty="0">
                <a:solidFill>
                  <a:srgbClr val="953735"/>
                </a:solidFill>
                <a:latin typeface="Courier"/>
                <a:cs typeface="Courier"/>
              </a:rPr>
              <a:t>0d 0a0d 0a</a:t>
            </a:r>
            <a:r>
              <a:rPr lang="da-DK" sz="2000" dirty="0">
                <a:latin typeface="Courier"/>
                <a:cs typeface="Courier"/>
              </a:rPr>
              <a:t>         eep-Alive....</a:t>
            </a:r>
            <a:endParaRPr lang="en-US" sz="2000" dirty="0">
              <a:latin typeface="Courier"/>
              <a:cs typeface="Courier"/>
            </a:endParaRPr>
          </a:p>
        </p:txBody>
      </p:sp>
      <p:cxnSp>
        <p:nvCxnSpPr>
          <p:cNvPr id="8" name="Straight Arrow Connector 7"/>
          <p:cNvCxnSpPr/>
          <p:nvPr/>
        </p:nvCxnSpPr>
        <p:spPr>
          <a:xfrm flipH="1" flipV="1">
            <a:off x="4264675" y="5312802"/>
            <a:ext cx="454433" cy="652449"/>
          </a:xfrm>
          <a:prstGeom prst="straightConnector1">
            <a:avLst/>
          </a:prstGeom>
          <a:ln w="28575" cmpd="sng">
            <a:tailEnd type="arrow"/>
          </a:ln>
          <a:effectLst/>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4264675" y="5974701"/>
            <a:ext cx="4271121" cy="584776"/>
          </a:xfrm>
          <a:prstGeom prst="rect">
            <a:avLst/>
          </a:prstGeom>
          <a:noFill/>
        </p:spPr>
        <p:txBody>
          <a:bodyPr wrap="none" rtlCol="0">
            <a:spAutoFit/>
          </a:bodyPr>
          <a:lstStyle/>
          <a:p>
            <a:r>
              <a:rPr lang="en-US" sz="3200" dirty="0" smtClean="0"/>
              <a:t>What’s happening here?</a:t>
            </a:r>
            <a:endParaRPr lang="en-US" sz="3200" dirty="0"/>
          </a:p>
        </p:txBody>
      </p:sp>
      <p:sp>
        <p:nvSpPr>
          <p:cNvPr id="4" name="Slide Number Placeholder 3"/>
          <p:cNvSpPr>
            <a:spLocks noGrp="1"/>
          </p:cNvSpPr>
          <p:nvPr>
            <p:ph type="sldNum" sz="quarter" idx="12"/>
          </p:nvPr>
        </p:nvSpPr>
        <p:spPr/>
        <p:txBody>
          <a:bodyPr/>
          <a:lstStyle/>
          <a:p>
            <a:fld id="{794DA965-142D-D740-B53A-0C930ED54761}" type="slidenum">
              <a:rPr lang="en-US" smtClean="0"/>
              <a:t>48</a:t>
            </a:fld>
            <a:endParaRPr lang="en-US"/>
          </a:p>
        </p:txBody>
      </p:sp>
    </p:spTree>
    <p:extLst>
      <p:ext uri="{BB962C8B-B14F-4D97-AF65-F5344CB8AC3E}">
        <p14:creationId xmlns:p14="http://schemas.microsoft.com/office/powerpoint/2010/main" val="254358692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a:bodyPr>
          <a:lstStyle/>
          <a:p>
            <a:pPr marL="0" indent="0">
              <a:buNone/>
            </a:pPr>
            <a:r>
              <a:rPr lang="en-US" sz="3600" dirty="0" smtClean="0">
                <a:solidFill>
                  <a:srgbClr val="7F7F7F"/>
                </a:solidFill>
                <a:latin typeface="Courier"/>
                <a:cs typeface="Courier"/>
              </a:rPr>
              <a:t>GET / HTTP/1.0\r\n</a:t>
            </a:r>
          </a:p>
          <a:p>
            <a:pPr marL="0" indent="0">
              <a:buNone/>
            </a:pPr>
            <a:r>
              <a:rPr lang="en-US" sz="3600" dirty="0" smtClean="0">
                <a:solidFill>
                  <a:srgbClr val="7F7F7F"/>
                </a:solidFill>
                <a:latin typeface="Courier"/>
                <a:cs typeface="Courier"/>
              </a:rPr>
              <a:t>Host: www.google.com\r\n</a:t>
            </a:r>
          </a:p>
          <a:p>
            <a:pPr marL="0" indent="0">
              <a:buNone/>
            </a:pPr>
            <a:r>
              <a:rPr lang="en-US" sz="3600" dirty="0" smtClean="0">
                <a:solidFill>
                  <a:srgbClr val="7F7F7F"/>
                </a:solidFill>
                <a:latin typeface="Courier"/>
                <a:cs typeface="Courier"/>
              </a:rPr>
              <a:t>User-Agent: </a:t>
            </a:r>
            <a:r>
              <a:rPr lang="en-US" sz="3600" dirty="0" err="1" smtClean="0">
                <a:solidFill>
                  <a:srgbClr val="7F7F7F"/>
                </a:solidFill>
                <a:latin typeface="Courier"/>
                <a:cs typeface="Courier"/>
              </a:rPr>
              <a:t>wget</a:t>
            </a:r>
            <a:r>
              <a:rPr lang="en-US" sz="3600" dirty="0" smtClean="0">
                <a:solidFill>
                  <a:srgbClr val="7F7F7F"/>
                </a:solidFill>
                <a:latin typeface="Courier"/>
                <a:cs typeface="Courier"/>
              </a:rPr>
              <a:t>\r\n</a:t>
            </a:r>
          </a:p>
          <a:p>
            <a:pPr marL="0" indent="0">
              <a:buNone/>
            </a:pPr>
            <a:r>
              <a:rPr lang="en-US" sz="3600" dirty="0" smtClean="0">
                <a:solidFill>
                  <a:srgbClr val="7F7F7F"/>
                </a:solidFill>
                <a:latin typeface="Courier"/>
                <a:cs typeface="Courier"/>
              </a:rPr>
              <a:t>Connection: close\r\n</a:t>
            </a:r>
          </a:p>
          <a:p>
            <a:pPr marL="0" indent="0">
              <a:buNone/>
            </a:pPr>
            <a:r>
              <a:rPr lang="en-US" sz="3600" dirty="0" smtClean="0">
                <a:solidFill>
                  <a:srgbClr val="7F7F7F"/>
                </a:solidFill>
                <a:latin typeface="Courier"/>
                <a:cs typeface="Courier"/>
              </a:rPr>
              <a:t>\r\n</a:t>
            </a:r>
          </a:p>
          <a:p>
            <a:pPr marL="0" indent="0">
              <a:buNone/>
            </a:pPr>
            <a:r>
              <a:rPr lang="en-US" sz="3600" i="1" dirty="0" smtClean="0">
                <a:solidFill>
                  <a:srgbClr val="7F7F7F"/>
                </a:solidFill>
                <a:latin typeface="Courier"/>
                <a:cs typeface="Courier"/>
              </a:rPr>
              <a:t>Body Data</a:t>
            </a:r>
            <a:endParaRPr lang="en-US" sz="3600" i="1" dirty="0">
              <a:solidFill>
                <a:srgbClr val="7F7F7F"/>
              </a:solidFill>
              <a:latin typeface="Courier"/>
              <a:cs typeface="Courier"/>
            </a:endParaRPr>
          </a:p>
        </p:txBody>
      </p:sp>
      <p:cxnSp>
        <p:nvCxnSpPr>
          <p:cNvPr id="5" name="Straight Arrow Connector 4"/>
          <p:cNvCxnSpPr/>
          <p:nvPr/>
        </p:nvCxnSpPr>
        <p:spPr>
          <a:xfrm flipH="1" flipV="1">
            <a:off x="5604669" y="2015602"/>
            <a:ext cx="326259" cy="23302"/>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6" name="TextBox 5"/>
          <p:cNvSpPr txBox="1"/>
          <p:nvPr/>
        </p:nvSpPr>
        <p:spPr>
          <a:xfrm>
            <a:off x="6041876" y="1753992"/>
            <a:ext cx="3014586" cy="523220"/>
          </a:xfrm>
          <a:prstGeom prst="rect">
            <a:avLst/>
          </a:prstGeom>
          <a:noFill/>
        </p:spPr>
        <p:txBody>
          <a:bodyPr wrap="square" rtlCol="0">
            <a:spAutoFit/>
          </a:bodyPr>
          <a:lstStyle/>
          <a:p>
            <a:r>
              <a:rPr lang="en-US" sz="2800" dirty="0" smtClean="0"/>
              <a:t>CRLF splits headers</a:t>
            </a:r>
            <a:endParaRPr lang="en-US" sz="2800" dirty="0"/>
          </a:p>
        </p:txBody>
      </p:sp>
      <p:cxnSp>
        <p:nvCxnSpPr>
          <p:cNvPr id="7" name="Straight Arrow Connector 6"/>
          <p:cNvCxnSpPr/>
          <p:nvPr/>
        </p:nvCxnSpPr>
        <p:spPr>
          <a:xfrm flipH="1">
            <a:off x="1721084" y="4636562"/>
            <a:ext cx="552121" cy="0"/>
          </a:xfrm>
          <a:prstGeom prst="straightConnector1">
            <a:avLst/>
          </a:prstGeom>
          <a:ln w="38100" cmpd="sng">
            <a:tailEnd type="arrow"/>
          </a:ln>
          <a:effectLst/>
        </p:spPr>
        <p:style>
          <a:lnRef idx="2">
            <a:schemeClr val="dk1"/>
          </a:lnRef>
          <a:fillRef idx="0">
            <a:schemeClr val="dk1"/>
          </a:fillRef>
          <a:effectRef idx="1">
            <a:schemeClr val="dk1"/>
          </a:effectRef>
          <a:fontRef idx="minor">
            <a:schemeClr val="tx1"/>
          </a:fontRef>
        </p:style>
      </p:cxnSp>
      <p:sp>
        <p:nvSpPr>
          <p:cNvPr id="8" name="TextBox 7"/>
          <p:cNvSpPr txBox="1"/>
          <p:nvPr/>
        </p:nvSpPr>
        <p:spPr>
          <a:xfrm>
            <a:off x="2384152" y="4351650"/>
            <a:ext cx="6102572" cy="523220"/>
          </a:xfrm>
          <a:prstGeom prst="rect">
            <a:avLst/>
          </a:prstGeom>
          <a:noFill/>
        </p:spPr>
        <p:txBody>
          <a:bodyPr wrap="square" rtlCol="0">
            <a:spAutoFit/>
          </a:bodyPr>
          <a:lstStyle/>
          <a:p>
            <a:r>
              <a:rPr lang="en-US" sz="2800" dirty="0" smtClean="0"/>
              <a:t>Blank line with CRLF ends headers</a:t>
            </a:r>
            <a:endParaRPr lang="en-US" sz="2800" dirty="0"/>
          </a:p>
        </p:txBody>
      </p:sp>
      <p:sp>
        <p:nvSpPr>
          <p:cNvPr id="4" name="Slide Number Placeholder 3"/>
          <p:cNvSpPr>
            <a:spLocks noGrp="1"/>
          </p:cNvSpPr>
          <p:nvPr>
            <p:ph type="sldNum" sz="quarter" idx="12"/>
          </p:nvPr>
        </p:nvSpPr>
        <p:spPr/>
        <p:txBody>
          <a:bodyPr/>
          <a:lstStyle/>
          <a:p>
            <a:fld id="{794DA965-142D-D740-B53A-0C930ED54761}" type="slidenum">
              <a:rPr lang="en-US" smtClean="0"/>
              <a:t>49</a:t>
            </a:fld>
            <a:endParaRPr lang="en-US"/>
          </a:p>
        </p:txBody>
      </p:sp>
    </p:spTree>
    <p:extLst>
      <p:ext uri="{BB962C8B-B14F-4D97-AF65-F5344CB8AC3E}">
        <p14:creationId xmlns:p14="http://schemas.microsoft.com/office/powerpoint/2010/main" val="230002328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Syllabus</a:t>
            </a:r>
            <a:endParaRPr lang="en-US" dirty="0"/>
          </a:p>
        </p:txBody>
      </p:sp>
      <p:sp>
        <p:nvSpPr>
          <p:cNvPr id="3" name="Text Placeholder 2"/>
          <p:cNvSpPr>
            <a:spLocks noGrp="1"/>
          </p:cNvSpPr>
          <p:nvPr>
            <p:ph type="body" idx="1"/>
          </p:nvPr>
        </p:nvSpPr>
        <p:spPr/>
        <p:txBody>
          <a:bodyPr/>
          <a:lstStyle/>
          <a:p>
            <a:r>
              <a:rPr lang="en-US" dirty="0" smtClean="0"/>
              <a:t>Day 1</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fr-FR" dirty="0" smtClean="0"/>
              <a:t>1. Why PCAP?                                                                                                                                                                                                </a:t>
            </a:r>
          </a:p>
          <a:p>
            <a:pPr marL="0" indent="0">
              <a:buNone/>
            </a:pPr>
            <a:r>
              <a:rPr lang="fr-FR" dirty="0" smtClean="0"/>
              <a:t>2. Collection Techniques                                                                                                                                                                                    </a:t>
            </a:r>
          </a:p>
          <a:p>
            <a:pPr marL="0" indent="0">
              <a:buNone/>
            </a:pPr>
            <a:r>
              <a:rPr lang="fr-FR" dirty="0" smtClean="0"/>
              <a:t>3. PCAP Storage                                                                                                                                                                                             </a:t>
            </a:r>
          </a:p>
          <a:p>
            <a:pPr marL="0" indent="0">
              <a:buNone/>
            </a:pPr>
            <a:r>
              <a:rPr lang="fr-FR" dirty="0" smtClean="0"/>
              <a:t>4. Berkeley Packet Filter</a:t>
            </a:r>
          </a:p>
          <a:p>
            <a:pPr marL="0" indent="0">
              <a:buNone/>
            </a:pPr>
            <a:r>
              <a:rPr lang="fr-FR" dirty="0"/>
              <a:t>5</a:t>
            </a:r>
            <a:r>
              <a:rPr lang="fr-FR" dirty="0" smtClean="0"/>
              <a:t>. Connectivity Problems                                                                                                                                                                          </a:t>
            </a:r>
          </a:p>
          <a:p>
            <a:pPr marL="0" indent="0">
              <a:buNone/>
            </a:pPr>
            <a:r>
              <a:rPr lang="fr-FR" b="1" dirty="0"/>
              <a:t>6</a:t>
            </a:r>
            <a:r>
              <a:rPr lang="fr-FR" b="1" dirty="0" smtClean="0"/>
              <a:t>. Lunch   </a:t>
            </a:r>
          </a:p>
          <a:p>
            <a:pPr marL="0" indent="0">
              <a:buNone/>
            </a:pPr>
            <a:r>
              <a:rPr lang="fr-FR" dirty="0" smtClean="0"/>
              <a:t>7. HTTP   </a:t>
            </a:r>
          </a:p>
          <a:p>
            <a:pPr marL="0" indent="0">
              <a:buNone/>
            </a:pPr>
            <a:r>
              <a:rPr lang="fr-FR" dirty="0" smtClean="0"/>
              <a:t>8. Chopshop                                                                                                                                                                                                  </a:t>
            </a:r>
            <a:endParaRPr lang="fr-FR" dirty="0"/>
          </a:p>
          <a:p>
            <a:pPr marL="0" indent="0">
              <a:buNone/>
            </a:pPr>
            <a:r>
              <a:rPr lang="fr-FR" b="1" dirty="0" smtClean="0"/>
              <a:t>                                                                                                                                                                                                </a:t>
            </a:r>
          </a:p>
        </p:txBody>
      </p:sp>
      <p:sp>
        <p:nvSpPr>
          <p:cNvPr id="5" name="Text Placeholder 4"/>
          <p:cNvSpPr>
            <a:spLocks noGrp="1"/>
          </p:cNvSpPr>
          <p:nvPr>
            <p:ph type="body" sz="quarter" idx="3"/>
          </p:nvPr>
        </p:nvSpPr>
        <p:spPr/>
        <p:txBody>
          <a:bodyPr/>
          <a:lstStyle/>
          <a:p>
            <a:r>
              <a:rPr lang="en-US" dirty="0" smtClean="0"/>
              <a:t>Day 2</a:t>
            </a:r>
            <a:endParaRPr lang="en-US" dirty="0"/>
          </a:p>
        </p:txBody>
      </p:sp>
      <p:sp>
        <p:nvSpPr>
          <p:cNvPr id="6" name="Content Placeholder 5"/>
          <p:cNvSpPr>
            <a:spLocks noGrp="1"/>
          </p:cNvSpPr>
          <p:nvPr>
            <p:ph sz="quarter" idx="4"/>
          </p:nvPr>
        </p:nvSpPr>
        <p:spPr/>
        <p:txBody>
          <a:bodyPr/>
          <a:lstStyle/>
          <a:p>
            <a:pPr marL="457200" indent="-457200">
              <a:buFont typeface="+mj-lt"/>
              <a:buAutoNum type="arabicPeriod"/>
            </a:pPr>
            <a:r>
              <a:rPr lang="en-US" dirty="0" smtClean="0"/>
              <a:t>Unknown Protocols</a:t>
            </a:r>
          </a:p>
          <a:p>
            <a:pPr marL="457200" indent="-457200">
              <a:buFont typeface="+mj-lt"/>
              <a:buAutoNum type="arabicPeriod"/>
            </a:pPr>
            <a:r>
              <a:rPr lang="en-US" dirty="0" smtClean="0"/>
              <a:t>DNS</a:t>
            </a:r>
          </a:p>
          <a:p>
            <a:pPr marL="457200" indent="-457200">
              <a:buFont typeface="+mj-lt"/>
              <a:buAutoNum type="arabicPeriod"/>
            </a:pPr>
            <a:r>
              <a:rPr lang="en-US" b="1" dirty="0" smtClean="0"/>
              <a:t>Lunch</a:t>
            </a:r>
          </a:p>
          <a:p>
            <a:pPr marL="457200" indent="-457200">
              <a:buFont typeface="+mj-lt"/>
              <a:buAutoNum type="arabicPeriod"/>
            </a:pPr>
            <a:r>
              <a:rPr lang="en-US" dirty="0" smtClean="0"/>
              <a:t>Final Exercise</a:t>
            </a:r>
          </a:p>
        </p:txBody>
      </p:sp>
      <p:sp>
        <p:nvSpPr>
          <p:cNvPr id="7" name="Slide Number Placeholder 6"/>
          <p:cNvSpPr>
            <a:spLocks noGrp="1"/>
          </p:cNvSpPr>
          <p:nvPr>
            <p:ph type="sldNum" sz="quarter" idx="12"/>
          </p:nvPr>
        </p:nvSpPr>
        <p:spPr/>
        <p:txBody>
          <a:bodyPr/>
          <a:lstStyle/>
          <a:p>
            <a:fld id="{794DA965-142D-D740-B53A-0C930ED54761}" type="slidenum">
              <a:rPr lang="en-US" smtClean="0"/>
              <a:t>5</a:t>
            </a:fld>
            <a:endParaRPr lang="en-US"/>
          </a:p>
        </p:txBody>
      </p:sp>
    </p:spTree>
    <p:extLst>
      <p:ext uri="{BB962C8B-B14F-4D97-AF65-F5344CB8AC3E}">
        <p14:creationId xmlns:p14="http://schemas.microsoft.com/office/powerpoint/2010/main" val="38777191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Everybody Try This</a:t>
            </a:r>
            <a:endParaRPr lang="en-US" dirty="0"/>
          </a:p>
        </p:txBody>
      </p:sp>
      <p:sp>
        <p:nvSpPr>
          <p:cNvPr id="3" name="Content Placeholder 2"/>
          <p:cNvSpPr>
            <a:spLocks noGrp="1"/>
          </p:cNvSpPr>
          <p:nvPr>
            <p:ph idx="1"/>
          </p:nvPr>
        </p:nvSpPr>
        <p:spPr/>
        <p:txBody>
          <a:bodyPr>
            <a:normAutofit/>
          </a:bodyPr>
          <a:lstStyle/>
          <a:p>
            <a:pPr marL="0" indent="0">
              <a:buNone/>
            </a:pPr>
            <a:r>
              <a:rPr lang="en-US" dirty="0">
                <a:latin typeface="Courier"/>
                <a:cs typeface="Courier"/>
              </a:rPr>
              <a:t>$ echo -e "GET / HTTP/1.0\r\</a:t>
            </a:r>
            <a:r>
              <a:rPr lang="en-US" dirty="0" smtClean="0">
                <a:latin typeface="Courier"/>
                <a:cs typeface="Courier"/>
              </a:rPr>
              <a:t>n</a:t>
            </a:r>
          </a:p>
          <a:p>
            <a:pPr marL="0" indent="0">
              <a:buNone/>
            </a:pPr>
            <a:r>
              <a:rPr lang="en-US" dirty="0" smtClean="0">
                <a:latin typeface="Courier"/>
                <a:cs typeface="Courier"/>
              </a:rPr>
              <a:t>&gt; </a:t>
            </a:r>
            <a:r>
              <a:rPr lang="en-US" dirty="0">
                <a:latin typeface="Courier"/>
                <a:cs typeface="Courier"/>
              </a:rPr>
              <a:t>Host: </a:t>
            </a:r>
            <a:r>
              <a:rPr lang="en-US" dirty="0" smtClean="0">
                <a:latin typeface="Courier"/>
                <a:cs typeface="Courier"/>
              </a:rPr>
              <a:t>www.google.com\r\n</a:t>
            </a:r>
            <a:endParaRPr lang="en-US" dirty="0">
              <a:latin typeface="Courier"/>
              <a:cs typeface="Courier"/>
            </a:endParaRPr>
          </a:p>
          <a:p>
            <a:pPr marL="0" indent="0">
              <a:buNone/>
            </a:pPr>
            <a:r>
              <a:rPr lang="en-US" dirty="0">
                <a:latin typeface="Courier"/>
                <a:cs typeface="Courier"/>
              </a:rPr>
              <a:t>&gt; \r\n" |</a:t>
            </a:r>
          </a:p>
          <a:p>
            <a:pPr marL="0" indent="0">
              <a:buNone/>
            </a:pPr>
            <a:r>
              <a:rPr lang="en-US" dirty="0">
                <a:latin typeface="Courier"/>
                <a:cs typeface="Courier"/>
              </a:rPr>
              <a:t>&gt; </a:t>
            </a:r>
            <a:r>
              <a:rPr lang="en-US" dirty="0" err="1">
                <a:latin typeface="Courier"/>
                <a:cs typeface="Courier"/>
              </a:rPr>
              <a:t>nc</a:t>
            </a:r>
            <a:r>
              <a:rPr lang="en-US" dirty="0">
                <a:latin typeface="Courier"/>
                <a:cs typeface="Courier"/>
              </a:rPr>
              <a:t> </a:t>
            </a:r>
            <a:r>
              <a:rPr lang="en-US" dirty="0" smtClean="0">
                <a:latin typeface="Courier"/>
                <a:cs typeface="Courier"/>
              </a:rPr>
              <a:t>www.google.com </a:t>
            </a:r>
            <a:r>
              <a:rPr lang="en-US" dirty="0">
                <a:latin typeface="Courier"/>
                <a:cs typeface="Courier"/>
              </a:rPr>
              <a:t>80</a:t>
            </a:r>
          </a:p>
        </p:txBody>
      </p:sp>
      <p:sp>
        <p:nvSpPr>
          <p:cNvPr id="4" name="TextBox 3"/>
          <p:cNvSpPr txBox="1"/>
          <p:nvPr/>
        </p:nvSpPr>
        <p:spPr>
          <a:xfrm>
            <a:off x="2505205" y="4706955"/>
            <a:ext cx="4139575" cy="707886"/>
          </a:xfrm>
          <a:prstGeom prst="rect">
            <a:avLst/>
          </a:prstGeom>
          <a:noFill/>
        </p:spPr>
        <p:txBody>
          <a:bodyPr wrap="none" rtlCol="0">
            <a:spAutoFit/>
          </a:bodyPr>
          <a:lstStyle/>
          <a:p>
            <a:r>
              <a:rPr lang="en-US" sz="4000" dirty="0" smtClean="0"/>
              <a:t>What Did That Do?</a:t>
            </a:r>
            <a:endParaRPr lang="en-US" sz="4000" dirty="0"/>
          </a:p>
        </p:txBody>
      </p:sp>
      <p:sp>
        <p:nvSpPr>
          <p:cNvPr id="5" name="Slide Number Placeholder 4"/>
          <p:cNvSpPr>
            <a:spLocks noGrp="1"/>
          </p:cNvSpPr>
          <p:nvPr>
            <p:ph type="sldNum" sz="quarter" idx="12"/>
          </p:nvPr>
        </p:nvSpPr>
        <p:spPr/>
        <p:txBody>
          <a:bodyPr/>
          <a:lstStyle/>
          <a:p>
            <a:fld id="{794DA965-142D-D740-B53A-0C930ED54761}" type="slidenum">
              <a:rPr lang="en-US" smtClean="0"/>
              <a:t>50</a:t>
            </a:fld>
            <a:endParaRPr lang="en-US"/>
          </a:p>
        </p:txBody>
      </p:sp>
    </p:spTree>
    <p:extLst>
      <p:ext uri="{BB962C8B-B14F-4D97-AF65-F5344CB8AC3E}">
        <p14:creationId xmlns:p14="http://schemas.microsoft.com/office/powerpoint/2010/main" val="10085096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 Just Text</a:t>
            </a:r>
            <a:endParaRPr lang="en-US" dirty="0"/>
          </a:p>
        </p:txBody>
      </p:sp>
      <p:sp>
        <p:nvSpPr>
          <p:cNvPr id="3" name="Content Placeholder 2"/>
          <p:cNvSpPr>
            <a:spLocks noGrp="1"/>
          </p:cNvSpPr>
          <p:nvPr>
            <p:ph idx="1"/>
          </p:nvPr>
        </p:nvSpPr>
        <p:spPr/>
        <p:txBody>
          <a:bodyPr/>
          <a:lstStyle/>
          <a:p>
            <a:r>
              <a:rPr lang="en-US" dirty="0" smtClean="0"/>
              <a:t>How would you find a particular header?</a:t>
            </a:r>
          </a:p>
          <a:p>
            <a:pPr lvl="1"/>
            <a:r>
              <a:rPr lang="en-US" dirty="0" smtClean="0"/>
              <a:t>It’s value?</a:t>
            </a:r>
          </a:p>
          <a:p>
            <a:r>
              <a:rPr lang="en-US" dirty="0" smtClean="0"/>
              <a:t>Can you search for strings in the body?</a:t>
            </a:r>
          </a:p>
          <a:p>
            <a:r>
              <a:rPr lang="en-US" dirty="0" smtClean="0"/>
              <a:t>What is the response code?</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51</a:t>
            </a:fld>
            <a:endParaRPr lang="en-US"/>
          </a:p>
        </p:txBody>
      </p:sp>
    </p:spTree>
    <p:extLst>
      <p:ext uri="{BB962C8B-B14F-4D97-AF65-F5344CB8AC3E}">
        <p14:creationId xmlns:p14="http://schemas.microsoft.com/office/powerpoint/2010/main" val="327122227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Find All The Titles</a:t>
            </a:r>
            <a:endParaRPr lang="en-US" dirty="0"/>
          </a:p>
        </p:txBody>
      </p:sp>
      <p:sp>
        <p:nvSpPr>
          <p:cNvPr id="3" name="Content Placeholder 2"/>
          <p:cNvSpPr>
            <a:spLocks noGrp="1"/>
          </p:cNvSpPr>
          <p:nvPr>
            <p:ph idx="1"/>
          </p:nvPr>
        </p:nvSpPr>
        <p:spPr/>
        <p:txBody>
          <a:bodyPr/>
          <a:lstStyle/>
          <a:p>
            <a:pPr marL="0" indent="0" algn="ctr">
              <a:buNone/>
            </a:pPr>
            <a:r>
              <a:rPr lang="en-US" dirty="0" smtClean="0"/>
              <a:t>We need to extract all of the web page titles from a PCAP.  Look in </a:t>
            </a:r>
            <a:r>
              <a:rPr lang="en-US" dirty="0" err="1" smtClean="0">
                <a:latin typeface="Courier"/>
                <a:cs typeface="Courier"/>
              </a:rPr>
              <a:t>http.pcap</a:t>
            </a:r>
            <a:r>
              <a:rPr lang="en-US" dirty="0" smtClean="0">
                <a:cs typeface="Courier"/>
              </a:rPr>
              <a:t> for data. List every title exactly once.  </a:t>
            </a:r>
          </a:p>
          <a:p>
            <a:pPr marL="0" indent="0" algn="ctr">
              <a:buNone/>
            </a:pPr>
            <a:r>
              <a:rPr lang="en-US" dirty="0" smtClean="0">
                <a:cs typeface="Courier"/>
              </a:rPr>
              <a:t>Use </a:t>
            </a:r>
            <a:r>
              <a:rPr lang="en-US" dirty="0" err="1" smtClean="0">
                <a:cs typeface="Courier"/>
              </a:rPr>
              <a:t>tcpdump</a:t>
            </a:r>
            <a:r>
              <a:rPr lang="en-US" dirty="0" smtClean="0">
                <a:cs typeface="Courier"/>
              </a:rPr>
              <a:t> for this exercise.  </a:t>
            </a:r>
            <a:endParaRPr lang="en-US" dirty="0">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52</a:t>
            </a:fld>
            <a:endParaRPr lang="en-US"/>
          </a:p>
        </p:txBody>
      </p:sp>
    </p:spTree>
    <p:extLst>
      <p:ext uri="{BB962C8B-B14F-4D97-AF65-F5344CB8AC3E}">
        <p14:creationId xmlns:p14="http://schemas.microsoft.com/office/powerpoint/2010/main" val="420116641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All Websites</a:t>
            </a:r>
            <a:endParaRPr lang="en-US" dirty="0"/>
          </a:p>
        </p:txBody>
      </p:sp>
      <p:sp>
        <p:nvSpPr>
          <p:cNvPr id="3" name="Content Placeholder 2"/>
          <p:cNvSpPr>
            <a:spLocks noGrp="1"/>
          </p:cNvSpPr>
          <p:nvPr>
            <p:ph idx="1"/>
          </p:nvPr>
        </p:nvSpPr>
        <p:spPr/>
        <p:txBody>
          <a:bodyPr/>
          <a:lstStyle/>
          <a:p>
            <a:pPr marL="0" indent="0" algn="ctr">
              <a:buNone/>
            </a:pPr>
            <a:r>
              <a:rPr lang="en-US" dirty="0" smtClean="0"/>
              <a:t>Find all of the websites that the host 172.16.191.140 visited in </a:t>
            </a:r>
            <a:r>
              <a:rPr lang="en-US" dirty="0" err="1" smtClean="0">
                <a:latin typeface="Courier"/>
                <a:cs typeface="Courier"/>
              </a:rPr>
              <a:t>websites.pcap</a:t>
            </a:r>
            <a:r>
              <a:rPr lang="en-US" dirty="0" smtClean="0">
                <a:cs typeface="Courier"/>
              </a:rPr>
              <a:t>.  Do not list websites that other hosts visited.  Don’t forget about servers that may host multiple websites!</a:t>
            </a:r>
            <a:endParaRPr lang="en-US" dirty="0">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53</a:t>
            </a:fld>
            <a:endParaRPr lang="en-US"/>
          </a:p>
        </p:txBody>
      </p:sp>
    </p:spTree>
    <p:extLst>
      <p:ext uri="{BB962C8B-B14F-4D97-AF65-F5344CB8AC3E}">
        <p14:creationId xmlns:p14="http://schemas.microsoft.com/office/powerpoint/2010/main" val="3917560142"/>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err="1"/>
              <a:t>t</a:t>
            </a:r>
            <a:r>
              <a:rPr lang="en-US" dirty="0" err="1" smtClean="0"/>
              <a:t>cpdump</a:t>
            </a:r>
            <a:r>
              <a:rPr lang="en-US" dirty="0" smtClean="0"/>
              <a:t> and </a:t>
            </a:r>
            <a:r>
              <a:rPr lang="en-US" dirty="0" err="1" smtClean="0"/>
              <a:t>grep</a:t>
            </a:r>
            <a:r>
              <a:rPr lang="en-US" dirty="0" smtClean="0"/>
              <a:t> fall apart on large PCAPs</a:t>
            </a:r>
          </a:p>
          <a:p>
            <a:r>
              <a:rPr lang="en-US" dirty="0" err="1"/>
              <a:t>t</a:t>
            </a:r>
            <a:r>
              <a:rPr lang="en-US" dirty="0" err="1" smtClean="0"/>
              <a:t>cpdump</a:t>
            </a:r>
            <a:r>
              <a:rPr lang="en-US" dirty="0" smtClean="0"/>
              <a:t> output not really </a:t>
            </a:r>
            <a:r>
              <a:rPr lang="en-US" dirty="0" err="1" smtClean="0"/>
              <a:t>parseable</a:t>
            </a:r>
            <a:endParaRPr lang="en-US" dirty="0" smtClean="0"/>
          </a:p>
          <a:p>
            <a:r>
              <a:rPr lang="en-US" dirty="0" smtClean="0"/>
              <a:t>Could use </a:t>
            </a:r>
            <a:r>
              <a:rPr lang="en-US" dirty="0" err="1" smtClean="0"/>
              <a:t>libpcap</a:t>
            </a:r>
            <a:r>
              <a:rPr lang="en-US" dirty="0" smtClean="0"/>
              <a:t> or </a:t>
            </a:r>
            <a:r>
              <a:rPr lang="en-US" dirty="0" err="1" smtClean="0"/>
              <a:t>pynids</a:t>
            </a:r>
            <a:endParaRPr lang="en-US" dirty="0" smtClean="0"/>
          </a:p>
          <a:p>
            <a:pPr lvl="1"/>
            <a:r>
              <a:rPr lang="en-US" dirty="0" smtClean="0"/>
              <a:t>Lots of boilerplate code to get going</a:t>
            </a:r>
          </a:p>
          <a:p>
            <a:pPr lvl="1"/>
            <a:r>
              <a:rPr lang="en-US" dirty="0" smtClean="0"/>
              <a:t>Not ideal for rapid prototyping</a:t>
            </a:r>
          </a:p>
          <a:p>
            <a:endParaRPr lang="en-US" dirty="0" smtClean="0"/>
          </a:p>
        </p:txBody>
      </p:sp>
      <p:sp>
        <p:nvSpPr>
          <p:cNvPr id="4" name="Slide Number Placeholder 3"/>
          <p:cNvSpPr>
            <a:spLocks noGrp="1"/>
          </p:cNvSpPr>
          <p:nvPr>
            <p:ph type="sldNum" sz="quarter" idx="12"/>
          </p:nvPr>
        </p:nvSpPr>
        <p:spPr/>
        <p:txBody>
          <a:bodyPr/>
          <a:lstStyle/>
          <a:p>
            <a:fld id="{794DA965-142D-D740-B53A-0C930ED54761}" type="slidenum">
              <a:rPr lang="en-US" smtClean="0"/>
              <a:t>54</a:t>
            </a:fld>
            <a:endParaRPr lang="en-US"/>
          </a:p>
        </p:txBody>
      </p:sp>
    </p:spTree>
    <p:extLst>
      <p:ext uri="{BB962C8B-B14F-4D97-AF65-F5344CB8AC3E}">
        <p14:creationId xmlns:p14="http://schemas.microsoft.com/office/powerpoint/2010/main" val="2351388359"/>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Chopshop</a:t>
            </a:r>
            <a:endParaRPr lang="en-US" dirty="0"/>
          </a:p>
        </p:txBody>
      </p:sp>
      <p:sp>
        <p:nvSpPr>
          <p:cNvPr id="3" name="Text Placeholder 2"/>
          <p:cNvSpPr>
            <a:spLocks noGrp="1"/>
          </p:cNvSpPr>
          <p:nvPr>
            <p:ph type="body" idx="1"/>
          </p:nvPr>
        </p:nvSpPr>
        <p:spPr/>
        <p:txBody>
          <a:bodyPr/>
          <a:lstStyle/>
          <a:p>
            <a:r>
              <a:rPr lang="en-US" dirty="0" smtClean="0"/>
              <a:t>Not Just For Cars</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55</a:t>
            </a:fld>
            <a:endParaRPr lang="en-US"/>
          </a:p>
        </p:txBody>
      </p:sp>
    </p:spTree>
    <p:extLst>
      <p:ext uri="{BB962C8B-B14F-4D97-AF65-F5344CB8AC3E}">
        <p14:creationId xmlns:p14="http://schemas.microsoft.com/office/powerpoint/2010/main" val="312860607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Chopshop</a:t>
            </a:r>
            <a:endParaRPr lang="en-US" dirty="0"/>
          </a:p>
        </p:txBody>
      </p:sp>
      <p:sp>
        <p:nvSpPr>
          <p:cNvPr id="3" name="Content Placeholder 2"/>
          <p:cNvSpPr>
            <a:spLocks noGrp="1"/>
          </p:cNvSpPr>
          <p:nvPr>
            <p:ph idx="1"/>
          </p:nvPr>
        </p:nvSpPr>
        <p:spPr/>
        <p:txBody>
          <a:bodyPr/>
          <a:lstStyle/>
          <a:p>
            <a:r>
              <a:rPr lang="en-US" dirty="0" smtClean="0">
                <a:hlinkClick r:id="rId2"/>
              </a:rPr>
              <a:t>http://www.github.com/MITRECND/chopshop</a:t>
            </a:r>
            <a:endParaRPr lang="en-US" dirty="0" smtClean="0"/>
          </a:p>
          <a:p>
            <a:r>
              <a:rPr lang="en-US" dirty="0" smtClean="0"/>
              <a:t>MITRE-developed packet framework</a:t>
            </a:r>
          </a:p>
          <a:p>
            <a:pPr lvl="1"/>
            <a:r>
              <a:rPr lang="en-US" dirty="0" smtClean="0"/>
              <a:t>Based on </a:t>
            </a:r>
            <a:r>
              <a:rPr lang="en-US" dirty="0" err="1" smtClean="0"/>
              <a:t>libnids</a:t>
            </a:r>
            <a:endParaRPr lang="en-US" dirty="0" smtClean="0"/>
          </a:p>
          <a:p>
            <a:pPr lvl="1"/>
            <a:r>
              <a:rPr lang="en-US" dirty="0" smtClean="0"/>
              <a:t>TCP reassembly</a:t>
            </a:r>
          </a:p>
          <a:p>
            <a:pPr lvl="1"/>
            <a:r>
              <a:rPr lang="en-US" dirty="0" smtClean="0"/>
              <a:t>Handles boilerplate code</a:t>
            </a:r>
          </a:p>
          <a:p>
            <a:pPr lvl="1"/>
            <a:r>
              <a:rPr lang="en-US" dirty="0" smtClean="0"/>
              <a:t>Python</a:t>
            </a:r>
          </a:p>
          <a:p>
            <a:pPr lvl="1"/>
            <a:r>
              <a:rPr lang="en-US" dirty="0" smtClean="0"/>
              <a:t>Great for rapid prototyping</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56</a:t>
            </a:fld>
            <a:endParaRPr lang="en-US"/>
          </a:p>
        </p:txBody>
      </p:sp>
    </p:spTree>
    <p:extLst>
      <p:ext uri="{BB962C8B-B14F-4D97-AF65-F5344CB8AC3E}">
        <p14:creationId xmlns:p14="http://schemas.microsoft.com/office/powerpoint/2010/main" val="128243314"/>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Chopshop</a:t>
            </a:r>
            <a:endParaRPr lang="en-US" dirty="0"/>
          </a:p>
        </p:txBody>
      </p:sp>
      <p:sp>
        <p:nvSpPr>
          <p:cNvPr id="3" name="Content Placeholder 2"/>
          <p:cNvSpPr>
            <a:spLocks noGrp="1"/>
          </p:cNvSpPr>
          <p:nvPr>
            <p:ph idx="1"/>
          </p:nvPr>
        </p:nvSpPr>
        <p:spPr/>
        <p:txBody>
          <a:bodyPr/>
          <a:lstStyle/>
          <a:p>
            <a:r>
              <a:rPr lang="en-US" dirty="0" smtClean="0"/>
              <a:t>Framework provides a standard API</a:t>
            </a:r>
          </a:p>
          <a:p>
            <a:r>
              <a:rPr lang="en-US" dirty="0" smtClean="0"/>
              <a:t>Framework does not analyze packets</a:t>
            </a:r>
          </a:p>
          <a:p>
            <a:r>
              <a:rPr lang="en-US" dirty="0" smtClean="0"/>
              <a:t>Modules provide all the brains</a:t>
            </a:r>
          </a:p>
          <a:p>
            <a:r>
              <a:rPr lang="en-US" dirty="0" smtClean="0"/>
              <a:t>Invoke with a list of PCAP files and modules</a:t>
            </a:r>
          </a:p>
          <a:p>
            <a:endParaRPr lang="en-US" dirty="0" smtClean="0"/>
          </a:p>
        </p:txBody>
      </p:sp>
      <p:sp>
        <p:nvSpPr>
          <p:cNvPr id="4" name="Slide Number Placeholder 3"/>
          <p:cNvSpPr>
            <a:spLocks noGrp="1"/>
          </p:cNvSpPr>
          <p:nvPr>
            <p:ph type="sldNum" sz="quarter" idx="12"/>
          </p:nvPr>
        </p:nvSpPr>
        <p:spPr/>
        <p:txBody>
          <a:bodyPr/>
          <a:lstStyle/>
          <a:p>
            <a:fld id="{794DA965-142D-D740-B53A-0C930ED54761}" type="slidenum">
              <a:rPr lang="en-US" smtClean="0"/>
              <a:t>57</a:t>
            </a:fld>
            <a:endParaRPr lang="en-US"/>
          </a:p>
        </p:txBody>
      </p:sp>
    </p:spTree>
    <p:extLst>
      <p:ext uri="{BB962C8B-B14F-4D97-AF65-F5344CB8AC3E}">
        <p14:creationId xmlns:p14="http://schemas.microsoft.com/office/powerpoint/2010/main" val="276609153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payloads</a:t>
            </a:r>
            <a:endParaRPr lang="en-US" dirty="0"/>
          </a:p>
        </p:txBody>
      </p:sp>
      <p:sp>
        <p:nvSpPr>
          <p:cNvPr id="3" name="Content Placeholder 2"/>
          <p:cNvSpPr>
            <a:spLocks noGrp="1"/>
          </p:cNvSpPr>
          <p:nvPr>
            <p:ph idx="1"/>
          </p:nvPr>
        </p:nvSpPr>
        <p:spPr/>
        <p:txBody>
          <a:bodyPr/>
          <a:lstStyle/>
          <a:p>
            <a:r>
              <a:rPr lang="en-US" dirty="0" smtClean="0"/>
              <a:t>Module to dump packet contents</a:t>
            </a:r>
          </a:p>
          <a:p>
            <a:r>
              <a:rPr lang="en-US" dirty="0" smtClean="0"/>
              <a:t>Useful for human-readable protocols</a:t>
            </a:r>
          </a:p>
          <a:p>
            <a:pPr lvl="1"/>
            <a:r>
              <a:rPr lang="en-US" dirty="0" smtClean="0"/>
              <a:t>HTTP, SMTP, IMAP, etc.</a:t>
            </a:r>
          </a:p>
          <a:p>
            <a:r>
              <a:rPr lang="en-US" dirty="0" smtClean="0"/>
              <a:t>Few command line flags</a:t>
            </a:r>
          </a:p>
          <a:p>
            <a:r>
              <a:rPr lang="en-US" dirty="0" smtClean="0"/>
              <a:t>Can XOR data</a:t>
            </a:r>
          </a:p>
          <a:p>
            <a:r>
              <a:rPr lang="en-US" dirty="0" smtClean="0"/>
              <a:t>Can </a:t>
            </a:r>
            <a:r>
              <a:rPr lang="en-US" dirty="0" err="1" smtClean="0"/>
              <a:t>hexdump</a:t>
            </a:r>
            <a:r>
              <a:rPr lang="en-US" dirty="0" smtClean="0"/>
              <a:t> data</a:t>
            </a:r>
          </a:p>
          <a:p>
            <a:r>
              <a:rPr lang="en-US" dirty="0" smtClean="0"/>
              <a:t>Good first step in analysis</a:t>
            </a:r>
          </a:p>
          <a:p>
            <a:pPr marL="457200" lvl="1" indent="0">
              <a:buNone/>
            </a:pP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58</a:t>
            </a:fld>
            <a:endParaRPr lang="en-US"/>
          </a:p>
        </p:txBody>
      </p:sp>
    </p:spTree>
    <p:extLst>
      <p:ext uri="{BB962C8B-B14F-4D97-AF65-F5344CB8AC3E}">
        <p14:creationId xmlns:p14="http://schemas.microsoft.com/office/powerpoint/2010/main" val="13246353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Invoking </a:t>
            </a:r>
            <a:r>
              <a:rPr lang="en-US" dirty="0" err="1" smtClean="0"/>
              <a:t>Chopshop</a:t>
            </a:r>
            <a:endParaRPr lang="en-US" dirty="0"/>
          </a:p>
        </p:txBody>
      </p:sp>
      <p:sp>
        <p:nvSpPr>
          <p:cNvPr id="3" name="Content Placeholder 2"/>
          <p:cNvSpPr>
            <a:spLocks noGrp="1"/>
          </p:cNvSpPr>
          <p:nvPr>
            <p:ph idx="1"/>
          </p:nvPr>
        </p:nvSpPr>
        <p:spPr/>
        <p:txBody>
          <a:bodyPr/>
          <a:lstStyle/>
          <a:p>
            <a:pPr marL="0" indent="0">
              <a:buNone/>
            </a:pPr>
            <a:r>
              <a:rPr lang="en-US" dirty="0" smtClean="0"/>
              <a:t>$ </a:t>
            </a:r>
            <a:r>
              <a:rPr lang="en-US" sz="2800" dirty="0" err="1" smtClean="0">
                <a:latin typeface="Courier"/>
                <a:cs typeface="Courier"/>
              </a:rPr>
              <a:t>chopshop</a:t>
            </a:r>
            <a:r>
              <a:rPr lang="en-US" sz="2800" dirty="0" smtClean="0">
                <a:latin typeface="Courier"/>
                <a:cs typeface="Courier"/>
              </a:rPr>
              <a:t> -</a:t>
            </a:r>
            <a:r>
              <a:rPr lang="en-US" sz="2800" dirty="0">
                <a:latin typeface="Courier"/>
                <a:cs typeface="Courier"/>
              </a:rPr>
              <a:t>f</a:t>
            </a:r>
            <a:r>
              <a:rPr lang="en-US" sz="2800" dirty="0" smtClean="0">
                <a:latin typeface="Courier"/>
                <a:cs typeface="Courier"/>
              </a:rPr>
              <a:t> </a:t>
            </a:r>
            <a:r>
              <a:rPr lang="en-US" sz="2800" dirty="0" err="1" smtClean="0">
                <a:latin typeface="Courier"/>
                <a:cs typeface="Courier"/>
              </a:rPr>
              <a:t>http.pcap</a:t>
            </a:r>
            <a:r>
              <a:rPr lang="en-US" sz="2800" dirty="0" smtClean="0">
                <a:latin typeface="Courier"/>
                <a:cs typeface="Courier"/>
              </a:rPr>
              <a:t> “payloads ”</a:t>
            </a:r>
          </a:p>
          <a:p>
            <a:pPr lvl="1"/>
            <a:r>
              <a:rPr lang="en-US" sz="3200" dirty="0" smtClean="0"/>
              <a:t>Run payloads module on </a:t>
            </a:r>
            <a:r>
              <a:rPr lang="en-US" sz="3200" dirty="0" err="1" smtClean="0">
                <a:latin typeface="Courier"/>
                <a:cs typeface="Courier"/>
              </a:rPr>
              <a:t>http.pcap</a:t>
            </a:r>
            <a:endParaRPr lang="en-US" sz="3200" dirty="0" smtClean="0">
              <a:latin typeface="Courier"/>
              <a:cs typeface="Courier"/>
            </a:endParaRPr>
          </a:p>
          <a:p>
            <a:pPr lvl="1"/>
            <a:endParaRPr lang="en-US" dirty="0" smtClean="0">
              <a:latin typeface="Courier"/>
              <a:cs typeface="Courier"/>
            </a:endParaRPr>
          </a:p>
          <a:p>
            <a:pPr marL="0" indent="0">
              <a:buNone/>
            </a:pPr>
            <a:r>
              <a:rPr lang="en-US" sz="2800" dirty="0" smtClean="0">
                <a:latin typeface="Courier"/>
                <a:cs typeface="Courier"/>
              </a:rPr>
              <a:t>$ find </a:t>
            </a:r>
            <a:r>
              <a:rPr lang="en-US" sz="2800" dirty="0" err="1" smtClean="0">
                <a:latin typeface="Courier"/>
                <a:cs typeface="Courier"/>
              </a:rPr>
              <a:t>pcaps</a:t>
            </a:r>
            <a:r>
              <a:rPr lang="en-US" sz="2800" dirty="0" smtClean="0">
                <a:latin typeface="Courier"/>
                <a:cs typeface="Courier"/>
              </a:rPr>
              <a:t> -type f | </a:t>
            </a:r>
          </a:p>
          <a:p>
            <a:pPr marL="0" indent="0">
              <a:buNone/>
            </a:pPr>
            <a:r>
              <a:rPr lang="en-US" sz="2800" dirty="0" smtClean="0">
                <a:latin typeface="Courier"/>
                <a:cs typeface="Courier"/>
              </a:rPr>
              <a:t>&gt; </a:t>
            </a:r>
            <a:r>
              <a:rPr lang="en-US" sz="2800" dirty="0" err="1" smtClean="0">
                <a:latin typeface="Courier"/>
                <a:cs typeface="Courier"/>
              </a:rPr>
              <a:t>chopshop</a:t>
            </a:r>
            <a:r>
              <a:rPr lang="en-US" sz="2800" dirty="0" smtClean="0">
                <a:latin typeface="Courier"/>
                <a:cs typeface="Courier"/>
              </a:rPr>
              <a:t> “payloads ”</a:t>
            </a:r>
          </a:p>
          <a:p>
            <a:pPr lvl="1"/>
            <a:r>
              <a:rPr lang="en-US" sz="3200" dirty="0" smtClean="0">
                <a:cs typeface="Courier"/>
              </a:rPr>
              <a:t>Run payloads on all files in </a:t>
            </a:r>
            <a:r>
              <a:rPr lang="en-US" sz="3200" dirty="0" err="1" smtClean="0">
                <a:cs typeface="Courier"/>
              </a:rPr>
              <a:t>pcaps</a:t>
            </a:r>
            <a:r>
              <a:rPr lang="en-US" sz="3200" dirty="0" smtClean="0">
                <a:cs typeface="Courier"/>
              </a:rPr>
              <a:t> directory</a:t>
            </a:r>
          </a:p>
          <a:p>
            <a:pPr marL="0" indent="0">
              <a:buNone/>
            </a:pP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59</a:t>
            </a:fld>
            <a:endParaRPr lang="en-US"/>
          </a:p>
        </p:txBody>
      </p:sp>
    </p:spTree>
    <p:extLst>
      <p:ext uri="{BB962C8B-B14F-4D97-AF65-F5344CB8AC3E}">
        <p14:creationId xmlns:p14="http://schemas.microsoft.com/office/powerpoint/2010/main" val="384299380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PCAP?</a:t>
            </a:r>
            <a:endParaRPr lang="en-US" dirty="0"/>
          </a:p>
        </p:txBody>
      </p:sp>
      <p:sp>
        <p:nvSpPr>
          <p:cNvPr id="3" name="Text Placeholder 2"/>
          <p:cNvSpPr>
            <a:spLocks noGrp="1"/>
          </p:cNvSpPr>
          <p:nvPr>
            <p:ph type="body" idx="1"/>
          </p:nvPr>
        </p:nvSpPr>
        <p:spPr/>
        <p:txBody>
          <a:bodyPr/>
          <a:lstStyle/>
          <a:p>
            <a:r>
              <a:rPr lang="en-US" dirty="0" smtClean="0"/>
              <a:t>(a.k.a. Who Cares?)</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6</a:t>
            </a:fld>
            <a:endParaRPr lang="en-US"/>
          </a:p>
        </p:txBody>
      </p:sp>
    </p:spTree>
    <p:extLst>
      <p:ext uri="{BB962C8B-B14F-4D97-AF65-F5344CB8AC3E}">
        <p14:creationId xmlns:p14="http://schemas.microsoft.com/office/powerpoint/2010/main" val="3576723350"/>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Obfuscation</a:t>
            </a:r>
            <a:endParaRPr lang="en-US" dirty="0"/>
          </a:p>
        </p:txBody>
      </p:sp>
      <p:sp>
        <p:nvSpPr>
          <p:cNvPr id="3" name="Content Placeholder 2"/>
          <p:cNvSpPr>
            <a:spLocks noGrp="1"/>
          </p:cNvSpPr>
          <p:nvPr>
            <p:ph idx="1"/>
          </p:nvPr>
        </p:nvSpPr>
        <p:spPr/>
        <p:txBody>
          <a:bodyPr/>
          <a:lstStyle/>
          <a:p>
            <a:r>
              <a:rPr lang="en-US" dirty="0" smtClean="0"/>
              <a:t>Many simple techniques are frustrating</a:t>
            </a:r>
          </a:p>
          <a:p>
            <a:pPr lvl="1"/>
            <a:r>
              <a:rPr lang="en-US" dirty="0" smtClean="0"/>
              <a:t>Compression</a:t>
            </a:r>
          </a:p>
          <a:p>
            <a:pPr lvl="1"/>
            <a:r>
              <a:rPr lang="en-US" dirty="0" smtClean="0"/>
              <a:t>Packing</a:t>
            </a:r>
          </a:p>
          <a:p>
            <a:pPr lvl="1"/>
            <a:r>
              <a:rPr lang="en-US" dirty="0" smtClean="0"/>
              <a:t>Encoding</a:t>
            </a:r>
          </a:p>
          <a:p>
            <a:r>
              <a:rPr lang="en-US" dirty="0" smtClean="0"/>
              <a:t>Obfuscation is not encryption</a:t>
            </a:r>
          </a:p>
          <a:p>
            <a:pPr lvl="1"/>
            <a:r>
              <a:rPr lang="en-US" dirty="0" smtClean="0"/>
              <a:t>No key required to “break” it</a:t>
            </a:r>
          </a:p>
          <a:p>
            <a:pPr lvl="1"/>
            <a:r>
              <a:rPr lang="en-US" dirty="0" smtClean="0"/>
              <a:t>Still aggravating</a:t>
            </a:r>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60</a:t>
            </a:fld>
            <a:endParaRPr lang="en-US"/>
          </a:p>
        </p:txBody>
      </p:sp>
    </p:spTree>
    <p:extLst>
      <p:ext uri="{BB962C8B-B14F-4D97-AF65-F5344CB8AC3E}">
        <p14:creationId xmlns:p14="http://schemas.microsoft.com/office/powerpoint/2010/main" val="3842401420"/>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XOR</a:t>
            </a:r>
            <a:endParaRPr lang="en-US" dirty="0"/>
          </a:p>
        </p:txBody>
      </p:sp>
      <p:sp>
        <p:nvSpPr>
          <p:cNvPr id="3" name="Content Placeholder 2"/>
          <p:cNvSpPr>
            <a:spLocks noGrp="1"/>
          </p:cNvSpPr>
          <p:nvPr>
            <p:ph idx="1"/>
          </p:nvPr>
        </p:nvSpPr>
        <p:spPr/>
        <p:txBody>
          <a:bodyPr/>
          <a:lstStyle/>
          <a:p>
            <a:r>
              <a:rPr lang="en-US" dirty="0" smtClean="0"/>
              <a:t>E</a:t>
            </a:r>
            <a:r>
              <a:rPr lang="en-US" b="1" dirty="0" smtClean="0"/>
              <a:t>x</a:t>
            </a:r>
            <a:r>
              <a:rPr lang="en-US" dirty="0" smtClean="0"/>
              <a:t>clusive </a:t>
            </a:r>
            <a:r>
              <a:rPr lang="en-US" b="1" dirty="0" smtClean="0"/>
              <a:t>Or</a:t>
            </a:r>
          </a:p>
          <a:p>
            <a:r>
              <a:rPr lang="en-US" dirty="0" smtClean="0"/>
              <a:t>Basis for many ciphers</a:t>
            </a:r>
          </a:p>
          <a:p>
            <a:pPr lvl="1"/>
            <a:r>
              <a:rPr lang="en-US" dirty="0" smtClean="0"/>
              <a:t>RC4, AES</a:t>
            </a:r>
          </a:p>
          <a:p>
            <a:r>
              <a:rPr lang="en-US" dirty="0" smtClean="0"/>
              <a:t>Fast in hardware</a:t>
            </a:r>
          </a:p>
          <a:p>
            <a:r>
              <a:rPr lang="en-US" dirty="0" smtClean="0"/>
              <a:t>Trivial in most programming languages</a:t>
            </a:r>
          </a:p>
          <a:p>
            <a:pPr lvl="1"/>
            <a:r>
              <a:rPr lang="en-US" dirty="0" smtClean="0"/>
              <a:t>Typically a built-in operator</a:t>
            </a:r>
          </a:p>
          <a:p>
            <a:r>
              <a:rPr lang="en-US" dirty="0" smtClean="0"/>
              <a:t>Key management is easy</a:t>
            </a:r>
          </a:p>
        </p:txBody>
      </p:sp>
      <p:sp>
        <p:nvSpPr>
          <p:cNvPr id="4" name="Slide Number Placeholder 3"/>
          <p:cNvSpPr>
            <a:spLocks noGrp="1"/>
          </p:cNvSpPr>
          <p:nvPr>
            <p:ph type="sldNum" sz="quarter" idx="12"/>
          </p:nvPr>
        </p:nvSpPr>
        <p:spPr/>
        <p:txBody>
          <a:bodyPr/>
          <a:lstStyle/>
          <a:p>
            <a:fld id="{794DA965-142D-D740-B53A-0C930ED54761}" type="slidenum">
              <a:rPr lang="en-US" smtClean="0"/>
              <a:t>61</a:t>
            </a:fld>
            <a:endParaRPr lang="en-US"/>
          </a:p>
        </p:txBody>
      </p:sp>
    </p:spTree>
    <p:extLst>
      <p:ext uri="{BB962C8B-B14F-4D97-AF65-F5344CB8AC3E}">
        <p14:creationId xmlns:p14="http://schemas.microsoft.com/office/powerpoint/2010/main" val="2048834239"/>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XOR Truth Table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78834530"/>
              </p:ext>
            </p:extLst>
          </p:nvPr>
        </p:nvGraphicFramePr>
        <p:xfrm>
          <a:off x="457200" y="1751662"/>
          <a:ext cx="8229600" cy="289560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en-US" sz="3200" dirty="0" smtClean="0"/>
                        <a:t>Operand </a:t>
                      </a:r>
                      <a:r>
                        <a:rPr lang="en-US" sz="3200" i="1" dirty="0" smtClean="0"/>
                        <a:t>a</a:t>
                      </a:r>
                      <a:endParaRPr lang="en-US" sz="3200" i="1" dirty="0"/>
                    </a:p>
                  </a:txBody>
                  <a:tcPr/>
                </a:tc>
                <a:tc>
                  <a:txBody>
                    <a:bodyPr/>
                    <a:lstStyle/>
                    <a:p>
                      <a:pPr algn="ctr"/>
                      <a:r>
                        <a:rPr lang="en-US" sz="3200" dirty="0" smtClean="0"/>
                        <a:t>Operand </a:t>
                      </a:r>
                      <a:r>
                        <a:rPr lang="en-US" sz="3200" i="1" dirty="0" smtClean="0"/>
                        <a:t>b</a:t>
                      </a:r>
                      <a:endParaRPr lang="en-US" sz="3200" dirty="0"/>
                    </a:p>
                  </a:txBody>
                  <a:tcPr/>
                </a:tc>
                <a:tc>
                  <a:txBody>
                    <a:bodyPr/>
                    <a:lstStyle/>
                    <a:p>
                      <a:pPr algn="ctr"/>
                      <a:r>
                        <a:rPr lang="en-US" sz="3200" dirty="0" smtClean="0"/>
                        <a:t>Result</a:t>
                      </a:r>
                      <a:endParaRPr lang="en-US" sz="3200" dirty="0"/>
                    </a:p>
                  </a:txBody>
                  <a:tcPr/>
                </a:tc>
              </a:tr>
              <a:tr h="370840">
                <a:tc>
                  <a:txBody>
                    <a:bodyPr/>
                    <a:lstStyle/>
                    <a:p>
                      <a:pPr algn="ctr"/>
                      <a:r>
                        <a:rPr lang="en-US" sz="3200" dirty="0" smtClean="0"/>
                        <a:t>1</a:t>
                      </a:r>
                      <a:endParaRPr lang="en-US" sz="3200" dirty="0"/>
                    </a:p>
                  </a:txBody>
                  <a:tcPr/>
                </a:tc>
                <a:tc>
                  <a:txBody>
                    <a:bodyPr/>
                    <a:lstStyle/>
                    <a:p>
                      <a:pPr algn="ctr"/>
                      <a:r>
                        <a:rPr lang="en-US" sz="3200" dirty="0" smtClean="0"/>
                        <a:t>0</a:t>
                      </a:r>
                      <a:endParaRPr lang="en-US" sz="3200" dirty="0"/>
                    </a:p>
                  </a:txBody>
                  <a:tcPr/>
                </a:tc>
                <a:tc>
                  <a:txBody>
                    <a:bodyPr/>
                    <a:lstStyle/>
                    <a:p>
                      <a:pPr algn="ctr"/>
                      <a:r>
                        <a:rPr lang="en-US" sz="3200" dirty="0" smtClean="0"/>
                        <a:t>1</a:t>
                      </a:r>
                      <a:endParaRPr lang="en-US" sz="3200" dirty="0"/>
                    </a:p>
                  </a:txBody>
                  <a:tcPr/>
                </a:tc>
              </a:tr>
              <a:tr h="370840">
                <a:tc>
                  <a:txBody>
                    <a:bodyPr/>
                    <a:lstStyle/>
                    <a:p>
                      <a:pPr algn="ctr"/>
                      <a:r>
                        <a:rPr lang="en-US" sz="3200" dirty="0" smtClean="0"/>
                        <a:t>1</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0</a:t>
                      </a:r>
                      <a:endParaRPr lang="en-US" sz="3200" dirty="0"/>
                    </a:p>
                  </a:txBody>
                  <a:tcPr/>
                </a:tc>
              </a:tr>
              <a:tr h="370840">
                <a:tc>
                  <a:txBody>
                    <a:bodyPr/>
                    <a:lstStyle/>
                    <a:p>
                      <a:pPr algn="ctr"/>
                      <a:r>
                        <a:rPr lang="en-US" sz="3200" dirty="0" smtClean="0"/>
                        <a:t>0</a:t>
                      </a:r>
                      <a:endParaRPr lang="en-US" sz="3200" dirty="0"/>
                    </a:p>
                  </a:txBody>
                  <a:tcPr/>
                </a:tc>
                <a:tc>
                  <a:txBody>
                    <a:bodyPr/>
                    <a:lstStyle/>
                    <a:p>
                      <a:pPr algn="ctr"/>
                      <a:r>
                        <a:rPr lang="en-US" sz="3200" dirty="0" smtClean="0"/>
                        <a:t>0</a:t>
                      </a:r>
                      <a:endParaRPr lang="en-US" sz="3200" dirty="0"/>
                    </a:p>
                  </a:txBody>
                  <a:tcPr/>
                </a:tc>
                <a:tc>
                  <a:txBody>
                    <a:bodyPr/>
                    <a:lstStyle/>
                    <a:p>
                      <a:pPr algn="ctr"/>
                      <a:r>
                        <a:rPr lang="en-US" sz="3200" dirty="0" smtClean="0"/>
                        <a:t>0</a:t>
                      </a:r>
                      <a:endParaRPr lang="en-US" sz="3200" dirty="0"/>
                    </a:p>
                  </a:txBody>
                  <a:tcPr/>
                </a:tc>
              </a:tr>
              <a:tr h="370840">
                <a:tc>
                  <a:txBody>
                    <a:bodyPr/>
                    <a:lstStyle/>
                    <a:p>
                      <a:pPr algn="ctr"/>
                      <a:r>
                        <a:rPr lang="en-US" sz="3200" dirty="0" smtClean="0"/>
                        <a:t>0</a:t>
                      </a:r>
                      <a:endParaRPr lang="en-US" sz="3200" dirty="0"/>
                    </a:p>
                  </a:txBody>
                  <a:tcPr/>
                </a:tc>
                <a:tc>
                  <a:txBody>
                    <a:bodyPr/>
                    <a:lstStyle/>
                    <a:p>
                      <a:pPr algn="ctr"/>
                      <a:r>
                        <a:rPr lang="en-US" sz="3200" dirty="0" smtClean="0"/>
                        <a:t>1</a:t>
                      </a:r>
                      <a:endParaRPr lang="en-US" sz="3200" dirty="0"/>
                    </a:p>
                  </a:txBody>
                  <a:tcPr/>
                </a:tc>
                <a:tc>
                  <a:txBody>
                    <a:bodyPr/>
                    <a:lstStyle/>
                    <a:p>
                      <a:pPr algn="ctr"/>
                      <a:r>
                        <a:rPr lang="en-US" sz="3200" dirty="0" smtClean="0"/>
                        <a:t>1</a:t>
                      </a:r>
                      <a:endParaRPr lang="en-US" sz="3200" dirty="0"/>
                    </a:p>
                  </a:txBody>
                  <a:tcPr/>
                </a:tc>
              </a:tr>
            </a:tbl>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569779829"/>
              </p:ext>
            </p:extLst>
          </p:nvPr>
        </p:nvGraphicFramePr>
        <p:xfrm>
          <a:off x="106826" y="5262674"/>
          <a:ext cx="8942218" cy="822549"/>
        </p:xfrm>
        <a:graphic>
          <a:graphicData uri="http://schemas.openxmlformats.org/presentationml/2006/ole">
            <mc:AlternateContent xmlns:mc="http://schemas.openxmlformats.org/markup-compatibility/2006">
              <mc:Choice xmlns:v="urn:schemas-microsoft-com:vml" Requires="v">
                <p:oleObj spid="_x0000_s3154" name="Equation" r:id="rId3" imgW="2349500" imgH="203200" progId="Equation.3">
                  <p:embed/>
                </p:oleObj>
              </mc:Choice>
              <mc:Fallback>
                <p:oleObj name="Equation" r:id="rId3" imgW="2349500" imgH="203200" progId="Equation.3">
                  <p:embed/>
                  <p:pic>
                    <p:nvPicPr>
                      <p:cNvPr id="0" name=""/>
                      <p:cNvPicPr/>
                      <p:nvPr/>
                    </p:nvPicPr>
                    <p:blipFill>
                      <a:blip r:embed="rId4"/>
                      <a:stretch>
                        <a:fillRect/>
                      </a:stretch>
                    </p:blipFill>
                    <p:spPr>
                      <a:xfrm>
                        <a:off x="106826" y="5262674"/>
                        <a:ext cx="8942218" cy="822549"/>
                      </a:xfrm>
                      <a:prstGeom prst="rect">
                        <a:avLst/>
                      </a:prstGeom>
                    </p:spPr>
                  </p:pic>
                </p:oleObj>
              </mc:Fallback>
            </mc:AlternateContent>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62</a:t>
            </a:fld>
            <a:endParaRPr lang="en-US"/>
          </a:p>
        </p:txBody>
      </p:sp>
    </p:spTree>
    <p:extLst>
      <p:ext uri="{BB962C8B-B14F-4D97-AF65-F5344CB8AC3E}">
        <p14:creationId xmlns:p14="http://schemas.microsoft.com/office/powerpoint/2010/main" val="1069084358"/>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Content Placeholder 2"/>
          <p:cNvSpPr>
            <a:spLocks noGrp="1"/>
          </p:cNvSpPr>
          <p:nvPr>
            <p:ph idx="1"/>
          </p:nvPr>
        </p:nvSpPr>
        <p:spPr/>
        <p:txBody>
          <a:bodyPr>
            <a:normAutofit/>
          </a:bodyPr>
          <a:lstStyle/>
          <a:p>
            <a:pPr marL="0" indent="0" algn="ctr">
              <a:buNone/>
            </a:pPr>
            <a:r>
              <a:rPr lang="en-US" sz="6000" dirty="0" smtClean="0"/>
              <a:t>One or the other, </a:t>
            </a:r>
          </a:p>
          <a:p>
            <a:pPr marL="0" indent="0" algn="ctr">
              <a:buNone/>
            </a:pPr>
            <a:r>
              <a:rPr lang="en-US" sz="6000" dirty="0" smtClean="0"/>
              <a:t>but not both.</a:t>
            </a:r>
            <a:endParaRPr lang="en-US" sz="6000" dirty="0"/>
          </a:p>
        </p:txBody>
      </p:sp>
      <p:sp>
        <p:nvSpPr>
          <p:cNvPr id="4" name="Slide Number Placeholder 3"/>
          <p:cNvSpPr>
            <a:spLocks noGrp="1"/>
          </p:cNvSpPr>
          <p:nvPr>
            <p:ph type="sldNum" sz="quarter" idx="12"/>
          </p:nvPr>
        </p:nvSpPr>
        <p:spPr/>
        <p:txBody>
          <a:bodyPr/>
          <a:lstStyle/>
          <a:p>
            <a:fld id="{794DA965-142D-D740-B53A-0C930ED54761}" type="slidenum">
              <a:rPr lang="en-US" smtClean="0"/>
              <a:t>63</a:t>
            </a:fld>
            <a:endParaRPr lang="en-US"/>
          </a:p>
        </p:txBody>
      </p:sp>
    </p:spTree>
    <p:extLst>
      <p:ext uri="{BB962C8B-B14F-4D97-AF65-F5344CB8AC3E}">
        <p14:creationId xmlns:p14="http://schemas.microsoft.com/office/powerpoint/2010/main" val="447685693"/>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97017240"/>
              </p:ext>
            </p:extLst>
          </p:nvPr>
        </p:nvGraphicFramePr>
        <p:xfrm>
          <a:off x="457200" y="1751662"/>
          <a:ext cx="8229600" cy="463296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en-US" sz="3200" dirty="0" smtClean="0"/>
                        <a:t>Operand </a:t>
                      </a:r>
                      <a:r>
                        <a:rPr lang="en-US" sz="3200" i="1" dirty="0" smtClean="0"/>
                        <a:t>a</a:t>
                      </a:r>
                      <a:endParaRPr lang="en-US" sz="3200" i="1" dirty="0"/>
                    </a:p>
                  </a:txBody>
                  <a:tcPr/>
                </a:tc>
                <a:tc>
                  <a:txBody>
                    <a:bodyPr/>
                    <a:lstStyle/>
                    <a:p>
                      <a:pPr algn="ctr"/>
                      <a:r>
                        <a:rPr lang="en-US" sz="3200" dirty="0" smtClean="0"/>
                        <a:t>Operand </a:t>
                      </a:r>
                      <a:r>
                        <a:rPr lang="en-US" sz="3200" i="1" dirty="0" smtClean="0"/>
                        <a:t>b</a:t>
                      </a:r>
                      <a:endParaRPr lang="en-US" sz="3200" dirty="0"/>
                    </a:p>
                  </a:txBody>
                  <a:tcPr/>
                </a:tc>
                <a:tc>
                  <a:txBody>
                    <a:bodyPr/>
                    <a:lstStyle/>
                    <a:p>
                      <a:pPr algn="ctr"/>
                      <a:r>
                        <a:rPr lang="en-US" sz="3200" dirty="0" smtClean="0"/>
                        <a:t>Result</a:t>
                      </a:r>
                      <a:endParaRPr lang="en-US" sz="3200" dirty="0"/>
                    </a:p>
                  </a:txBody>
                  <a:tcPr/>
                </a:tc>
              </a:tr>
              <a:tr h="370840">
                <a:tc>
                  <a:txBody>
                    <a:bodyPr/>
                    <a:lstStyle/>
                    <a:p>
                      <a:pPr algn="r"/>
                      <a:r>
                        <a:rPr lang="en-US" sz="3200" dirty="0" smtClean="0">
                          <a:latin typeface="Courier"/>
                          <a:cs typeface="Courier"/>
                        </a:rPr>
                        <a:t>0111</a:t>
                      </a:r>
                      <a:endParaRPr lang="en-US" sz="3200" dirty="0">
                        <a:latin typeface="Courier"/>
                        <a:cs typeface="Courier"/>
                      </a:endParaRPr>
                    </a:p>
                  </a:txBody>
                  <a:tcPr/>
                </a:tc>
                <a:tc>
                  <a:txBody>
                    <a:bodyPr/>
                    <a:lstStyle/>
                    <a:p>
                      <a:pPr algn="r"/>
                      <a:r>
                        <a:rPr lang="en-US" sz="3200" dirty="0" smtClean="0">
                          <a:latin typeface="Courier"/>
                          <a:cs typeface="Courier"/>
                        </a:rPr>
                        <a:t>1101</a:t>
                      </a:r>
                      <a:endParaRPr lang="en-US" sz="3200" dirty="0">
                        <a:latin typeface="Courier"/>
                        <a:cs typeface="Courier"/>
                      </a:endParaRPr>
                    </a:p>
                  </a:txBody>
                  <a:tcPr/>
                </a:tc>
                <a:tc>
                  <a:txBody>
                    <a:bodyPr/>
                    <a:lstStyle/>
                    <a:p>
                      <a:pPr algn="r"/>
                      <a:r>
                        <a:rPr lang="en-US" sz="3200" dirty="0" smtClean="0">
                          <a:latin typeface="Courier"/>
                          <a:cs typeface="Courier"/>
                        </a:rPr>
                        <a:t>1010</a:t>
                      </a:r>
                      <a:endParaRPr lang="en-US" sz="3200" dirty="0">
                        <a:latin typeface="Courier"/>
                        <a:cs typeface="Courier"/>
                      </a:endParaRPr>
                    </a:p>
                  </a:txBody>
                  <a:tcPr/>
                </a:tc>
              </a:tr>
              <a:tr h="370840">
                <a:tc>
                  <a:txBody>
                    <a:bodyPr/>
                    <a:lstStyle/>
                    <a:p>
                      <a:pPr algn="r"/>
                      <a:r>
                        <a:rPr lang="en-US" sz="3200" dirty="0" smtClean="0">
                          <a:latin typeface="Courier"/>
                          <a:cs typeface="Courier"/>
                        </a:rPr>
                        <a:t>1100</a:t>
                      </a:r>
                      <a:endParaRPr lang="en-US" sz="3200" dirty="0">
                        <a:latin typeface="Courier"/>
                        <a:cs typeface="Courier"/>
                      </a:endParaRPr>
                    </a:p>
                  </a:txBody>
                  <a:tcPr/>
                </a:tc>
                <a:tc>
                  <a:txBody>
                    <a:bodyPr/>
                    <a:lstStyle/>
                    <a:p>
                      <a:pPr algn="r"/>
                      <a:r>
                        <a:rPr lang="en-US" sz="3200" dirty="0" smtClean="0">
                          <a:latin typeface="Courier"/>
                          <a:cs typeface="Courier"/>
                        </a:rPr>
                        <a:t>1100</a:t>
                      </a:r>
                      <a:endParaRPr lang="en-US" sz="3200" dirty="0">
                        <a:latin typeface="Courier"/>
                        <a:cs typeface="Courier"/>
                      </a:endParaRPr>
                    </a:p>
                  </a:txBody>
                  <a:tcPr/>
                </a:tc>
                <a:tc>
                  <a:txBody>
                    <a:bodyPr/>
                    <a:lstStyle/>
                    <a:p>
                      <a:pPr algn="r"/>
                      <a:r>
                        <a:rPr lang="en-US" sz="3200" dirty="0" smtClean="0">
                          <a:latin typeface="Courier"/>
                          <a:cs typeface="Courier"/>
                        </a:rPr>
                        <a:t>0000</a:t>
                      </a:r>
                      <a:endParaRPr lang="en-US" sz="3200" dirty="0">
                        <a:latin typeface="Courier"/>
                        <a:cs typeface="Courier"/>
                      </a:endParaRPr>
                    </a:p>
                  </a:txBody>
                  <a:tcPr/>
                </a:tc>
              </a:tr>
              <a:tr h="370840">
                <a:tc>
                  <a:txBody>
                    <a:bodyPr/>
                    <a:lstStyle/>
                    <a:p>
                      <a:pPr algn="r"/>
                      <a:r>
                        <a:rPr lang="en-US" sz="3200" dirty="0" smtClean="0">
                          <a:latin typeface="Courier"/>
                          <a:cs typeface="Courier"/>
                        </a:rPr>
                        <a:t>1100</a:t>
                      </a:r>
                      <a:endParaRPr lang="en-US" sz="3200" dirty="0">
                        <a:latin typeface="Courier"/>
                        <a:cs typeface="Courier"/>
                      </a:endParaRPr>
                    </a:p>
                  </a:txBody>
                  <a:tcPr/>
                </a:tc>
                <a:tc>
                  <a:txBody>
                    <a:bodyPr/>
                    <a:lstStyle/>
                    <a:p>
                      <a:pPr algn="r"/>
                      <a:r>
                        <a:rPr lang="en-US" sz="3200" dirty="0" smtClean="0">
                          <a:latin typeface="Courier"/>
                          <a:cs typeface="Courier"/>
                        </a:rPr>
                        <a:t>1111</a:t>
                      </a:r>
                      <a:endParaRPr lang="en-US" sz="3200" dirty="0">
                        <a:latin typeface="Courier"/>
                        <a:cs typeface="Courier"/>
                      </a:endParaRPr>
                    </a:p>
                  </a:txBody>
                  <a:tcPr/>
                </a:tc>
                <a:tc>
                  <a:txBody>
                    <a:bodyPr/>
                    <a:lstStyle/>
                    <a:p>
                      <a:pPr algn="r"/>
                      <a:r>
                        <a:rPr lang="en-US" sz="3200" dirty="0" smtClean="0">
                          <a:latin typeface="Courier"/>
                          <a:cs typeface="Courier"/>
                        </a:rPr>
                        <a:t>0011</a:t>
                      </a:r>
                    </a:p>
                  </a:txBody>
                  <a:tcPr/>
                </a:tc>
              </a:tr>
              <a:tr h="370840">
                <a:tc>
                  <a:txBody>
                    <a:bodyPr/>
                    <a:lstStyle/>
                    <a:p>
                      <a:pPr algn="r"/>
                      <a:r>
                        <a:rPr lang="en-US" sz="3200" dirty="0" smtClean="0">
                          <a:latin typeface="Courier"/>
                          <a:cs typeface="Courier"/>
                        </a:rPr>
                        <a:t>1111</a:t>
                      </a:r>
                      <a:r>
                        <a:rPr lang="en-US" sz="3200" baseline="0" dirty="0" smtClean="0">
                          <a:latin typeface="Courier"/>
                          <a:cs typeface="Courier"/>
                        </a:rPr>
                        <a:t> 0000</a:t>
                      </a:r>
                      <a:endParaRPr lang="en-US" sz="3200" dirty="0">
                        <a:latin typeface="Courier"/>
                        <a:cs typeface="Courier"/>
                      </a:endParaRPr>
                    </a:p>
                  </a:txBody>
                  <a:tcPr/>
                </a:tc>
                <a:tc>
                  <a:txBody>
                    <a:bodyPr/>
                    <a:lstStyle/>
                    <a:p>
                      <a:pPr algn="r"/>
                      <a:r>
                        <a:rPr lang="en-US" sz="3200" dirty="0" smtClean="0">
                          <a:latin typeface="Courier"/>
                          <a:cs typeface="Courier"/>
                        </a:rPr>
                        <a:t>1100</a:t>
                      </a:r>
                      <a:r>
                        <a:rPr lang="en-US" sz="3200" baseline="0" dirty="0" smtClean="0">
                          <a:latin typeface="Courier"/>
                          <a:cs typeface="Courier"/>
                        </a:rPr>
                        <a:t> 1100</a:t>
                      </a:r>
                      <a:endParaRPr lang="en-US" sz="3200" dirty="0">
                        <a:latin typeface="Courier"/>
                        <a:cs typeface="Courier"/>
                      </a:endParaRPr>
                    </a:p>
                  </a:txBody>
                  <a:tcPr/>
                </a:tc>
                <a:tc>
                  <a:txBody>
                    <a:bodyPr/>
                    <a:lstStyle/>
                    <a:p>
                      <a:pPr algn="r"/>
                      <a:r>
                        <a:rPr lang="en-US" sz="3200" dirty="0" smtClean="0">
                          <a:latin typeface="Courier"/>
                          <a:cs typeface="Courier"/>
                        </a:rPr>
                        <a:t>0011</a:t>
                      </a:r>
                      <a:r>
                        <a:rPr lang="en-US" sz="3200" baseline="0" dirty="0" smtClean="0">
                          <a:latin typeface="Courier"/>
                          <a:cs typeface="Courier"/>
                        </a:rPr>
                        <a:t> 1100</a:t>
                      </a:r>
                    </a:p>
                  </a:txBody>
                  <a:tcPr/>
                </a:tc>
              </a:tr>
              <a:tr h="370840">
                <a:tc>
                  <a:txBody>
                    <a:bodyPr/>
                    <a:lstStyle/>
                    <a:p>
                      <a:pPr algn="r"/>
                      <a:r>
                        <a:rPr lang="en-US" sz="3200" dirty="0" smtClean="0">
                          <a:latin typeface="Courier"/>
                          <a:cs typeface="Courier"/>
                        </a:rPr>
                        <a:t>1011 0100 </a:t>
                      </a:r>
                      <a:endParaRPr lang="en-US" sz="3200" dirty="0">
                        <a:latin typeface="Courier"/>
                        <a:cs typeface="Courier"/>
                      </a:endParaRPr>
                    </a:p>
                  </a:txBody>
                  <a:tcPr/>
                </a:tc>
                <a:tc>
                  <a:txBody>
                    <a:bodyPr/>
                    <a:lstStyle/>
                    <a:p>
                      <a:pPr algn="r"/>
                      <a:r>
                        <a:rPr lang="en-US" sz="3200" dirty="0" smtClean="0">
                          <a:latin typeface="Courier"/>
                          <a:cs typeface="Courier"/>
                        </a:rPr>
                        <a:t>1010 1010</a:t>
                      </a:r>
                      <a:endParaRPr lang="en-US" sz="3200" dirty="0">
                        <a:latin typeface="Courier"/>
                        <a:cs typeface="Courier"/>
                      </a:endParaRPr>
                    </a:p>
                  </a:txBody>
                  <a:tcPr/>
                </a:tc>
                <a:tc>
                  <a:txBody>
                    <a:bodyPr/>
                    <a:lstStyle/>
                    <a:p>
                      <a:pPr algn="r"/>
                      <a:r>
                        <a:rPr lang="en-US" sz="3200" baseline="0" dirty="0" smtClean="0">
                          <a:latin typeface="Courier"/>
                          <a:cs typeface="Courier"/>
                        </a:rPr>
                        <a:t>0001 1110</a:t>
                      </a:r>
                    </a:p>
                  </a:txBody>
                  <a:tcPr/>
                </a:tc>
              </a:tr>
              <a:tr h="370840">
                <a:tc>
                  <a:txBody>
                    <a:bodyPr/>
                    <a:lstStyle/>
                    <a:p>
                      <a:pPr algn="r"/>
                      <a:r>
                        <a:rPr lang="en-US" sz="3200" dirty="0" smtClean="0">
                          <a:latin typeface="Courier"/>
                          <a:cs typeface="Courier"/>
                        </a:rPr>
                        <a:t>0x10</a:t>
                      </a:r>
                      <a:endParaRPr lang="en-US" sz="3200" dirty="0">
                        <a:latin typeface="Courier"/>
                        <a:cs typeface="Courier"/>
                      </a:endParaRPr>
                    </a:p>
                  </a:txBody>
                  <a:tcPr/>
                </a:tc>
                <a:tc>
                  <a:txBody>
                    <a:bodyPr/>
                    <a:lstStyle/>
                    <a:p>
                      <a:pPr algn="r"/>
                      <a:r>
                        <a:rPr lang="en-US" sz="3200" dirty="0" smtClean="0">
                          <a:latin typeface="Courier"/>
                          <a:cs typeface="Courier"/>
                        </a:rPr>
                        <a:t>0x0A</a:t>
                      </a:r>
                      <a:endParaRPr lang="en-US" sz="3200" dirty="0">
                        <a:latin typeface="Courier"/>
                        <a:cs typeface="Courier"/>
                      </a:endParaRPr>
                    </a:p>
                  </a:txBody>
                  <a:tcPr/>
                </a:tc>
                <a:tc>
                  <a:txBody>
                    <a:bodyPr/>
                    <a:lstStyle/>
                    <a:p>
                      <a:pPr algn="r"/>
                      <a:r>
                        <a:rPr lang="en-US" sz="3200" baseline="0" dirty="0" smtClean="0">
                          <a:latin typeface="Courier"/>
                          <a:cs typeface="Courier"/>
                        </a:rPr>
                        <a:t>0x1A</a:t>
                      </a:r>
                    </a:p>
                  </a:txBody>
                  <a:tcPr/>
                </a:tc>
              </a:tr>
              <a:tr h="370840">
                <a:tc>
                  <a:txBody>
                    <a:bodyPr/>
                    <a:lstStyle/>
                    <a:p>
                      <a:pPr algn="r"/>
                      <a:r>
                        <a:rPr lang="en-US" sz="3200" dirty="0" smtClean="0">
                          <a:latin typeface="Courier"/>
                          <a:cs typeface="Courier"/>
                        </a:rPr>
                        <a:t>0x10</a:t>
                      </a:r>
                      <a:endParaRPr lang="en-US" sz="3200" dirty="0">
                        <a:latin typeface="Courier"/>
                        <a:cs typeface="Courier"/>
                      </a:endParaRPr>
                    </a:p>
                  </a:txBody>
                  <a:tcPr/>
                </a:tc>
                <a:tc>
                  <a:txBody>
                    <a:bodyPr/>
                    <a:lstStyle/>
                    <a:p>
                      <a:pPr algn="r"/>
                      <a:r>
                        <a:rPr lang="en-US" sz="3200" dirty="0" smtClean="0">
                          <a:latin typeface="Courier"/>
                          <a:cs typeface="Courier"/>
                        </a:rPr>
                        <a:t>0x32</a:t>
                      </a:r>
                      <a:endParaRPr lang="en-US" sz="3200" dirty="0">
                        <a:latin typeface="Courier"/>
                        <a:cs typeface="Courier"/>
                      </a:endParaRPr>
                    </a:p>
                  </a:txBody>
                  <a:tcPr/>
                </a:tc>
                <a:tc>
                  <a:txBody>
                    <a:bodyPr/>
                    <a:lstStyle/>
                    <a:p>
                      <a:pPr algn="r"/>
                      <a:r>
                        <a:rPr lang="en-US" sz="3200" baseline="0" dirty="0" smtClean="0">
                          <a:latin typeface="Courier"/>
                          <a:cs typeface="Courier"/>
                        </a:rPr>
                        <a:t>0x22</a:t>
                      </a:r>
                    </a:p>
                  </a:txBody>
                  <a:tcPr/>
                </a:tc>
              </a:tr>
            </a:tbl>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64</a:t>
            </a:fld>
            <a:endParaRPr lang="en-US"/>
          </a:p>
        </p:txBody>
      </p:sp>
    </p:spTree>
    <p:extLst>
      <p:ext uri="{BB962C8B-B14F-4D97-AF65-F5344CB8AC3E}">
        <p14:creationId xmlns:p14="http://schemas.microsoft.com/office/powerpoint/2010/main" val="376391046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XORcise</a:t>
            </a:r>
            <a:endParaRPr lang="en-US" dirty="0"/>
          </a:p>
        </p:txBody>
      </p:sp>
      <p:sp>
        <p:nvSpPr>
          <p:cNvPr id="3" name="Content Placeholder 2"/>
          <p:cNvSpPr>
            <a:spLocks noGrp="1"/>
          </p:cNvSpPr>
          <p:nvPr>
            <p:ph idx="1"/>
          </p:nvPr>
        </p:nvSpPr>
        <p:spPr/>
        <p:txBody>
          <a:bodyPr/>
          <a:lstStyle/>
          <a:p>
            <a:pPr marL="0" indent="0">
              <a:buNone/>
            </a:pPr>
            <a:r>
              <a:rPr lang="en-US" sz="2800" dirty="0" smtClean="0">
                <a:latin typeface="Courier"/>
                <a:cs typeface="Courier"/>
              </a:rPr>
              <a:t>$ </a:t>
            </a:r>
            <a:r>
              <a:rPr lang="en-US" sz="2800" dirty="0" err="1" smtClean="0">
                <a:latin typeface="Courier"/>
                <a:cs typeface="Courier"/>
              </a:rPr>
              <a:t>chopshop</a:t>
            </a:r>
            <a:r>
              <a:rPr lang="en-US" sz="2800" dirty="0" smtClean="0">
                <a:latin typeface="Courier"/>
                <a:cs typeface="Courier"/>
              </a:rPr>
              <a:t> -f </a:t>
            </a:r>
            <a:r>
              <a:rPr lang="en-US" sz="2800" dirty="0" err="1" smtClean="0">
                <a:latin typeface="Courier"/>
                <a:cs typeface="Courier"/>
              </a:rPr>
              <a:t>xor.pcap</a:t>
            </a:r>
            <a:r>
              <a:rPr lang="en-US" sz="2800" dirty="0" smtClean="0">
                <a:latin typeface="Courier"/>
                <a:cs typeface="Courier"/>
              </a:rPr>
              <a:t> “payloads ”</a:t>
            </a:r>
          </a:p>
          <a:p>
            <a:pPr lvl="1"/>
            <a:r>
              <a:rPr lang="en-US" dirty="0" smtClean="0"/>
              <a:t>Add </a:t>
            </a:r>
            <a:r>
              <a:rPr lang="en-US" dirty="0" smtClean="0">
                <a:latin typeface="Courier"/>
                <a:cs typeface="Courier"/>
              </a:rPr>
              <a:t>“-o 0x</a:t>
            </a:r>
            <a:r>
              <a:rPr lang="en-US" i="1" dirty="0" smtClean="0">
                <a:latin typeface="Courier"/>
                <a:cs typeface="Courier"/>
              </a:rPr>
              <a:t>NN</a:t>
            </a:r>
            <a:r>
              <a:rPr lang="en-US" dirty="0" smtClean="0">
                <a:latin typeface="Courier"/>
                <a:cs typeface="Courier"/>
              </a:rPr>
              <a:t>” </a:t>
            </a:r>
            <a:r>
              <a:rPr lang="en-US" dirty="0" smtClean="0"/>
              <a:t>to XOR contents</a:t>
            </a:r>
          </a:p>
          <a:p>
            <a:pPr lvl="1"/>
            <a:r>
              <a:rPr lang="en-US" dirty="0" smtClean="0"/>
              <a:t>Can you guess the XOR key?</a:t>
            </a:r>
          </a:p>
          <a:p>
            <a:pPr lvl="1"/>
            <a:endParaRPr lang="en-US" dirty="0" smtClean="0"/>
          </a:p>
        </p:txBody>
      </p:sp>
      <p:sp>
        <p:nvSpPr>
          <p:cNvPr id="4" name="Slide Number Placeholder 3"/>
          <p:cNvSpPr>
            <a:spLocks noGrp="1"/>
          </p:cNvSpPr>
          <p:nvPr>
            <p:ph type="sldNum" sz="quarter" idx="12"/>
          </p:nvPr>
        </p:nvSpPr>
        <p:spPr/>
        <p:txBody>
          <a:bodyPr/>
          <a:lstStyle/>
          <a:p>
            <a:fld id="{794DA965-142D-D740-B53A-0C930ED54761}" type="slidenum">
              <a:rPr lang="en-US" smtClean="0"/>
              <a:t>65</a:t>
            </a:fld>
            <a:endParaRPr lang="en-US"/>
          </a:p>
        </p:txBody>
      </p:sp>
    </p:spTree>
    <p:extLst>
      <p:ext uri="{BB962C8B-B14F-4D97-AF65-F5344CB8AC3E}">
        <p14:creationId xmlns:p14="http://schemas.microsoft.com/office/powerpoint/2010/main" val="2378242945"/>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Carving From HTTP</a:t>
            </a:r>
            <a:endParaRPr lang="en-US" dirty="0"/>
          </a:p>
        </p:txBody>
      </p:sp>
      <p:sp>
        <p:nvSpPr>
          <p:cNvPr id="3" name="Content Placeholder 2"/>
          <p:cNvSpPr>
            <a:spLocks noGrp="1"/>
          </p:cNvSpPr>
          <p:nvPr>
            <p:ph idx="1"/>
          </p:nvPr>
        </p:nvSpPr>
        <p:spPr/>
        <p:txBody>
          <a:bodyPr/>
          <a:lstStyle/>
          <a:p>
            <a:r>
              <a:rPr lang="en-US" dirty="0" smtClean="0"/>
              <a:t>Demo: </a:t>
            </a:r>
            <a:r>
              <a:rPr lang="en-US" dirty="0" err="1" smtClean="0"/>
              <a:t>Wireshark</a:t>
            </a:r>
            <a:endParaRPr lang="en-US" dirty="0" smtClean="0"/>
          </a:p>
          <a:p>
            <a:r>
              <a:rPr lang="en-US" dirty="0" smtClean="0"/>
              <a:t>Exercise: </a:t>
            </a:r>
            <a:r>
              <a:rPr lang="en-US" dirty="0" err="1" smtClean="0"/>
              <a:t>chopshop</a:t>
            </a:r>
            <a:r>
              <a:rPr lang="en-US" dirty="0" smtClean="0"/>
              <a:t> “</a:t>
            </a:r>
            <a:r>
              <a:rPr lang="en-US" dirty="0" err="1" smtClean="0"/>
              <a:t>http_extractor</a:t>
            </a:r>
            <a:r>
              <a:rPr lang="en-US" dirty="0" smtClean="0"/>
              <a:t>”</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66</a:t>
            </a:fld>
            <a:endParaRPr lang="en-US"/>
          </a:p>
        </p:txBody>
      </p:sp>
    </p:spTree>
    <p:extLst>
      <p:ext uri="{BB962C8B-B14F-4D97-AF65-F5344CB8AC3E}">
        <p14:creationId xmlns:p14="http://schemas.microsoft.com/office/powerpoint/2010/main" val="1895948065"/>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Known Unknowns</a:t>
            </a:r>
            <a:endParaRPr lang="en-US" dirty="0"/>
          </a:p>
        </p:txBody>
      </p:sp>
      <p:sp>
        <p:nvSpPr>
          <p:cNvPr id="3" name="Text Placeholder 2"/>
          <p:cNvSpPr>
            <a:spLocks noGrp="1"/>
          </p:cNvSpPr>
          <p:nvPr>
            <p:ph type="body" idx="1"/>
          </p:nvPr>
        </p:nvSpPr>
        <p:spPr/>
        <p:txBody>
          <a:bodyPr/>
          <a:lstStyle/>
          <a:p>
            <a:r>
              <a:rPr lang="en-US" dirty="0" smtClean="0"/>
              <a:t>Why Can’t Everyone Use HTTP?</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67</a:t>
            </a:fld>
            <a:endParaRPr lang="en-US"/>
          </a:p>
        </p:txBody>
      </p:sp>
    </p:spTree>
    <p:extLst>
      <p:ext uri="{BB962C8B-B14F-4D97-AF65-F5344CB8AC3E}">
        <p14:creationId xmlns:p14="http://schemas.microsoft.com/office/powerpoint/2010/main" val="1406376818"/>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Unknown Protocols</a:t>
            </a:r>
            <a:endParaRPr lang="en-US" dirty="0"/>
          </a:p>
        </p:txBody>
      </p:sp>
      <p:sp>
        <p:nvSpPr>
          <p:cNvPr id="3" name="Content Placeholder 2"/>
          <p:cNvSpPr>
            <a:spLocks noGrp="1"/>
          </p:cNvSpPr>
          <p:nvPr>
            <p:ph idx="1"/>
          </p:nvPr>
        </p:nvSpPr>
        <p:spPr/>
        <p:txBody>
          <a:bodyPr/>
          <a:lstStyle/>
          <a:p>
            <a:r>
              <a:rPr lang="en-US" dirty="0" smtClean="0"/>
              <a:t>You will encounter something unfamiliar</a:t>
            </a:r>
          </a:p>
          <a:p>
            <a:pPr lvl="1"/>
            <a:r>
              <a:rPr lang="en-US" dirty="0" smtClean="0"/>
              <a:t>Frequently without client or server to test</a:t>
            </a:r>
          </a:p>
          <a:p>
            <a:r>
              <a:rPr lang="en-US" dirty="0" smtClean="0"/>
              <a:t>Malware often uses custom protocols</a:t>
            </a:r>
          </a:p>
          <a:p>
            <a:r>
              <a:rPr lang="en-US" dirty="0" smtClean="0"/>
              <a:t>So do many proprietary programs</a:t>
            </a:r>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68</a:t>
            </a:fld>
            <a:endParaRPr lang="en-US"/>
          </a:p>
        </p:txBody>
      </p:sp>
    </p:spTree>
    <p:extLst>
      <p:ext uri="{BB962C8B-B14F-4D97-AF65-F5344CB8AC3E}">
        <p14:creationId xmlns:p14="http://schemas.microsoft.com/office/powerpoint/2010/main" val="4060451619"/>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You Identify It?</a:t>
            </a:r>
            <a:endParaRPr lang="en-US" dirty="0"/>
          </a:p>
        </p:txBody>
      </p:sp>
      <p:sp>
        <p:nvSpPr>
          <p:cNvPr id="3" name="Content Placeholder 2"/>
          <p:cNvSpPr>
            <a:spLocks noGrp="1"/>
          </p:cNvSpPr>
          <p:nvPr>
            <p:ph idx="1"/>
          </p:nvPr>
        </p:nvSpPr>
        <p:spPr/>
        <p:txBody>
          <a:bodyPr/>
          <a:lstStyle/>
          <a:p>
            <a:r>
              <a:rPr lang="en-US" dirty="0" smtClean="0"/>
              <a:t>Well-known port?</a:t>
            </a:r>
          </a:p>
          <a:p>
            <a:r>
              <a:rPr lang="en-US" dirty="0" smtClean="0"/>
              <a:t>Unusual port/protocol pairing?</a:t>
            </a:r>
          </a:p>
          <a:p>
            <a:pPr lvl="1"/>
            <a:r>
              <a:rPr lang="en-US" dirty="0" smtClean="0"/>
              <a:t>This will break </a:t>
            </a:r>
            <a:r>
              <a:rPr lang="en-US" dirty="0" err="1" smtClean="0"/>
              <a:t>Wireshark</a:t>
            </a:r>
            <a:endParaRPr lang="en-US" dirty="0" smtClean="0"/>
          </a:p>
          <a:p>
            <a:r>
              <a:rPr lang="en-US" dirty="0" smtClean="0"/>
              <a:t>Constant or repeating values?</a:t>
            </a:r>
          </a:p>
          <a:p>
            <a:r>
              <a:rPr lang="en-US" dirty="0" smtClean="0"/>
              <a:t>Repeating structure or pattern?</a:t>
            </a:r>
          </a:p>
          <a:p>
            <a:pPr lvl="1"/>
            <a:r>
              <a:rPr lang="en-US" dirty="0" smtClean="0"/>
              <a:t>Check beginning of packets</a:t>
            </a:r>
          </a:p>
          <a:p>
            <a:pPr lvl="1"/>
            <a:r>
              <a:rPr lang="en-US" dirty="0" smtClean="0"/>
              <a:t>TLV is very common</a:t>
            </a:r>
          </a:p>
          <a:p>
            <a:pPr lvl="1"/>
            <a:r>
              <a:rPr lang="en-US" dirty="0"/>
              <a:t>http://</a:t>
            </a:r>
            <a:r>
              <a:rPr lang="en-US" dirty="0" err="1"/>
              <a:t>en.wikipedia.org</a:t>
            </a:r>
            <a:r>
              <a:rPr lang="en-US" dirty="0"/>
              <a:t>/wiki/Type-length-value</a:t>
            </a:r>
          </a:p>
        </p:txBody>
      </p:sp>
      <p:sp>
        <p:nvSpPr>
          <p:cNvPr id="4" name="Slide Number Placeholder 3"/>
          <p:cNvSpPr>
            <a:spLocks noGrp="1"/>
          </p:cNvSpPr>
          <p:nvPr>
            <p:ph type="sldNum" sz="quarter" idx="12"/>
          </p:nvPr>
        </p:nvSpPr>
        <p:spPr/>
        <p:txBody>
          <a:bodyPr/>
          <a:lstStyle/>
          <a:p>
            <a:fld id="{794DA965-142D-D740-B53A-0C930ED54761}" type="slidenum">
              <a:rPr lang="en-US" smtClean="0"/>
              <a:t>69</a:t>
            </a:fld>
            <a:endParaRPr lang="en-US"/>
          </a:p>
        </p:txBody>
      </p:sp>
    </p:spTree>
    <p:extLst>
      <p:ext uri="{BB962C8B-B14F-4D97-AF65-F5344CB8AC3E}">
        <p14:creationId xmlns:p14="http://schemas.microsoft.com/office/powerpoint/2010/main" val="385367190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PCAP?</a:t>
            </a:r>
            <a:endParaRPr lang="en-US" dirty="0"/>
          </a:p>
        </p:txBody>
      </p:sp>
      <p:sp>
        <p:nvSpPr>
          <p:cNvPr id="3" name="Content Placeholder 2"/>
          <p:cNvSpPr>
            <a:spLocks noGrp="1"/>
          </p:cNvSpPr>
          <p:nvPr>
            <p:ph idx="1"/>
          </p:nvPr>
        </p:nvSpPr>
        <p:spPr/>
        <p:txBody>
          <a:bodyPr>
            <a:normAutofit/>
          </a:bodyPr>
          <a:lstStyle/>
          <a:p>
            <a:r>
              <a:rPr lang="en-US" dirty="0" smtClean="0"/>
              <a:t>PCAP == </a:t>
            </a:r>
            <a:r>
              <a:rPr lang="en-US" b="1" dirty="0" smtClean="0"/>
              <a:t>P</a:t>
            </a:r>
            <a:r>
              <a:rPr lang="en-US" dirty="0" smtClean="0"/>
              <a:t>acket </a:t>
            </a:r>
            <a:r>
              <a:rPr lang="en-US" b="1" dirty="0" smtClean="0"/>
              <a:t>Cap</a:t>
            </a:r>
            <a:r>
              <a:rPr lang="en-US" dirty="0" smtClean="0"/>
              <a:t>ture</a:t>
            </a:r>
          </a:p>
          <a:p>
            <a:r>
              <a:rPr lang="en-US" dirty="0" smtClean="0"/>
              <a:t>Complete record of network activity</a:t>
            </a:r>
          </a:p>
          <a:p>
            <a:pPr lvl="1"/>
            <a:r>
              <a:rPr lang="en-US" dirty="0" smtClean="0"/>
              <a:t>Layers 2 – 7 </a:t>
            </a:r>
          </a:p>
          <a:p>
            <a:r>
              <a:rPr lang="en-US" dirty="0" smtClean="0"/>
              <a:t>Most common format is </a:t>
            </a:r>
            <a:r>
              <a:rPr lang="en-US" dirty="0" err="1" smtClean="0">
                <a:latin typeface="Courier"/>
                <a:cs typeface="Courier"/>
              </a:rPr>
              <a:t>libpcap</a:t>
            </a:r>
            <a:endParaRPr lang="en-US" dirty="0">
              <a:latin typeface="Courier"/>
              <a:cs typeface="Courier"/>
            </a:endParaRPr>
          </a:p>
          <a:p>
            <a:pPr lvl="1"/>
            <a:r>
              <a:rPr lang="en-US" dirty="0" smtClean="0">
                <a:cs typeface="Courier"/>
              </a:rPr>
              <a:t>Open-source</a:t>
            </a:r>
          </a:p>
          <a:p>
            <a:pPr lvl="1"/>
            <a:r>
              <a:rPr lang="en-US" dirty="0" smtClean="0">
                <a:cs typeface="Courier"/>
              </a:rPr>
              <a:t>Available on *nix and Windows</a:t>
            </a:r>
          </a:p>
          <a:p>
            <a:pPr lvl="1"/>
            <a:r>
              <a:rPr lang="en-US" dirty="0" smtClean="0"/>
              <a:t>C library, bindings in many languages</a:t>
            </a:r>
            <a:endParaRPr lang="en-US" dirty="0" smtClean="0">
              <a:cs typeface="Courier"/>
            </a:endParaRPr>
          </a:p>
          <a:p>
            <a:pPr lvl="1"/>
            <a:r>
              <a:rPr lang="en-US" dirty="0" smtClean="0">
                <a:cs typeface="Courier"/>
              </a:rPr>
              <a:t>Others proprietary formats not covered</a:t>
            </a:r>
          </a:p>
          <a:p>
            <a:endParaRPr lang="en-US" dirty="0" smtClean="0"/>
          </a:p>
          <a:p>
            <a:endParaRPr lang="en-US" dirty="0" smtClean="0"/>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7</a:t>
            </a:fld>
            <a:endParaRPr lang="en-US"/>
          </a:p>
        </p:txBody>
      </p:sp>
    </p:spTree>
    <p:extLst>
      <p:ext uri="{BB962C8B-B14F-4D97-AF65-F5344CB8AC3E}">
        <p14:creationId xmlns:p14="http://schemas.microsoft.com/office/powerpoint/2010/main" val="1567308285"/>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Can’t?</a:t>
            </a:r>
            <a:endParaRPr lang="en-US" dirty="0"/>
          </a:p>
        </p:txBody>
      </p:sp>
      <p:sp>
        <p:nvSpPr>
          <p:cNvPr id="3" name="Content Placeholder 2"/>
          <p:cNvSpPr>
            <a:spLocks noGrp="1"/>
          </p:cNvSpPr>
          <p:nvPr>
            <p:ph idx="1"/>
          </p:nvPr>
        </p:nvSpPr>
        <p:spPr/>
        <p:txBody>
          <a:bodyPr/>
          <a:lstStyle/>
          <a:p>
            <a:r>
              <a:rPr lang="en-US" dirty="0" smtClean="0"/>
              <a:t>Can you acquire a client or server?</a:t>
            </a:r>
          </a:p>
          <a:p>
            <a:pPr lvl="1"/>
            <a:r>
              <a:rPr lang="en-US" dirty="0" smtClean="0"/>
              <a:t>May need to reverse it</a:t>
            </a:r>
          </a:p>
          <a:p>
            <a:r>
              <a:rPr lang="en-US" dirty="0" smtClean="0"/>
              <a:t>Ask around</a:t>
            </a:r>
          </a:p>
          <a:p>
            <a:r>
              <a:rPr lang="en-US" dirty="0" smtClean="0"/>
              <a:t>Consider obfuscation and encryption</a:t>
            </a:r>
          </a:p>
          <a:p>
            <a:endParaRPr lang="en-US" dirty="0"/>
          </a:p>
          <a:p>
            <a:r>
              <a:rPr lang="en-US" dirty="0" smtClean="0"/>
              <a:t>You may need to consider alternatives</a:t>
            </a:r>
          </a:p>
          <a:p>
            <a:pPr lvl="1"/>
            <a:r>
              <a:rPr lang="en-US" dirty="0" smtClean="0"/>
              <a:t>Some things will always be a mystery</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70</a:t>
            </a:fld>
            <a:endParaRPr lang="en-US"/>
          </a:p>
        </p:txBody>
      </p:sp>
    </p:spTree>
    <p:extLst>
      <p:ext uri="{BB962C8B-B14F-4D97-AF65-F5344CB8AC3E}">
        <p14:creationId xmlns:p14="http://schemas.microsoft.com/office/powerpoint/2010/main" val="2788074547"/>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Endianness</a:t>
            </a:r>
            <a:endParaRPr lang="en-US" dirty="0"/>
          </a:p>
        </p:txBody>
      </p:sp>
      <p:sp>
        <p:nvSpPr>
          <p:cNvPr id="5" name="Content Placeholder 4"/>
          <p:cNvSpPr>
            <a:spLocks noGrp="1"/>
          </p:cNvSpPr>
          <p:nvPr>
            <p:ph idx="1"/>
          </p:nvPr>
        </p:nvSpPr>
        <p:spPr>
          <a:xfrm>
            <a:off x="457200" y="2019632"/>
            <a:ext cx="8229600" cy="4525963"/>
          </a:xfrm>
        </p:spPr>
        <p:txBody>
          <a:bodyPr>
            <a:normAutofit/>
          </a:bodyPr>
          <a:lstStyle/>
          <a:p>
            <a:endParaRPr lang="en-US" dirty="0" smtClean="0"/>
          </a:p>
          <a:p>
            <a:endParaRPr lang="en-US" dirty="0"/>
          </a:p>
          <a:p>
            <a:endParaRPr lang="en-US" dirty="0" smtClean="0"/>
          </a:p>
          <a:p>
            <a:endParaRPr lang="en-US" dirty="0"/>
          </a:p>
          <a:p>
            <a:pPr marL="0" indent="0">
              <a:buNone/>
            </a:pPr>
            <a:endParaRPr lang="en-US" dirty="0"/>
          </a:p>
          <a:p>
            <a:r>
              <a:rPr lang="en-US" dirty="0" smtClean="0"/>
              <a:t>“network order” is big endian</a:t>
            </a:r>
          </a:p>
          <a:p>
            <a:r>
              <a:rPr lang="en-US" dirty="0" smtClean="0"/>
              <a:t>x86 is little endian</a:t>
            </a:r>
          </a:p>
        </p:txBody>
      </p:sp>
      <p:graphicFrame>
        <p:nvGraphicFramePr>
          <p:cNvPr id="6" name="Content Placeholder 3"/>
          <p:cNvGraphicFramePr>
            <a:graphicFrameLocks/>
          </p:cNvGraphicFramePr>
          <p:nvPr>
            <p:extLst>
              <p:ext uri="{D42A27DB-BD31-4B8C-83A1-F6EECF244321}">
                <p14:modId xmlns:p14="http://schemas.microsoft.com/office/powerpoint/2010/main" val="437883970"/>
              </p:ext>
            </p:extLst>
          </p:nvPr>
        </p:nvGraphicFramePr>
        <p:xfrm>
          <a:off x="457200" y="1751662"/>
          <a:ext cx="8229600" cy="2895600"/>
        </p:xfrm>
        <a:graphic>
          <a:graphicData uri="http://schemas.openxmlformats.org/drawingml/2006/table">
            <a:tbl>
              <a:tblPr firstRow="1" bandRow="1">
                <a:tableStyleId>{21E4AEA4-8DFA-4A89-87EB-49C32662AFE0}</a:tableStyleId>
              </a:tblPr>
              <a:tblGrid>
                <a:gridCol w="2743200"/>
                <a:gridCol w="2743200"/>
                <a:gridCol w="2743200"/>
              </a:tblGrid>
              <a:tr h="370840">
                <a:tc>
                  <a:txBody>
                    <a:bodyPr/>
                    <a:lstStyle/>
                    <a:p>
                      <a:pPr algn="ctr"/>
                      <a:r>
                        <a:rPr lang="en-US" sz="3200" i="0" dirty="0" smtClean="0"/>
                        <a:t>Hexadecimal</a:t>
                      </a:r>
                      <a:endParaRPr lang="en-US" sz="3200" i="1" dirty="0"/>
                    </a:p>
                  </a:txBody>
                  <a:tcPr/>
                </a:tc>
                <a:tc>
                  <a:txBody>
                    <a:bodyPr/>
                    <a:lstStyle/>
                    <a:p>
                      <a:pPr algn="ctr"/>
                      <a:r>
                        <a:rPr lang="en-US" sz="3200" dirty="0" smtClean="0"/>
                        <a:t>Little Endian</a:t>
                      </a:r>
                      <a:endParaRPr lang="en-US" sz="3200" dirty="0"/>
                    </a:p>
                  </a:txBody>
                  <a:tcPr/>
                </a:tc>
                <a:tc>
                  <a:txBody>
                    <a:bodyPr/>
                    <a:lstStyle/>
                    <a:p>
                      <a:pPr algn="ctr"/>
                      <a:r>
                        <a:rPr lang="en-US" sz="3200" dirty="0" smtClean="0"/>
                        <a:t>Big Endian</a:t>
                      </a:r>
                      <a:endParaRPr lang="en-US" sz="3200" dirty="0"/>
                    </a:p>
                  </a:txBody>
                  <a:tcPr/>
                </a:tc>
              </a:tr>
              <a:tr h="370840">
                <a:tc>
                  <a:txBody>
                    <a:bodyPr/>
                    <a:lstStyle/>
                    <a:p>
                      <a:pPr algn="r"/>
                      <a:r>
                        <a:rPr lang="en-US" sz="3200" dirty="0" smtClean="0">
                          <a:latin typeface="Courier"/>
                          <a:cs typeface="Courier"/>
                        </a:rPr>
                        <a:t>10</a:t>
                      </a:r>
                      <a:endParaRPr lang="en-US" sz="3200" dirty="0">
                        <a:latin typeface="Courier"/>
                        <a:cs typeface="Courier"/>
                      </a:endParaRPr>
                    </a:p>
                  </a:txBody>
                  <a:tcPr/>
                </a:tc>
                <a:tc>
                  <a:txBody>
                    <a:bodyPr/>
                    <a:lstStyle/>
                    <a:p>
                      <a:pPr algn="r"/>
                      <a:r>
                        <a:rPr lang="en-US" sz="3200" dirty="0" smtClean="0">
                          <a:latin typeface="Courier"/>
                          <a:cs typeface="Courier"/>
                        </a:rPr>
                        <a:t>1000</a:t>
                      </a:r>
                      <a:endParaRPr lang="en-US" sz="3200" dirty="0">
                        <a:latin typeface="Courier"/>
                        <a:cs typeface="Courier"/>
                      </a:endParaRPr>
                    </a:p>
                  </a:txBody>
                  <a:tcPr/>
                </a:tc>
                <a:tc>
                  <a:txBody>
                    <a:bodyPr/>
                    <a:lstStyle/>
                    <a:p>
                      <a:pPr algn="r"/>
                      <a:r>
                        <a:rPr lang="en-US" sz="3200" dirty="0" smtClean="0">
                          <a:latin typeface="Courier"/>
                          <a:cs typeface="Courier"/>
                        </a:rPr>
                        <a:t>0010</a:t>
                      </a:r>
                      <a:endParaRPr lang="en-US" sz="3200" dirty="0">
                        <a:latin typeface="Courier"/>
                        <a:cs typeface="Courier"/>
                      </a:endParaRPr>
                    </a:p>
                  </a:txBody>
                  <a:tcPr/>
                </a:tc>
              </a:tr>
              <a:tr h="370840">
                <a:tc>
                  <a:txBody>
                    <a:bodyPr/>
                    <a:lstStyle/>
                    <a:p>
                      <a:pPr algn="r"/>
                      <a:r>
                        <a:rPr lang="en-US" sz="3200" dirty="0" smtClean="0">
                          <a:latin typeface="Courier"/>
                          <a:cs typeface="Courier"/>
                        </a:rPr>
                        <a:t>432</a:t>
                      </a:r>
                      <a:endParaRPr lang="en-US" sz="3200" dirty="0">
                        <a:latin typeface="Courier"/>
                        <a:cs typeface="Courier"/>
                      </a:endParaRPr>
                    </a:p>
                  </a:txBody>
                  <a:tcPr/>
                </a:tc>
                <a:tc>
                  <a:txBody>
                    <a:bodyPr/>
                    <a:lstStyle/>
                    <a:p>
                      <a:pPr algn="r"/>
                      <a:r>
                        <a:rPr lang="en-US" sz="3200" dirty="0" smtClean="0">
                          <a:latin typeface="Courier"/>
                          <a:cs typeface="Courier"/>
                        </a:rPr>
                        <a:t>3204</a:t>
                      </a:r>
                      <a:endParaRPr lang="en-US" sz="3200" dirty="0">
                        <a:latin typeface="Courier"/>
                        <a:cs typeface="Courier"/>
                      </a:endParaRPr>
                    </a:p>
                  </a:txBody>
                  <a:tcPr/>
                </a:tc>
                <a:tc>
                  <a:txBody>
                    <a:bodyPr/>
                    <a:lstStyle/>
                    <a:p>
                      <a:pPr algn="r"/>
                      <a:r>
                        <a:rPr lang="en-US" sz="3200" dirty="0" smtClean="0">
                          <a:latin typeface="Courier"/>
                          <a:cs typeface="Courier"/>
                        </a:rPr>
                        <a:t>0432</a:t>
                      </a:r>
                      <a:endParaRPr lang="en-US" sz="3200" dirty="0">
                        <a:latin typeface="Courier"/>
                        <a:cs typeface="Courier"/>
                      </a:endParaRPr>
                    </a:p>
                  </a:txBody>
                  <a:tcPr/>
                </a:tc>
              </a:tr>
              <a:tr h="370840">
                <a:tc>
                  <a:txBody>
                    <a:bodyPr/>
                    <a:lstStyle/>
                    <a:p>
                      <a:pPr algn="r"/>
                      <a:r>
                        <a:rPr lang="en-US" sz="3200" dirty="0" smtClean="0">
                          <a:latin typeface="Courier"/>
                          <a:cs typeface="Courier"/>
                        </a:rPr>
                        <a:t>5555</a:t>
                      </a:r>
                      <a:endParaRPr lang="en-US" sz="3200" dirty="0">
                        <a:latin typeface="Courier"/>
                        <a:cs typeface="Courier"/>
                      </a:endParaRPr>
                    </a:p>
                  </a:txBody>
                  <a:tcPr/>
                </a:tc>
                <a:tc>
                  <a:txBody>
                    <a:bodyPr/>
                    <a:lstStyle/>
                    <a:p>
                      <a:pPr algn="r"/>
                      <a:r>
                        <a:rPr lang="en-US" sz="3200" dirty="0" smtClean="0">
                          <a:latin typeface="Courier"/>
                          <a:cs typeface="Courier"/>
                        </a:rPr>
                        <a:t>5555</a:t>
                      </a:r>
                      <a:endParaRPr lang="en-US" sz="3200" dirty="0">
                        <a:latin typeface="Courier"/>
                        <a:cs typeface="Courier"/>
                      </a:endParaRPr>
                    </a:p>
                  </a:txBody>
                  <a:tcPr/>
                </a:tc>
                <a:tc>
                  <a:txBody>
                    <a:bodyPr/>
                    <a:lstStyle/>
                    <a:p>
                      <a:pPr algn="r"/>
                      <a:r>
                        <a:rPr lang="en-US" sz="3200" dirty="0" smtClean="0">
                          <a:latin typeface="Courier"/>
                          <a:cs typeface="Courier"/>
                        </a:rPr>
                        <a:t>5555</a:t>
                      </a:r>
                    </a:p>
                  </a:txBody>
                  <a:tcPr/>
                </a:tc>
              </a:tr>
              <a:tr h="370840">
                <a:tc>
                  <a:txBody>
                    <a:bodyPr/>
                    <a:lstStyle/>
                    <a:p>
                      <a:pPr algn="r"/>
                      <a:r>
                        <a:rPr lang="en-US" sz="3200" dirty="0" smtClean="0">
                          <a:latin typeface="Courier"/>
                          <a:cs typeface="Courier"/>
                        </a:rPr>
                        <a:t>5432</a:t>
                      </a:r>
                      <a:endParaRPr lang="en-US" sz="3200" dirty="0">
                        <a:latin typeface="Courier"/>
                        <a:cs typeface="Courier"/>
                      </a:endParaRPr>
                    </a:p>
                  </a:txBody>
                  <a:tcPr/>
                </a:tc>
                <a:tc>
                  <a:txBody>
                    <a:bodyPr/>
                    <a:lstStyle/>
                    <a:p>
                      <a:pPr algn="r"/>
                      <a:r>
                        <a:rPr lang="en-US" sz="3200" dirty="0" smtClean="0">
                          <a:latin typeface="Courier"/>
                          <a:cs typeface="Courier"/>
                        </a:rPr>
                        <a:t>3254</a:t>
                      </a:r>
                      <a:endParaRPr lang="en-US" sz="3200" dirty="0">
                        <a:latin typeface="Courier"/>
                        <a:cs typeface="Courier"/>
                      </a:endParaRPr>
                    </a:p>
                  </a:txBody>
                  <a:tcPr/>
                </a:tc>
                <a:tc>
                  <a:txBody>
                    <a:bodyPr/>
                    <a:lstStyle/>
                    <a:p>
                      <a:pPr algn="r"/>
                      <a:r>
                        <a:rPr lang="en-US" sz="3200" baseline="0" dirty="0" smtClean="0">
                          <a:latin typeface="Courier"/>
                          <a:cs typeface="Courier"/>
                        </a:rPr>
                        <a:t>5432</a:t>
                      </a:r>
                    </a:p>
                  </a:txBody>
                  <a:tcPr/>
                </a:tc>
              </a:tr>
            </a:tbl>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71</a:t>
            </a:fld>
            <a:endParaRPr lang="en-US"/>
          </a:p>
        </p:txBody>
      </p:sp>
    </p:spTree>
    <p:extLst>
      <p:ext uri="{BB962C8B-B14F-4D97-AF65-F5344CB8AC3E}">
        <p14:creationId xmlns:p14="http://schemas.microsoft.com/office/powerpoint/2010/main" val="10039146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Warmup</a:t>
            </a:r>
            <a:r>
              <a:rPr lang="en-US" dirty="0" smtClean="0"/>
              <a:t> Exercise</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Use </a:t>
            </a:r>
            <a:r>
              <a:rPr lang="en-US" dirty="0" err="1" smtClean="0"/>
              <a:t>tcpdump</a:t>
            </a:r>
            <a:r>
              <a:rPr lang="en-US" dirty="0" smtClean="0"/>
              <a:t>, </a:t>
            </a:r>
            <a:r>
              <a:rPr lang="en-US" dirty="0" err="1" smtClean="0"/>
              <a:t>chopshop</a:t>
            </a:r>
            <a:r>
              <a:rPr lang="en-US" dirty="0" smtClean="0"/>
              <a:t>, or </a:t>
            </a:r>
            <a:r>
              <a:rPr lang="en-US" dirty="0" err="1"/>
              <a:t>W</a:t>
            </a:r>
            <a:r>
              <a:rPr lang="en-US" dirty="0" err="1" smtClean="0"/>
              <a:t>ireshark</a:t>
            </a:r>
            <a:r>
              <a:rPr lang="en-US" dirty="0" smtClean="0"/>
              <a:t> to identify the “unknown” flows in:</a:t>
            </a:r>
          </a:p>
          <a:p>
            <a:pPr marL="914400" lvl="1" indent="-514350">
              <a:buFont typeface="+mj-lt"/>
              <a:buAutoNum type="arabicPeriod"/>
            </a:pPr>
            <a:r>
              <a:rPr lang="en-US" dirty="0">
                <a:latin typeface="Courier"/>
                <a:cs typeface="Courier"/>
              </a:rPr>
              <a:t>u</a:t>
            </a:r>
            <a:r>
              <a:rPr lang="en-US" dirty="0" smtClean="0">
                <a:latin typeface="Courier"/>
                <a:cs typeface="Courier"/>
              </a:rPr>
              <a:t>nknown-1.pcap</a:t>
            </a:r>
          </a:p>
          <a:p>
            <a:pPr marL="914400" lvl="1" indent="-514350">
              <a:buFont typeface="+mj-lt"/>
              <a:buAutoNum type="arabicPeriod"/>
            </a:pPr>
            <a:r>
              <a:rPr lang="en-US" dirty="0">
                <a:latin typeface="Courier"/>
                <a:cs typeface="Courier"/>
              </a:rPr>
              <a:t>u</a:t>
            </a:r>
            <a:r>
              <a:rPr lang="en-US" dirty="0" smtClean="0">
                <a:latin typeface="Courier"/>
                <a:cs typeface="Courier"/>
              </a:rPr>
              <a:t>nknown-2.pcap</a:t>
            </a:r>
          </a:p>
          <a:p>
            <a:pPr marL="914400" lvl="1" indent="-514350">
              <a:buFont typeface="+mj-lt"/>
              <a:buAutoNum type="arabicPeriod"/>
            </a:pPr>
            <a:r>
              <a:rPr lang="en-US" dirty="0">
                <a:latin typeface="Courier"/>
                <a:cs typeface="Courier"/>
              </a:rPr>
              <a:t>u</a:t>
            </a:r>
            <a:r>
              <a:rPr lang="en-US" dirty="0" smtClean="0">
                <a:latin typeface="Courier"/>
                <a:cs typeface="Courier"/>
              </a:rPr>
              <a:t>nknown-3.pcap</a:t>
            </a:r>
          </a:p>
          <a:p>
            <a:pPr marL="514350" indent="-514350">
              <a:buFont typeface="+mj-lt"/>
              <a:buAutoNum type="arabicPeriod"/>
            </a:pPr>
            <a:r>
              <a:rPr lang="en-US" dirty="0" smtClean="0">
                <a:cs typeface="Courier"/>
              </a:rPr>
              <a:t>Can you identify the traffic?</a:t>
            </a:r>
          </a:p>
          <a:p>
            <a:pPr marL="514350" indent="-514350">
              <a:buFont typeface="+mj-lt"/>
              <a:buAutoNum type="arabicPeriod"/>
            </a:pPr>
            <a:r>
              <a:rPr lang="en-US" dirty="0" smtClean="0">
                <a:cs typeface="Courier"/>
              </a:rPr>
              <a:t>Can you decode it?  How?</a:t>
            </a:r>
            <a:endParaRPr lang="en-US" dirty="0">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72</a:t>
            </a:fld>
            <a:endParaRPr lang="en-US"/>
          </a:p>
        </p:txBody>
      </p:sp>
    </p:spTree>
    <p:extLst>
      <p:ext uri="{BB962C8B-B14F-4D97-AF65-F5344CB8AC3E}">
        <p14:creationId xmlns:p14="http://schemas.microsoft.com/office/powerpoint/2010/main" val="4033441226"/>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a:t>
            </a:r>
            <a:endParaRPr lang="en-US" dirty="0"/>
          </a:p>
        </p:txBody>
      </p:sp>
      <p:sp>
        <p:nvSpPr>
          <p:cNvPr id="3" name="Text Placeholder 2"/>
          <p:cNvSpPr>
            <a:spLocks noGrp="1"/>
          </p:cNvSpPr>
          <p:nvPr>
            <p:ph type="body" idx="1"/>
          </p:nvPr>
        </p:nvSpPr>
        <p:spPr/>
        <p:txBody>
          <a:bodyPr/>
          <a:lstStyle/>
          <a:p>
            <a:r>
              <a:rPr lang="en-US" dirty="0" smtClean="0"/>
              <a:t>Domain Name System</a:t>
            </a:r>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73</a:t>
            </a:fld>
            <a:endParaRPr lang="en-US"/>
          </a:p>
        </p:txBody>
      </p:sp>
    </p:spTree>
    <p:extLst>
      <p:ext uri="{BB962C8B-B14F-4D97-AF65-F5344CB8AC3E}">
        <p14:creationId xmlns:p14="http://schemas.microsoft.com/office/powerpoint/2010/main" val="3217534799"/>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Domain Name System</a:t>
            </a:r>
            <a:endParaRPr lang="en-US" dirty="0"/>
          </a:p>
        </p:txBody>
      </p:sp>
      <p:sp>
        <p:nvSpPr>
          <p:cNvPr id="3" name="Content Placeholder 2"/>
          <p:cNvSpPr>
            <a:spLocks noGrp="1"/>
          </p:cNvSpPr>
          <p:nvPr>
            <p:ph idx="1"/>
          </p:nvPr>
        </p:nvSpPr>
        <p:spPr/>
        <p:txBody>
          <a:bodyPr/>
          <a:lstStyle/>
          <a:p>
            <a:r>
              <a:rPr lang="en-US" dirty="0" smtClean="0"/>
              <a:t>Resolve names to IP addresses</a:t>
            </a:r>
          </a:p>
          <a:p>
            <a:pPr lvl="1"/>
            <a:r>
              <a:rPr lang="en-US" dirty="0"/>
              <a:t>e</a:t>
            </a:r>
            <a:r>
              <a:rPr lang="en-US" dirty="0" smtClean="0"/>
              <a:t>.g. </a:t>
            </a:r>
            <a:r>
              <a:rPr lang="en-US" dirty="0" smtClean="0">
                <a:hlinkClick r:id="rId3"/>
              </a:rPr>
              <a:t>www.google.com</a:t>
            </a:r>
            <a:r>
              <a:rPr lang="en-US" dirty="0" smtClean="0"/>
              <a:t> -&gt; 74.125.228.3</a:t>
            </a:r>
          </a:p>
          <a:p>
            <a:r>
              <a:rPr lang="en-US" dirty="0" smtClean="0"/>
              <a:t>Most applications use DNS</a:t>
            </a:r>
          </a:p>
          <a:p>
            <a:r>
              <a:rPr lang="en-US" dirty="0" smtClean="0"/>
              <a:t>DNS servers configured in operating system</a:t>
            </a:r>
          </a:p>
          <a:p>
            <a:pPr lvl="1"/>
            <a:r>
              <a:rPr lang="en-US" dirty="0" smtClean="0"/>
              <a:t>DHCP</a:t>
            </a:r>
          </a:p>
          <a:p>
            <a:pPr lvl="1"/>
            <a:r>
              <a:rPr lang="en-US" dirty="0" smtClean="0"/>
              <a:t>/</a:t>
            </a:r>
            <a:r>
              <a:rPr lang="en-US" dirty="0" err="1" smtClean="0"/>
              <a:t>etc</a:t>
            </a:r>
            <a:r>
              <a:rPr lang="en-US" dirty="0" smtClean="0"/>
              <a:t>/</a:t>
            </a:r>
            <a:r>
              <a:rPr lang="en-US" dirty="0" err="1" smtClean="0"/>
              <a:t>resolv.conf</a:t>
            </a:r>
            <a:endParaRPr lang="en-US" dirty="0" smtClean="0"/>
          </a:p>
          <a:p>
            <a:pPr lvl="1"/>
            <a:r>
              <a:rPr lang="en-US" dirty="0" smtClean="0"/>
              <a:t>Windows NIC Configuration</a:t>
            </a: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74</a:t>
            </a:fld>
            <a:endParaRPr lang="en-US"/>
          </a:p>
        </p:txBody>
      </p:sp>
    </p:spTree>
    <p:extLst>
      <p:ext uri="{BB962C8B-B14F-4D97-AF65-F5344CB8AC3E}">
        <p14:creationId xmlns:p14="http://schemas.microsoft.com/office/powerpoint/2010/main" val="2609242193"/>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Message Format</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152144116"/>
              </p:ext>
            </p:extLst>
          </p:nvPr>
        </p:nvGraphicFramePr>
        <p:xfrm>
          <a:off x="2974058" y="1676621"/>
          <a:ext cx="3154957" cy="5022635"/>
        </p:xfrm>
        <a:graphic>
          <a:graphicData uri="http://schemas.openxmlformats.org/drawingml/2006/table">
            <a:tbl>
              <a:tblPr>
                <a:tableStyleId>{616DA210-FB5B-4158-B5E0-FEB733F419BA}</a:tableStyleId>
              </a:tblPr>
              <a:tblGrid>
                <a:gridCol w="3154957"/>
              </a:tblGrid>
              <a:tr h="1004527">
                <a:tc>
                  <a:txBody>
                    <a:bodyPr/>
                    <a:lstStyle/>
                    <a:p>
                      <a:pPr algn="ctr"/>
                      <a:r>
                        <a:rPr lang="en-US" sz="3600" b="1" dirty="0" smtClean="0">
                          <a:latin typeface="Courier"/>
                          <a:cs typeface="Courier"/>
                        </a:rPr>
                        <a:t>Header</a:t>
                      </a:r>
                      <a:endParaRPr lang="en-US" sz="3600" b="1" dirty="0">
                        <a:latin typeface="Courier"/>
                        <a:cs typeface="Courier"/>
                      </a:endParaRPr>
                    </a:p>
                  </a:txBody>
                  <a:tcPr anchor="ctr"/>
                </a:tc>
              </a:tr>
              <a:tr h="1004527">
                <a:tc>
                  <a:txBody>
                    <a:bodyPr/>
                    <a:lstStyle/>
                    <a:p>
                      <a:pPr algn="ctr"/>
                      <a:r>
                        <a:rPr lang="en-US" sz="3600" b="1" dirty="0" smtClean="0">
                          <a:latin typeface="Courier"/>
                          <a:cs typeface="Courier"/>
                        </a:rPr>
                        <a:t>Question</a:t>
                      </a:r>
                      <a:endParaRPr lang="en-US" sz="3600" b="1" dirty="0">
                        <a:latin typeface="Courier"/>
                        <a:cs typeface="Courier"/>
                      </a:endParaRPr>
                    </a:p>
                  </a:txBody>
                  <a:tcPr anchor="ctr"/>
                </a:tc>
              </a:tr>
              <a:tr h="1004527">
                <a:tc>
                  <a:txBody>
                    <a:bodyPr/>
                    <a:lstStyle/>
                    <a:p>
                      <a:pPr algn="ctr"/>
                      <a:r>
                        <a:rPr lang="en-US" sz="3600" b="1" dirty="0" smtClean="0">
                          <a:latin typeface="Courier"/>
                          <a:cs typeface="Courier"/>
                        </a:rPr>
                        <a:t>Answer</a:t>
                      </a:r>
                      <a:endParaRPr lang="en-US" sz="3600" b="1" dirty="0">
                        <a:latin typeface="Courier"/>
                        <a:cs typeface="Courier"/>
                      </a:endParaRPr>
                    </a:p>
                  </a:txBody>
                  <a:tcPr anchor="ctr"/>
                </a:tc>
              </a:tr>
              <a:tr h="1004527">
                <a:tc>
                  <a:txBody>
                    <a:bodyPr/>
                    <a:lstStyle/>
                    <a:p>
                      <a:pPr algn="ctr"/>
                      <a:r>
                        <a:rPr lang="en-US" sz="3600" b="1" dirty="0" smtClean="0">
                          <a:latin typeface="Courier"/>
                          <a:cs typeface="Courier"/>
                        </a:rPr>
                        <a:t>Authority</a:t>
                      </a:r>
                      <a:endParaRPr lang="en-US" sz="3600" b="1" dirty="0">
                        <a:latin typeface="Courier"/>
                        <a:cs typeface="Courier"/>
                      </a:endParaRPr>
                    </a:p>
                  </a:txBody>
                  <a:tcPr anchor="ctr"/>
                </a:tc>
              </a:tr>
              <a:tr h="1004527">
                <a:tc>
                  <a:txBody>
                    <a:bodyPr/>
                    <a:lstStyle/>
                    <a:p>
                      <a:pPr algn="ctr"/>
                      <a:r>
                        <a:rPr lang="en-US" sz="3600" b="1" dirty="0" smtClean="0">
                          <a:latin typeface="Courier"/>
                          <a:cs typeface="Courier"/>
                        </a:rPr>
                        <a:t>Additional</a:t>
                      </a:r>
                      <a:endParaRPr lang="en-US" sz="3600" b="1" dirty="0">
                        <a:latin typeface="Courier"/>
                        <a:cs typeface="Courier"/>
                      </a:endParaRPr>
                    </a:p>
                  </a:txBody>
                  <a:tcPr anchor="ctr"/>
                </a:tc>
              </a:tr>
            </a:tbl>
          </a:graphicData>
        </a:graphic>
      </p:graphicFrame>
      <p:sp>
        <p:nvSpPr>
          <p:cNvPr id="3" name="Slide Number Placeholder 2"/>
          <p:cNvSpPr>
            <a:spLocks noGrp="1"/>
          </p:cNvSpPr>
          <p:nvPr>
            <p:ph type="sldNum" sz="quarter" idx="12"/>
          </p:nvPr>
        </p:nvSpPr>
        <p:spPr/>
        <p:txBody>
          <a:bodyPr/>
          <a:lstStyle/>
          <a:p>
            <a:fld id="{794DA965-142D-D740-B53A-0C930ED54761}" type="slidenum">
              <a:rPr lang="en-US" smtClean="0"/>
              <a:t>75</a:t>
            </a:fld>
            <a:endParaRPr lang="en-US"/>
          </a:p>
        </p:txBody>
      </p:sp>
    </p:spTree>
    <p:extLst>
      <p:ext uri="{BB962C8B-B14F-4D97-AF65-F5344CB8AC3E}">
        <p14:creationId xmlns:p14="http://schemas.microsoft.com/office/powerpoint/2010/main" val="8468517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Header</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29397947"/>
              </p:ext>
            </p:extLst>
          </p:nvPr>
        </p:nvGraphicFramePr>
        <p:xfrm>
          <a:off x="457200" y="1710467"/>
          <a:ext cx="8229600" cy="3991294"/>
        </p:xfrm>
        <a:graphic>
          <a:graphicData uri="http://schemas.openxmlformats.org/drawingml/2006/table">
            <a:tbl>
              <a:tblPr firstRow="1">
                <a:tableStyleId>{616DA210-FB5B-4158-B5E0-FEB733F419BA}</a:tableStyleId>
              </a:tblPr>
              <a:tblGrid>
                <a:gridCol w="514350"/>
                <a:gridCol w="514350"/>
                <a:gridCol w="514350"/>
                <a:gridCol w="514350"/>
                <a:gridCol w="514350"/>
                <a:gridCol w="514350"/>
                <a:gridCol w="514350"/>
                <a:gridCol w="514350"/>
                <a:gridCol w="514350"/>
                <a:gridCol w="514350"/>
                <a:gridCol w="514350"/>
                <a:gridCol w="514350"/>
                <a:gridCol w="514350"/>
                <a:gridCol w="514350"/>
                <a:gridCol w="514350"/>
                <a:gridCol w="514350"/>
              </a:tblGrid>
              <a:tr h="538151">
                <a:tc>
                  <a:txBody>
                    <a:bodyPr/>
                    <a:lstStyle/>
                    <a:p>
                      <a:pPr algn="ctr"/>
                      <a:r>
                        <a:rPr lang="en-US" sz="2000" dirty="0" smtClean="0">
                          <a:solidFill>
                            <a:schemeClr val="bg1"/>
                          </a:solidFill>
                        </a:rPr>
                        <a:t>0</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2</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3</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4</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5</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6</a:t>
                      </a:r>
                      <a:endParaRPr lang="en-US" sz="2000" dirty="0" smtClean="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7</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8</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9</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10</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11</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12</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13</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14</a:t>
                      </a:r>
                      <a:endParaRPr lang="en-US" sz="2000" dirty="0">
                        <a:solidFill>
                          <a:schemeClr val="bg1"/>
                        </a:solidFill>
                        <a:latin typeface="Courier"/>
                        <a:cs typeface="Courier"/>
                      </a:endParaRPr>
                    </a:p>
                  </a:txBody>
                  <a:tcPr>
                    <a:solidFill>
                      <a:schemeClr val="tx1"/>
                    </a:solidFill>
                  </a:tcPr>
                </a:tc>
                <a:tc>
                  <a:txBody>
                    <a:bodyPr/>
                    <a:lstStyle/>
                    <a:p>
                      <a:pPr algn="ctr"/>
                      <a:r>
                        <a:rPr lang="en-US" sz="2000" dirty="0" smtClean="0">
                          <a:solidFill>
                            <a:schemeClr val="bg1"/>
                          </a:solidFill>
                        </a:rPr>
                        <a:t>15</a:t>
                      </a:r>
                      <a:endParaRPr lang="en-US" sz="2000" dirty="0">
                        <a:solidFill>
                          <a:schemeClr val="bg1"/>
                        </a:solidFill>
                        <a:latin typeface="Courier"/>
                        <a:cs typeface="Courier"/>
                      </a:endParaRPr>
                    </a:p>
                  </a:txBody>
                  <a:tcPr>
                    <a:solidFill>
                      <a:schemeClr val="tx1"/>
                    </a:solidFill>
                  </a:tcPr>
                </a:tc>
              </a:tr>
              <a:tr h="577839">
                <a:tc gridSpan="16">
                  <a:txBody>
                    <a:bodyPr/>
                    <a:lstStyle/>
                    <a:p>
                      <a:pPr algn="ctr"/>
                      <a:r>
                        <a:rPr lang="en-US" sz="2000" dirty="0" smtClean="0"/>
                        <a:t>ID</a:t>
                      </a:r>
                      <a:endParaRPr lang="en-US" sz="2000" dirty="0">
                        <a:latin typeface="Courier"/>
                        <a:cs typeface="Courier"/>
                      </a:endParaRP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563948">
                <a:tc>
                  <a:txBody>
                    <a:bodyPr/>
                    <a:lstStyle/>
                    <a:p>
                      <a:pPr algn="ctr"/>
                      <a:r>
                        <a:rPr lang="en-US" sz="2000" dirty="0" smtClean="0"/>
                        <a:t>QR</a:t>
                      </a:r>
                      <a:endParaRPr lang="en-US" sz="2000" dirty="0">
                        <a:latin typeface="Courier"/>
                        <a:cs typeface="Courier"/>
                      </a:endParaRPr>
                    </a:p>
                  </a:txBody>
                  <a:tcPr/>
                </a:tc>
                <a:tc gridSpan="4">
                  <a:txBody>
                    <a:bodyPr/>
                    <a:lstStyle/>
                    <a:p>
                      <a:pPr algn="ctr"/>
                      <a:r>
                        <a:rPr lang="en-US" sz="2000" dirty="0" err="1" smtClean="0"/>
                        <a:t>Opcode</a:t>
                      </a:r>
                      <a:endParaRPr lang="en-US" sz="2000" dirty="0">
                        <a:latin typeface="Courier"/>
                        <a:cs typeface="Courier"/>
                      </a:endParaRPr>
                    </a:p>
                  </a:txBody>
                  <a:tcPr/>
                </a:tc>
                <a:tc hMerge="1">
                  <a:txBody>
                    <a:bodyPr/>
                    <a:lstStyle/>
                    <a:p>
                      <a:endParaRPr lang="en-US" dirty="0">
                        <a:latin typeface="Courier"/>
                        <a:cs typeface="Courier"/>
                      </a:endParaRPr>
                    </a:p>
                  </a:txBody>
                  <a:tcPr/>
                </a:tc>
                <a:tc hMerge="1">
                  <a:txBody>
                    <a:bodyPr/>
                    <a:lstStyle/>
                    <a:p>
                      <a:endParaRPr lang="en-US">
                        <a:latin typeface="Courier"/>
                        <a:cs typeface="Courier"/>
                      </a:endParaRPr>
                    </a:p>
                  </a:txBody>
                  <a:tcPr/>
                </a:tc>
                <a:tc hMerge="1">
                  <a:txBody>
                    <a:bodyPr/>
                    <a:lstStyle/>
                    <a:p>
                      <a:endParaRPr lang="en-US" dirty="0">
                        <a:latin typeface="Courier"/>
                        <a:cs typeface="Courier"/>
                      </a:endParaRPr>
                    </a:p>
                  </a:txBody>
                  <a:tcPr/>
                </a:tc>
                <a:tc>
                  <a:txBody>
                    <a:bodyPr/>
                    <a:lstStyle/>
                    <a:p>
                      <a:pPr algn="ctr"/>
                      <a:r>
                        <a:rPr lang="en-US" sz="2000" dirty="0" smtClean="0"/>
                        <a:t>AA</a:t>
                      </a:r>
                      <a:endParaRPr lang="en-US" sz="2000" dirty="0">
                        <a:latin typeface="Courier"/>
                        <a:cs typeface="Courier"/>
                      </a:endParaRPr>
                    </a:p>
                  </a:txBody>
                  <a:tcPr/>
                </a:tc>
                <a:tc>
                  <a:txBody>
                    <a:bodyPr/>
                    <a:lstStyle/>
                    <a:p>
                      <a:pPr algn="ctr"/>
                      <a:r>
                        <a:rPr lang="en-US" sz="2000" dirty="0" smtClean="0"/>
                        <a:t>TC</a:t>
                      </a:r>
                      <a:endParaRPr lang="en-US" sz="2000" dirty="0">
                        <a:latin typeface="Courier"/>
                        <a:cs typeface="Courier"/>
                      </a:endParaRPr>
                    </a:p>
                  </a:txBody>
                  <a:tcPr/>
                </a:tc>
                <a:tc>
                  <a:txBody>
                    <a:bodyPr/>
                    <a:lstStyle/>
                    <a:p>
                      <a:pPr algn="ctr"/>
                      <a:r>
                        <a:rPr lang="en-US" sz="2000" dirty="0" smtClean="0"/>
                        <a:t>RD</a:t>
                      </a:r>
                      <a:endParaRPr lang="en-US" sz="2000" dirty="0">
                        <a:latin typeface="Courier"/>
                        <a:cs typeface="Courier"/>
                      </a:endParaRPr>
                    </a:p>
                  </a:txBody>
                  <a:tcPr/>
                </a:tc>
                <a:tc>
                  <a:txBody>
                    <a:bodyPr/>
                    <a:lstStyle/>
                    <a:p>
                      <a:pPr algn="ctr"/>
                      <a:r>
                        <a:rPr lang="en-US" sz="2000" dirty="0" smtClean="0"/>
                        <a:t>RA</a:t>
                      </a:r>
                      <a:endParaRPr lang="en-US" sz="2000" dirty="0">
                        <a:latin typeface="Courier"/>
                        <a:cs typeface="Courier"/>
                      </a:endParaRPr>
                    </a:p>
                  </a:txBody>
                  <a:tcPr/>
                </a:tc>
                <a:tc gridSpan="3">
                  <a:txBody>
                    <a:bodyPr/>
                    <a:lstStyle/>
                    <a:p>
                      <a:pPr algn="ctr"/>
                      <a:r>
                        <a:rPr lang="en-US" sz="2000" dirty="0" smtClean="0"/>
                        <a:t>Z</a:t>
                      </a:r>
                      <a:endParaRPr lang="en-US" sz="2000"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c gridSpan="4">
                  <a:txBody>
                    <a:bodyPr/>
                    <a:lstStyle/>
                    <a:p>
                      <a:pPr algn="ctr"/>
                      <a:r>
                        <a:rPr lang="en-US" sz="2000" dirty="0" smtClean="0"/>
                        <a:t>RCODE</a:t>
                      </a:r>
                      <a:endParaRPr lang="en-US" sz="2000"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r>
              <a:tr h="577839">
                <a:tc gridSpan="16">
                  <a:txBody>
                    <a:bodyPr/>
                    <a:lstStyle/>
                    <a:p>
                      <a:pPr algn="ctr"/>
                      <a:r>
                        <a:rPr lang="en-US" sz="2000" dirty="0" smtClean="0"/>
                        <a:t>QDCOUNT</a:t>
                      </a:r>
                      <a:endParaRPr lang="en-US" sz="2000"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r>
              <a:tr h="577839">
                <a:tc gridSpan="16">
                  <a:txBody>
                    <a:bodyPr/>
                    <a:lstStyle/>
                    <a:p>
                      <a:pPr algn="ctr"/>
                      <a:r>
                        <a:rPr lang="en-US" sz="2000" dirty="0" smtClean="0"/>
                        <a:t>ANCOUNT</a:t>
                      </a:r>
                      <a:endParaRPr lang="en-US" sz="2000"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r>
              <a:tr h="577839">
                <a:tc gridSpan="16">
                  <a:txBody>
                    <a:bodyPr/>
                    <a:lstStyle/>
                    <a:p>
                      <a:pPr algn="ctr"/>
                      <a:r>
                        <a:rPr lang="en-US" sz="2000" dirty="0" smtClean="0"/>
                        <a:t>NSCOUNT</a:t>
                      </a:r>
                      <a:endParaRPr lang="en-US" sz="2000"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r>
              <a:tr h="577839">
                <a:tc gridSpan="16">
                  <a:txBody>
                    <a:bodyPr/>
                    <a:lstStyle/>
                    <a:p>
                      <a:pPr algn="ctr"/>
                      <a:r>
                        <a:rPr lang="en-US" sz="2000" dirty="0" smtClean="0"/>
                        <a:t>ARCOUNT</a:t>
                      </a:r>
                      <a:endParaRPr lang="en-US" sz="2000" dirty="0">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dirty="0">
                        <a:latin typeface="Courier"/>
                        <a:cs typeface="Courier"/>
                      </a:endParaRPr>
                    </a:p>
                  </a:txBody>
                  <a:tcPr/>
                </a:tc>
                <a:tc hMerge="1">
                  <a:txBody>
                    <a:bodyPr/>
                    <a:lstStyle/>
                    <a:p>
                      <a:pPr algn="ctr"/>
                      <a:endParaRPr lang="en-US" dirty="0">
                        <a:latin typeface="Courier"/>
                        <a:cs typeface="Courier"/>
                      </a:endParaRPr>
                    </a:p>
                  </a:txBody>
                  <a:tcPr/>
                </a:tc>
              </a:tr>
            </a:tbl>
          </a:graphicData>
        </a:graphic>
      </p:graphicFrame>
      <p:sp>
        <p:nvSpPr>
          <p:cNvPr id="11" name="Left Brace 10"/>
          <p:cNvSpPr/>
          <p:nvPr/>
        </p:nvSpPr>
        <p:spPr>
          <a:xfrm rot="16200000">
            <a:off x="4381945" y="1986618"/>
            <a:ext cx="380110" cy="8229600"/>
          </a:xfrm>
          <a:prstGeom prst="leftBrace">
            <a:avLst/>
          </a:prstGeom>
          <a:ln>
            <a:solidFill>
              <a:schemeClr val="bg1">
                <a:lumMod val="50000"/>
              </a:schemeClr>
            </a:solidFill>
          </a:ln>
          <a:effectLst/>
        </p:spPr>
        <p:style>
          <a:lnRef idx="2">
            <a:schemeClr val="accent3"/>
          </a:lnRef>
          <a:fillRef idx="0">
            <a:schemeClr val="accent3"/>
          </a:fillRef>
          <a:effectRef idx="1">
            <a:schemeClr val="accent3"/>
          </a:effectRef>
          <a:fontRef idx="minor">
            <a:schemeClr val="tx1"/>
          </a:fontRef>
        </p:style>
        <p:txBody>
          <a:bodyPr rtlCol="0" anchor="ctr"/>
          <a:lstStyle/>
          <a:p>
            <a:pPr algn="ctr"/>
            <a:endParaRPr lang="en-US">
              <a:ln>
                <a:solidFill>
                  <a:srgbClr val="000000"/>
                </a:solidFill>
              </a:ln>
            </a:endParaRPr>
          </a:p>
        </p:txBody>
      </p:sp>
      <p:sp>
        <p:nvSpPr>
          <p:cNvPr id="12" name="TextBox 11"/>
          <p:cNvSpPr txBox="1"/>
          <p:nvPr/>
        </p:nvSpPr>
        <p:spPr>
          <a:xfrm>
            <a:off x="2692659" y="6211666"/>
            <a:ext cx="3747140" cy="584776"/>
          </a:xfrm>
          <a:prstGeom prst="rect">
            <a:avLst/>
          </a:prstGeom>
          <a:noFill/>
        </p:spPr>
        <p:txBody>
          <a:bodyPr wrap="none" rtlCol="0">
            <a:spAutoFit/>
          </a:bodyPr>
          <a:lstStyle/>
          <a:p>
            <a:r>
              <a:rPr lang="en-US" sz="3200" dirty="0" smtClean="0"/>
              <a:t>16 bits (2 bytes) wide</a:t>
            </a:r>
            <a:endParaRPr lang="en-US" sz="3200" dirty="0"/>
          </a:p>
        </p:txBody>
      </p:sp>
      <p:sp>
        <p:nvSpPr>
          <p:cNvPr id="3" name="Slide Number Placeholder 2"/>
          <p:cNvSpPr>
            <a:spLocks noGrp="1"/>
          </p:cNvSpPr>
          <p:nvPr>
            <p:ph type="sldNum" sz="quarter" idx="12"/>
          </p:nvPr>
        </p:nvSpPr>
        <p:spPr/>
        <p:txBody>
          <a:bodyPr/>
          <a:lstStyle/>
          <a:p>
            <a:fld id="{794DA965-142D-D740-B53A-0C930ED54761}" type="slidenum">
              <a:rPr lang="en-US" smtClean="0"/>
              <a:t>76</a:t>
            </a:fld>
            <a:endParaRPr lang="en-US"/>
          </a:p>
        </p:txBody>
      </p:sp>
    </p:spTree>
    <p:extLst>
      <p:ext uri="{BB962C8B-B14F-4D97-AF65-F5344CB8AC3E}">
        <p14:creationId xmlns:p14="http://schemas.microsoft.com/office/powerpoint/2010/main" val="760854658"/>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a:t>
            </a:r>
            <a:r>
              <a:rPr lang="en-US" dirty="0" err="1" smtClean="0"/>
              <a:t>Hexdumps</a:t>
            </a:r>
            <a:endParaRPr lang="en-US" dirty="0"/>
          </a:p>
        </p:txBody>
      </p:sp>
      <p:sp>
        <p:nvSpPr>
          <p:cNvPr id="3" name="Content Placeholder 2"/>
          <p:cNvSpPr>
            <a:spLocks noGrp="1"/>
          </p:cNvSpPr>
          <p:nvPr>
            <p:ph idx="1"/>
          </p:nvPr>
        </p:nvSpPr>
        <p:spPr>
          <a:xfrm>
            <a:off x="0" y="1600200"/>
            <a:ext cx="9144000" cy="4525963"/>
          </a:xfrm>
        </p:spPr>
        <p:txBody>
          <a:bodyPr>
            <a:noAutofit/>
          </a:bodyPr>
          <a:lstStyle/>
          <a:p>
            <a:pPr marL="0" indent="0">
              <a:buNone/>
            </a:pPr>
            <a:r>
              <a:rPr lang="nl-NL" sz="1800" dirty="0">
                <a:latin typeface="Courier"/>
                <a:cs typeface="Courier"/>
              </a:rPr>
              <a:t>$</a:t>
            </a:r>
            <a:r>
              <a:rPr lang="nl-NL" sz="1800" dirty="0" smtClean="0">
                <a:latin typeface="Courier"/>
                <a:cs typeface="Courier"/>
              </a:rPr>
              <a:t>tcpdump -i eth0 –XX -nn udp port 53 </a:t>
            </a:r>
          </a:p>
          <a:p>
            <a:pPr marL="0" indent="0">
              <a:buNone/>
            </a:pPr>
            <a:endParaRPr lang="nl-NL" sz="1700" dirty="0">
              <a:latin typeface="Courier"/>
              <a:cs typeface="Courier"/>
            </a:endParaRPr>
          </a:p>
          <a:p>
            <a:pPr marL="0" indent="0">
              <a:buNone/>
            </a:pPr>
            <a:r>
              <a:rPr lang="en-US" sz="2400" dirty="0" smtClean="0">
                <a:latin typeface="Courier"/>
                <a:cs typeface="Courier"/>
              </a:rPr>
              <a:t>0x0000</a:t>
            </a:r>
            <a:r>
              <a:rPr lang="en-US" sz="2400" dirty="0">
                <a:latin typeface="Courier"/>
                <a:cs typeface="Courier"/>
              </a:rPr>
              <a:t>:  406c 8f4d 5c05 5057 a808 e000 0800 </a:t>
            </a:r>
            <a:r>
              <a:rPr lang="en-US" sz="2400" dirty="0" smtClean="0">
                <a:latin typeface="Courier"/>
                <a:cs typeface="Courier"/>
              </a:rPr>
              <a:t>4500</a:t>
            </a:r>
            <a:endParaRPr lang="en-US" sz="2400" dirty="0">
              <a:latin typeface="Courier"/>
              <a:cs typeface="Courier"/>
            </a:endParaRPr>
          </a:p>
          <a:p>
            <a:pPr marL="0" indent="0">
              <a:buNone/>
            </a:pPr>
            <a:r>
              <a:rPr lang="en-US" sz="2400" dirty="0" smtClean="0">
                <a:latin typeface="Courier"/>
                <a:cs typeface="Courier"/>
              </a:rPr>
              <a:t>0x0010</a:t>
            </a:r>
            <a:r>
              <a:rPr lang="en-US" sz="2400" dirty="0">
                <a:latin typeface="Courier"/>
                <a:cs typeface="Courier"/>
              </a:rPr>
              <a:t>:  0046 3783 0000 3c11 f4f4 8153 1472 </a:t>
            </a:r>
            <a:r>
              <a:rPr lang="en-US" sz="2400" dirty="0" smtClean="0">
                <a:latin typeface="Courier"/>
                <a:cs typeface="Courier"/>
              </a:rPr>
              <a:t>8153</a:t>
            </a:r>
          </a:p>
          <a:p>
            <a:pPr marL="0" indent="0">
              <a:buNone/>
            </a:pPr>
            <a:r>
              <a:rPr lang="en-US" sz="2400" dirty="0" smtClean="0">
                <a:latin typeface="Courier"/>
                <a:cs typeface="Courier"/>
              </a:rPr>
              <a:t>0x0020:  3b17 0035 dda1 0032 60e9 b150 8180 0001</a:t>
            </a:r>
          </a:p>
          <a:p>
            <a:pPr marL="0" indent="0">
              <a:buNone/>
            </a:pPr>
            <a:r>
              <a:rPr lang="en-US" sz="2400" dirty="0" smtClean="0">
                <a:latin typeface="Courier"/>
                <a:cs typeface="Courier"/>
              </a:rPr>
              <a:t>0x0030</a:t>
            </a:r>
            <a:r>
              <a:rPr lang="en-US" sz="2400" dirty="0">
                <a:latin typeface="Courier"/>
                <a:cs typeface="Courier"/>
              </a:rPr>
              <a:t>:  0001 0000 0000 0478 6b63 6403 636f </a:t>
            </a:r>
            <a:r>
              <a:rPr lang="en-US" sz="2400" dirty="0" smtClean="0">
                <a:latin typeface="Courier"/>
                <a:cs typeface="Courier"/>
              </a:rPr>
              <a:t>6d00</a:t>
            </a:r>
            <a:endParaRPr lang="en-US" sz="2400" dirty="0">
              <a:latin typeface="Courier"/>
              <a:cs typeface="Courier"/>
            </a:endParaRPr>
          </a:p>
          <a:p>
            <a:pPr marL="0" indent="0">
              <a:buNone/>
            </a:pPr>
            <a:r>
              <a:rPr lang="en-US" sz="2400" dirty="0" smtClean="0">
                <a:latin typeface="Courier"/>
                <a:cs typeface="Courier"/>
              </a:rPr>
              <a:t>0x0040</a:t>
            </a:r>
            <a:r>
              <a:rPr lang="en-US" sz="2400" dirty="0">
                <a:latin typeface="Courier"/>
                <a:cs typeface="Courier"/>
              </a:rPr>
              <a:t>:  0001 0001 c00c 0001 0001 0000 020b </a:t>
            </a:r>
            <a:r>
              <a:rPr lang="en-US" sz="2400" dirty="0" smtClean="0">
                <a:latin typeface="Courier"/>
                <a:cs typeface="Courier"/>
              </a:rPr>
              <a:t>0004</a:t>
            </a:r>
            <a:endParaRPr lang="en-US" sz="2400" dirty="0">
              <a:latin typeface="Courier"/>
              <a:cs typeface="Courier"/>
            </a:endParaRPr>
          </a:p>
          <a:p>
            <a:pPr marL="0" indent="0">
              <a:buNone/>
            </a:pPr>
            <a:r>
              <a:rPr lang="en-US" sz="2400" dirty="0" smtClean="0">
                <a:latin typeface="Courier"/>
                <a:cs typeface="Courier"/>
              </a:rPr>
              <a:t>0x0050</a:t>
            </a:r>
            <a:r>
              <a:rPr lang="en-US" sz="2400" dirty="0">
                <a:latin typeface="Courier"/>
                <a:cs typeface="Courier"/>
              </a:rPr>
              <a:t>:  6b06 6a52                                </a:t>
            </a:r>
            <a:endParaRPr lang="nl-NL" sz="2400" dirty="0">
              <a:latin typeface="Courier"/>
              <a:cs typeface="Courier"/>
            </a:endParaRPr>
          </a:p>
          <a:p>
            <a:pPr marL="0" indent="0">
              <a:buNone/>
            </a:pPr>
            <a:endParaRPr lang="nl-NL" sz="1800" dirty="0">
              <a:latin typeface="Courier"/>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77</a:t>
            </a:fld>
            <a:endParaRPr lang="en-US"/>
          </a:p>
        </p:txBody>
      </p:sp>
    </p:spTree>
    <p:extLst>
      <p:ext uri="{BB962C8B-B14F-4D97-AF65-F5344CB8AC3E}">
        <p14:creationId xmlns:p14="http://schemas.microsoft.com/office/powerpoint/2010/main" val="1639024536"/>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DNS and </a:t>
            </a:r>
            <a:r>
              <a:rPr lang="en-US" dirty="0" err="1" smtClean="0"/>
              <a:t>tcpdump</a:t>
            </a:r>
            <a:endParaRPr lang="en-US" dirty="0"/>
          </a:p>
        </p:txBody>
      </p:sp>
      <p:sp>
        <p:nvSpPr>
          <p:cNvPr id="3" name="Content Placeholder 2"/>
          <p:cNvSpPr>
            <a:spLocks noGrp="1"/>
          </p:cNvSpPr>
          <p:nvPr>
            <p:ph idx="1"/>
          </p:nvPr>
        </p:nvSpPr>
        <p:spPr/>
        <p:txBody>
          <a:bodyPr anchor="ctr">
            <a:normAutofit lnSpcReduction="10000"/>
          </a:bodyPr>
          <a:lstStyle/>
          <a:p>
            <a:pPr marL="0" indent="0" algn="ctr">
              <a:buNone/>
            </a:pPr>
            <a:r>
              <a:rPr lang="en-US" sz="4000" dirty="0" smtClean="0"/>
              <a:t>Can you use a combination of </a:t>
            </a:r>
            <a:r>
              <a:rPr lang="en-US" sz="4000" dirty="0" err="1" smtClean="0"/>
              <a:t>tcpdump</a:t>
            </a:r>
            <a:r>
              <a:rPr lang="en-US" sz="4000" dirty="0" smtClean="0"/>
              <a:t> and </a:t>
            </a:r>
            <a:r>
              <a:rPr lang="en-US" sz="4000" dirty="0" err="1" smtClean="0"/>
              <a:t>grep</a:t>
            </a:r>
            <a:r>
              <a:rPr lang="en-US" sz="4000" dirty="0" smtClean="0"/>
              <a:t> to discover what IP address a name resolves to?</a:t>
            </a:r>
          </a:p>
          <a:p>
            <a:pPr marL="0" indent="0" algn="ctr">
              <a:buNone/>
            </a:pPr>
            <a:endParaRPr lang="en-US" sz="4000" dirty="0" smtClean="0"/>
          </a:p>
          <a:p>
            <a:pPr marL="0" indent="0" algn="ctr">
              <a:buNone/>
            </a:pPr>
            <a:r>
              <a:rPr lang="en-US" sz="4000" dirty="0" err="1"/>
              <a:t>g</a:t>
            </a:r>
            <a:r>
              <a:rPr lang="en-US" sz="4000" dirty="0" err="1" smtClean="0"/>
              <a:t>oogle.com</a:t>
            </a:r>
            <a:endParaRPr lang="en-US" sz="4000" dirty="0" smtClean="0"/>
          </a:p>
          <a:p>
            <a:pPr marL="0" indent="0" algn="ctr">
              <a:buNone/>
            </a:pPr>
            <a:endParaRPr lang="en-US" sz="4000" dirty="0"/>
          </a:p>
          <a:p>
            <a:pPr marL="0" indent="0" algn="ctr">
              <a:buNone/>
            </a:pPr>
            <a:r>
              <a:rPr lang="en-US" sz="4000" dirty="0" smtClean="0"/>
              <a:t>Look at </a:t>
            </a:r>
            <a:r>
              <a:rPr lang="en-US" sz="4000" dirty="0" err="1" smtClean="0"/>
              <a:t>dns-tcpdump.pcap</a:t>
            </a:r>
            <a:endParaRPr lang="en-US" sz="4000" dirty="0"/>
          </a:p>
        </p:txBody>
      </p:sp>
      <p:sp>
        <p:nvSpPr>
          <p:cNvPr id="4" name="Slide Number Placeholder 3"/>
          <p:cNvSpPr>
            <a:spLocks noGrp="1"/>
          </p:cNvSpPr>
          <p:nvPr>
            <p:ph type="sldNum" sz="quarter" idx="12"/>
          </p:nvPr>
        </p:nvSpPr>
        <p:spPr/>
        <p:txBody>
          <a:bodyPr/>
          <a:lstStyle/>
          <a:p>
            <a:fld id="{794DA965-142D-D740-B53A-0C930ED54761}" type="slidenum">
              <a:rPr lang="en-US" smtClean="0"/>
              <a:t>78</a:t>
            </a:fld>
            <a:endParaRPr lang="en-US"/>
          </a:p>
        </p:txBody>
      </p:sp>
    </p:spTree>
    <p:extLst>
      <p:ext uri="{BB962C8B-B14F-4D97-AF65-F5344CB8AC3E}">
        <p14:creationId xmlns:p14="http://schemas.microsoft.com/office/powerpoint/2010/main" val="2935736414"/>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a:t>
            </a:r>
            <a:endParaRPr lang="en-US" dirty="0"/>
          </a:p>
        </p:txBody>
      </p:sp>
      <p:sp>
        <p:nvSpPr>
          <p:cNvPr id="3" name="Content Placeholder 2"/>
          <p:cNvSpPr>
            <a:spLocks noGrp="1"/>
          </p:cNvSpPr>
          <p:nvPr>
            <p:ph idx="1"/>
          </p:nvPr>
        </p:nvSpPr>
        <p:spPr/>
        <p:txBody>
          <a:bodyPr/>
          <a:lstStyle/>
          <a:p>
            <a:pPr marL="0" indent="0">
              <a:buNone/>
            </a:pPr>
            <a:r>
              <a:rPr lang="en-US" dirty="0">
                <a:latin typeface="Courier"/>
                <a:cs typeface="Courier"/>
              </a:rPr>
              <a:t>$</a:t>
            </a:r>
            <a:r>
              <a:rPr lang="en-US" dirty="0" err="1" smtClean="0">
                <a:latin typeface="Courier"/>
                <a:cs typeface="Courier"/>
              </a:rPr>
              <a:t>tcpdump</a:t>
            </a:r>
            <a:r>
              <a:rPr lang="en-US" dirty="0" smtClean="0">
                <a:latin typeface="Courier"/>
                <a:cs typeface="Courier"/>
              </a:rPr>
              <a:t> -r </a:t>
            </a:r>
            <a:r>
              <a:rPr lang="en-US" dirty="0" err="1" smtClean="0">
                <a:latin typeface="Courier"/>
                <a:cs typeface="Courier"/>
              </a:rPr>
              <a:t>dns-tcpdump.pcap</a:t>
            </a:r>
            <a:r>
              <a:rPr lang="en-US" dirty="0" smtClean="0">
                <a:latin typeface="Courier"/>
                <a:cs typeface="Courier"/>
              </a:rPr>
              <a:t> “</a:t>
            </a:r>
            <a:r>
              <a:rPr lang="en-US" dirty="0" err="1" smtClean="0">
                <a:latin typeface="Courier"/>
                <a:cs typeface="Courier"/>
              </a:rPr>
              <a:t>udp</a:t>
            </a:r>
            <a:r>
              <a:rPr lang="en-US" dirty="0" smtClean="0">
                <a:latin typeface="Courier"/>
                <a:cs typeface="Courier"/>
              </a:rPr>
              <a:t> port 53” | </a:t>
            </a:r>
            <a:r>
              <a:rPr lang="en-US" dirty="0" err="1" smtClean="0">
                <a:latin typeface="Courier"/>
                <a:cs typeface="Courier"/>
              </a:rPr>
              <a:t>grep</a:t>
            </a:r>
            <a:r>
              <a:rPr lang="en-US" dirty="0" smtClean="0">
                <a:latin typeface="Courier"/>
                <a:cs typeface="Courier"/>
              </a:rPr>
              <a:t> -A 1 </a:t>
            </a:r>
            <a:r>
              <a:rPr lang="en-US" dirty="0" err="1" smtClean="0">
                <a:latin typeface="Courier"/>
                <a:cs typeface="Courier"/>
              </a:rPr>
              <a:t>google.com</a:t>
            </a:r>
            <a:r>
              <a:rPr lang="en-US" dirty="0" smtClean="0">
                <a:latin typeface="Courier"/>
                <a:cs typeface="Courier"/>
              </a:rPr>
              <a:t> </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79</a:t>
            </a:fld>
            <a:endParaRPr lang="en-US"/>
          </a:p>
        </p:txBody>
      </p:sp>
    </p:spTree>
    <p:extLst>
      <p:ext uri="{BB962C8B-B14F-4D97-AF65-F5344CB8AC3E}">
        <p14:creationId xmlns:p14="http://schemas.microsoft.com/office/powerpoint/2010/main" val="191324230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Quiz!</a:t>
            </a:r>
            <a:endParaRPr lang="en-US" dirty="0"/>
          </a:p>
        </p:txBody>
      </p:sp>
      <p:sp>
        <p:nvSpPr>
          <p:cNvPr id="3" name="Content Placeholder 2"/>
          <p:cNvSpPr>
            <a:spLocks noGrp="1"/>
          </p:cNvSpPr>
          <p:nvPr>
            <p:ph idx="1"/>
          </p:nvPr>
        </p:nvSpPr>
        <p:spPr/>
        <p:txBody>
          <a:bodyPr/>
          <a:lstStyle/>
          <a:p>
            <a:pPr marL="0" indent="0" algn="ctr">
              <a:buNone/>
            </a:pPr>
            <a:r>
              <a:rPr lang="en-US" dirty="0" smtClean="0"/>
              <a:t>Who Remembers The OSI Model?</a:t>
            </a:r>
          </a:p>
          <a:p>
            <a:pPr marL="0" indent="0" algn="ctr">
              <a:buNone/>
            </a:pPr>
            <a:endParaRPr lang="en-US" dirty="0"/>
          </a:p>
        </p:txBody>
      </p:sp>
      <p:graphicFrame>
        <p:nvGraphicFramePr>
          <p:cNvPr id="5" name="Diagram 4"/>
          <p:cNvGraphicFramePr/>
          <p:nvPr>
            <p:extLst>
              <p:ext uri="{D42A27DB-BD31-4B8C-83A1-F6EECF244321}">
                <p14:modId xmlns:p14="http://schemas.microsoft.com/office/powerpoint/2010/main" val="3808966428"/>
              </p:ext>
            </p:extLst>
          </p:nvPr>
        </p:nvGraphicFramePr>
        <p:xfrm>
          <a:off x="1524000" y="240656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794DA965-142D-D740-B53A-0C930ED54761}" type="slidenum">
              <a:rPr lang="en-US" smtClean="0"/>
              <a:t>8</a:t>
            </a:fld>
            <a:endParaRPr lang="en-US"/>
          </a:p>
        </p:txBody>
      </p:sp>
    </p:spTree>
    <p:extLst>
      <p:ext uri="{BB962C8B-B14F-4D97-AF65-F5344CB8AC3E}">
        <p14:creationId xmlns:p14="http://schemas.microsoft.com/office/powerpoint/2010/main" val="24954246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584FA0E5-0DCA-2941-BA78-85A03A6A52A9}"/>
                                            </p:graphicEl>
                                          </p:spTgt>
                                        </p:tgtEl>
                                        <p:attrNameLst>
                                          <p:attrName>style.visibility</p:attrName>
                                        </p:attrNameLst>
                                      </p:cBhvr>
                                      <p:to>
                                        <p:strVal val="visible"/>
                                      </p:to>
                                    </p:set>
                                    <p:animEffect transition="in" filter="fade">
                                      <p:cBhvr>
                                        <p:cTn id="7" dur="500"/>
                                        <p:tgtEl>
                                          <p:spTgt spid="5">
                                            <p:graphicEl>
                                              <a:dgm id="{584FA0E5-0DCA-2941-BA78-85A03A6A52A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294A9074-BF58-E84B-9E9F-072161FF2D02}"/>
                                            </p:graphicEl>
                                          </p:spTgt>
                                        </p:tgtEl>
                                        <p:attrNameLst>
                                          <p:attrName>style.visibility</p:attrName>
                                        </p:attrNameLst>
                                      </p:cBhvr>
                                      <p:to>
                                        <p:strVal val="visible"/>
                                      </p:to>
                                    </p:set>
                                    <p:animEffect transition="in" filter="fade">
                                      <p:cBhvr>
                                        <p:cTn id="10" dur="500"/>
                                        <p:tgtEl>
                                          <p:spTgt spid="5">
                                            <p:graphicEl>
                                              <a:dgm id="{294A9074-BF58-E84B-9E9F-072161FF2D0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graphicEl>
                                              <a:dgm id="{54949D27-8171-814B-8294-F978F7E21E04}"/>
                                            </p:graphicEl>
                                          </p:spTgt>
                                        </p:tgtEl>
                                        <p:attrNameLst>
                                          <p:attrName>style.visibility</p:attrName>
                                        </p:attrNameLst>
                                      </p:cBhvr>
                                      <p:to>
                                        <p:strVal val="visible"/>
                                      </p:to>
                                    </p:set>
                                    <p:animEffect transition="in" filter="fade">
                                      <p:cBhvr>
                                        <p:cTn id="15" dur="500"/>
                                        <p:tgtEl>
                                          <p:spTgt spid="5">
                                            <p:graphicEl>
                                              <a:dgm id="{54949D27-8171-814B-8294-F978F7E21E04}"/>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graphicEl>
                                              <a:dgm id="{6FF043D8-26ED-5F4D-9A14-52B275017684}"/>
                                            </p:graphicEl>
                                          </p:spTgt>
                                        </p:tgtEl>
                                        <p:attrNameLst>
                                          <p:attrName>style.visibility</p:attrName>
                                        </p:attrNameLst>
                                      </p:cBhvr>
                                      <p:to>
                                        <p:strVal val="visible"/>
                                      </p:to>
                                    </p:set>
                                    <p:animEffect transition="in" filter="fade">
                                      <p:cBhvr>
                                        <p:cTn id="18" dur="500"/>
                                        <p:tgtEl>
                                          <p:spTgt spid="5">
                                            <p:graphicEl>
                                              <a:dgm id="{6FF043D8-26ED-5F4D-9A14-52B275017684}"/>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graphicEl>
                                              <a:dgm id="{9F8D5262-5DA1-C944-8F37-FDF91056E783}"/>
                                            </p:graphicEl>
                                          </p:spTgt>
                                        </p:tgtEl>
                                        <p:attrNameLst>
                                          <p:attrName>style.visibility</p:attrName>
                                        </p:attrNameLst>
                                      </p:cBhvr>
                                      <p:to>
                                        <p:strVal val="visible"/>
                                      </p:to>
                                    </p:set>
                                    <p:animEffect transition="in" filter="fade">
                                      <p:cBhvr>
                                        <p:cTn id="23" dur="500"/>
                                        <p:tgtEl>
                                          <p:spTgt spid="5">
                                            <p:graphicEl>
                                              <a:dgm id="{9F8D5262-5DA1-C944-8F37-FDF91056E783}"/>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
                                            <p:graphicEl>
                                              <a:dgm id="{52E75C5F-409F-814F-A282-E6D286177E18}"/>
                                            </p:graphicEl>
                                          </p:spTgt>
                                        </p:tgtEl>
                                        <p:attrNameLst>
                                          <p:attrName>style.visibility</p:attrName>
                                        </p:attrNameLst>
                                      </p:cBhvr>
                                      <p:to>
                                        <p:strVal val="visible"/>
                                      </p:to>
                                    </p:set>
                                    <p:animEffect transition="in" filter="fade">
                                      <p:cBhvr>
                                        <p:cTn id="26" dur="500"/>
                                        <p:tgtEl>
                                          <p:spTgt spid="5">
                                            <p:graphicEl>
                                              <a:dgm id="{52E75C5F-409F-814F-A282-E6D286177E18}"/>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
                                            <p:graphicEl>
                                              <a:dgm id="{60F54F4C-B85A-AB48-B9B8-5CCBB4E387C0}"/>
                                            </p:graphicEl>
                                          </p:spTgt>
                                        </p:tgtEl>
                                        <p:attrNameLst>
                                          <p:attrName>style.visibility</p:attrName>
                                        </p:attrNameLst>
                                      </p:cBhvr>
                                      <p:to>
                                        <p:strVal val="visible"/>
                                      </p:to>
                                    </p:set>
                                    <p:animEffect transition="in" filter="fade">
                                      <p:cBhvr>
                                        <p:cTn id="31" dur="500"/>
                                        <p:tgtEl>
                                          <p:spTgt spid="5">
                                            <p:graphicEl>
                                              <a:dgm id="{60F54F4C-B85A-AB48-B9B8-5CCBB4E387C0}"/>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
                                            <p:graphicEl>
                                              <a:dgm id="{57922800-23C4-9141-8841-A084C5E76399}"/>
                                            </p:graphicEl>
                                          </p:spTgt>
                                        </p:tgtEl>
                                        <p:attrNameLst>
                                          <p:attrName>style.visibility</p:attrName>
                                        </p:attrNameLst>
                                      </p:cBhvr>
                                      <p:to>
                                        <p:strVal val="visible"/>
                                      </p:to>
                                    </p:set>
                                    <p:animEffect transition="in" filter="fade">
                                      <p:cBhvr>
                                        <p:cTn id="34" dur="500"/>
                                        <p:tgtEl>
                                          <p:spTgt spid="5">
                                            <p:graphicEl>
                                              <a:dgm id="{57922800-23C4-9141-8841-A084C5E76399}"/>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graphicEl>
                                              <a:dgm id="{55151691-FF09-E540-9CA8-566F68077F25}"/>
                                            </p:graphicEl>
                                          </p:spTgt>
                                        </p:tgtEl>
                                        <p:attrNameLst>
                                          <p:attrName>style.visibility</p:attrName>
                                        </p:attrNameLst>
                                      </p:cBhvr>
                                      <p:to>
                                        <p:strVal val="visible"/>
                                      </p:to>
                                    </p:set>
                                    <p:animEffect transition="in" filter="fade">
                                      <p:cBhvr>
                                        <p:cTn id="39" dur="500"/>
                                        <p:tgtEl>
                                          <p:spTgt spid="5">
                                            <p:graphicEl>
                                              <a:dgm id="{55151691-FF09-E540-9CA8-566F68077F25}"/>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
                                            <p:graphicEl>
                                              <a:dgm id="{3B7639FA-D612-CF4E-8547-331F042C4A57}"/>
                                            </p:graphicEl>
                                          </p:spTgt>
                                        </p:tgtEl>
                                        <p:attrNameLst>
                                          <p:attrName>style.visibility</p:attrName>
                                        </p:attrNameLst>
                                      </p:cBhvr>
                                      <p:to>
                                        <p:strVal val="visible"/>
                                      </p:to>
                                    </p:set>
                                    <p:animEffect transition="in" filter="fade">
                                      <p:cBhvr>
                                        <p:cTn id="42" dur="500"/>
                                        <p:tgtEl>
                                          <p:spTgt spid="5">
                                            <p:graphicEl>
                                              <a:dgm id="{3B7639FA-D612-CF4E-8547-331F042C4A5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graphicEl>
                                              <a:dgm id="{161E0297-4F58-6742-9E32-88497824A972}"/>
                                            </p:graphicEl>
                                          </p:spTgt>
                                        </p:tgtEl>
                                        <p:attrNameLst>
                                          <p:attrName>style.visibility</p:attrName>
                                        </p:attrNameLst>
                                      </p:cBhvr>
                                      <p:to>
                                        <p:strVal val="visible"/>
                                      </p:to>
                                    </p:set>
                                    <p:animEffect transition="in" filter="fade">
                                      <p:cBhvr>
                                        <p:cTn id="47" dur="500"/>
                                        <p:tgtEl>
                                          <p:spTgt spid="5">
                                            <p:graphicEl>
                                              <a:dgm id="{161E0297-4F58-6742-9E32-88497824A972}"/>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
                                            <p:graphicEl>
                                              <a:dgm id="{FA747A62-CE62-8F48-BB1F-A1BBA3BD61A7}"/>
                                            </p:graphicEl>
                                          </p:spTgt>
                                        </p:tgtEl>
                                        <p:attrNameLst>
                                          <p:attrName>style.visibility</p:attrName>
                                        </p:attrNameLst>
                                      </p:cBhvr>
                                      <p:to>
                                        <p:strVal val="visible"/>
                                      </p:to>
                                    </p:set>
                                    <p:animEffect transition="in" filter="fade">
                                      <p:cBhvr>
                                        <p:cTn id="50" dur="500"/>
                                        <p:tgtEl>
                                          <p:spTgt spid="5">
                                            <p:graphicEl>
                                              <a:dgm id="{FA747A62-CE62-8F48-BB1F-A1BBA3BD61A7}"/>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
                                            <p:graphicEl>
                                              <a:dgm id="{10699785-231F-7B4C-9D58-B849E75C373A}"/>
                                            </p:graphicEl>
                                          </p:spTgt>
                                        </p:tgtEl>
                                        <p:attrNameLst>
                                          <p:attrName>style.visibility</p:attrName>
                                        </p:attrNameLst>
                                      </p:cBhvr>
                                      <p:to>
                                        <p:strVal val="visible"/>
                                      </p:to>
                                    </p:set>
                                    <p:animEffect transition="in" filter="fade">
                                      <p:cBhvr>
                                        <p:cTn id="55" dur="500"/>
                                        <p:tgtEl>
                                          <p:spTgt spid="5">
                                            <p:graphicEl>
                                              <a:dgm id="{10699785-231F-7B4C-9D58-B849E75C373A}"/>
                                            </p:graphic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
                                            <p:graphicEl>
                                              <a:dgm id="{EF8F7305-C96F-5E40-88EA-635FD896CFEF}"/>
                                            </p:graphicEl>
                                          </p:spTgt>
                                        </p:tgtEl>
                                        <p:attrNameLst>
                                          <p:attrName>style.visibility</p:attrName>
                                        </p:attrNameLst>
                                      </p:cBhvr>
                                      <p:to>
                                        <p:strVal val="visible"/>
                                      </p:to>
                                    </p:set>
                                    <p:animEffect transition="in" filter="fade">
                                      <p:cBhvr>
                                        <p:cTn id="58" dur="500"/>
                                        <p:tgtEl>
                                          <p:spTgt spid="5">
                                            <p:graphicEl>
                                              <a:dgm id="{EF8F7305-C96F-5E40-88EA-635FD896CFE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rev="1"/>
        </p:bldSub>
      </p:bldGraphic>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ns_extractor</a:t>
            </a:r>
            <a:endParaRPr lang="en-US" dirty="0"/>
          </a:p>
        </p:txBody>
      </p:sp>
      <p:sp>
        <p:nvSpPr>
          <p:cNvPr id="3" name="Content Placeholder 2"/>
          <p:cNvSpPr>
            <a:spLocks noGrp="1"/>
          </p:cNvSpPr>
          <p:nvPr>
            <p:ph idx="1"/>
          </p:nvPr>
        </p:nvSpPr>
        <p:spPr/>
        <p:txBody>
          <a:bodyPr/>
          <a:lstStyle/>
          <a:p>
            <a:r>
              <a:rPr lang="en-US" dirty="0" smtClean="0"/>
              <a:t>Bundled </a:t>
            </a:r>
            <a:r>
              <a:rPr lang="en-US" dirty="0" err="1" smtClean="0"/>
              <a:t>chopshop</a:t>
            </a:r>
            <a:r>
              <a:rPr lang="en-US" dirty="0" smtClean="0"/>
              <a:t> module</a:t>
            </a:r>
          </a:p>
          <a:p>
            <a:r>
              <a:rPr lang="en-US" dirty="0" smtClean="0"/>
              <a:t>Examines UDP packets for DNS</a:t>
            </a:r>
          </a:p>
          <a:p>
            <a:r>
              <a:rPr lang="en-US" dirty="0" smtClean="0"/>
              <a:t>Prints or stores requests and responses</a:t>
            </a:r>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80</a:t>
            </a:fld>
            <a:endParaRPr lang="en-US"/>
          </a:p>
        </p:txBody>
      </p:sp>
    </p:spTree>
    <p:extLst>
      <p:ext uri="{BB962C8B-B14F-4D97-AF65-F5344CB8AC3E}">
        <p14:creationId xmlns:p14="http://schemas.microsoft.com/office/powerpoint/2010/main" val="2952504701"/>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a:t>
            </a:r>
            <a:r>
              <a:rPr lang="en-US" dirty="0" err="1" smtClean="0"/>
              <a:t>ns_extractor</a:t>
            </a:r>
            <a:endParaRPr lang="en-US" dirty="0"/>
          </a:p>
        </p:txBody>
      </p:sp>
      <p:sp>
        <p:nvSpPr>
          <p:cNvPr id="3" name="Content Placeholder 2"/>
          <p:cNvSpPr>
            <a:spLocks noGrp="1"/>
          </p:cNvSpPr>
          <p:nvPr>
            <p:ph idx="1"/>
          </p:nvPr>
        </p:nvSpPr>
        <p:spPr>
          <a:xfrm>
            <a:off x="186433" y="1600200"/>
            <a:ext cx="8809001" cy="5087406"/>
          </a:xfrm>
        </p:spPr>
        <p:txBody>
          <a:bodyPr>
            <a:normAutofit/>
          </a:bodyPr>
          <a:lstStyle/>
          <a:p>
            <a:pPr marL="0" indent="0">
              <a:buNone/>
            </a:pPr>
            <a:r>
              <a:rPr lang="en-US" sz="2400" dirty="0">
                <a:latin typeface="Courier"/>
                <a:cs typeface="Courier"/>
              </a:rPr>
              <a:t>$</a:t>
            </a:r>
            <a:r>
              <a:rPr lang="en-US" sz="2400" dirty="0" err="1" smtClean="0">
                <a:latin typeface="Courier"/>
                <a:cs typeface="Courier"/>
              </a:rPr>
              <a:t>chopshop</a:t>
            </a:r>
            <a:r>
              <a:rPr lang="en-US" sz="2400" dirty="0" smtClean="0">
                <a:latin typeface="Courier"/>
                <a:cs typeface="Courier"/>
              </a:rPr>
              <a:t> -f </a:t>
            </a:r>
            <a:r>
              <a:rPr lang="en-US" sz="2400" dirty="0" err="1" smtClean="0">
                <a:latin typeface="Courier"/>
                <a:cs typeface="Courier"/>
              </a:rPr>
              <a:t>dns.pcap</a:t>
            </a:r>
            <a:r>
              <a:rPr lang="en-US" sz="2400" dirty="0" smtClean="0">
                <a:latin typeface="Courier"/>
                <a:cs typeface="Courier"/>
              </a:rPr>
              <a:t> “</a:t>
            </a:r>
            <a:r>
              <a:rPr lang="en-US" sz="2400" dirty="0" err="1" smtClean="0">
                <a:latin typeface="Courier"/>
                <a:cs typeface="Courier"/>
              </a:rPr>
              <a:t>dns_extractor</a:t>
            </a:r>
            <a:r>
              <a:rPr lang="en-US" sz="2400" dirty="0" smtClean="0">
                <a:latin typeface="Courier"/>
                <a:cs typeface="Courier"/>
              </a:rPr>
              <a:t> -p”</a:t>
            </a:r>
            <a:endParaRPr lang="en-US" sz="2800" dirty="0"/>
          </a:p>
          <a:p>
            <a:pPr lvl="1"/>
            <a:r>
              <a:rPr lang="en-US" dirty="0" smtClean="0"/>
              <a:t>Print every DNS record</a:t>
            </a:r>
          </a:p>
          <a:p>
            <a:pPr marL="0" indent="0">
              <a:buNone/>
            </a:pPr>
            <a:r>
              <a:rPr lang="en-US" sz="2400" dirty="0">
                <a:latin typeface="Courier"/>
                <a:cs typeface="Courier"/>
              </a:rPr>
              <a:t>$</a:t>
            </a:r>
            <a:r>
              <a:rPr lang="en-US" sz="2400" dirty="0" err="1" smtClean="0">
                <a:latin typeface="Courier"/>
                <a:cs typeface="Courier"/>
              </a:rPr>
              <a:t>chopshop</a:t>
            </a:r>
            <a:r>
              <a:rPr lang="en-US" sz="2400" dirty="0" smtClean="0">
                <a:latin typeface="Courier"/>
                <a:cs typeface="Courier"/>
              </a:rPr>
              <a:t> -f </a:t>
            </a:r>
            <a:r>
              <a:rPr lang="en-US" sz="2400" dirty="0" err="1" smtClean="0">
                <a:latin typeface="Courier"/>
                <a:cs typeface="Courier"/>
              </a:rPr>
              <a:t>dns.pcap</a:t>
            </a:r>
            <a:r>
              <a:rPr lang="en-US" sz="2400" dirty="0" smtClean="0">
                <a:latin typeface="Courier"/>
                <a:cs typeface="Courier"/>
              </a:rPr>
              <a:t> -J out “</a:t>
            </a:r>
            <a:r>
              <a:rPr lang="en-US" sz="2400" dirty="0" err="1" smtClean="0">
                <a:latin typeface="Courier"/>
                <a:cs typeface="Courier"/>
              </a:rPr>
              <a:t>dns_extractor</a:t>
            </a:r>
            <a:r>
              <a:rPr lang="en-US" sz="2400" dirty="0" smtClean="0">
                <a:latin typeface="Courier"/>
                <a:cs typeface="Courier"/>
              </a:rPr>
              <a:t> -J”</a:t>
            </a:r>
          </a:p>
          <a:p>
            <a:pPr lvl="1"/>
            <a:r>
              <a:rPr lang="en-US" dirty="0" smtClean="0">
                <a:cs typeface="Courier"/>
              </a:rPr>
              <a:t>Write DNS records to file “out” in structured format</a:t>
            </a:r>
          </a:p>
          <a:p>
            <a:pPr marL="0" indent="0">
              <a:buNone/>
            </a:pPr>
            <a:r>
              <a:rPr lang="en-US" sz="2400" dirty="0">
                <a:latin typeface="Courier"/>
                <a:cs typeface="Courier"/>
              </a:rPr>
              <a:t>$</a:t>
            </a:r>
            <a:r>
              <a:rPr lang="en-US" sz="2400" dirty="0" smtClean="0">
                <a:latin typeface="Courier"/>
                <a:cs typeface="Courier"/>
              </a:rPr>
              <a:t>find </a:t>
            </a:r>
            <a:r>
              <a:rPr lang="en-US" sz="2400" dirty="0" err="1" smtClean="0">
                <a:latin typeface="Courier"/>
                <a:cs typeface="Courier"/>
              </a:rPr>
              <a:t>pcaps</a:t>
            </a:r>
            <a:r>
              <a:rPr lang="en-US" sz="2400" dirty="0" smtClean="0">
                <a:latin typeface="Courier"/>
                <a:cs typeface="Courier"/>
              </a:rPr>
              <a:t> -type f | </a:t>
            </a:r>
          </a:p>
          <a:p>
            <a:pPr marL="0" indent="0">
              <a:buNone/>
            </a:pPr>
            <a:r>
              <a:rPr lang="en-US" sz="2400" dirty="0" smtClean="0">
                <a:latin typeface="Courier"/>
                <a:cs typeface="Courier"/>
              </a:rPr>
              <a:t>&gt; </a:t>
            </a:r>
            <a:r>
              <a:rPr lang="en-US" sz="2400" dirty="0" err="1" smtClean="0">
                <a:latin typeface="Courier"/>
                <a:cs typeface="Courier"/>
              </a:rPr>
              <a:t>chopshop</a:t>
            </a:r>
            <a:r>
              <a:rPr lang="en-US" sz="2400" dirty="0" smtClean="0">
                <a:latin typeface="Courier"/>
                <a:cs typeface="Courier"/>
              </a:rPr>
              <a:t> “</a:t>
            </a:r>
            <a:r>
              <a:rPr lang="en-US" sz="2400" dirty="0" err="1" smtClean="0">
                <a:latin typeface="Courier"/>
                <a:cs typeface="Courier"/>
              </a:rPr>
              <a:t>dns_extractor</a:t>
            </a:r>
            <a:r>
              <a:rPr lang="en-US" sz="2400" dirty="0" smtClean="0">
                <a:latin typeface="Courier"/>
                <a:cs typeface="Courier"/>
              </a:rPr>
              <a:t> –p”</a:t>
            </a:r>
            <a:endParaRPr lang="en-US" sz="2400" dirty="0">
              <a:latin typeface="Courier"/>
              <a:cs typeface="Courier"/>
            </a:endParaRPr>
          </a:p>
          <a:p>
            <a:pPr lvl="1"/>
            <a:r>
              <a:rPr lang="en-US" dirty="0" smtClean="0">
                <a:cs typeface="Courier"/>
              </a:rPr>
              <a:t>Run </a:t>
            </a:r>
            <a:r>
              <a:rPr lang="en-US" dirty="0" err="1" smtClean="0">
                <a:cs typeface="Courier"/>
              </a:rPr>
              <a:t>chopshop</a:t>
            </a:r>
            <a:r>
              <a:rPr lang="en-US" dirty="0" smtClean="0">
                <a:cs typeface="Courier"/>
              </a:rPr>
              <a:t> on every file in the “</a:t>
            </a:r>
            <a:r>
              <a:rPr lang="en-US" dirty="0" err="1" smtClean="0">
                <a:cs typeface="Courier"/>
              </a:rPr>
              <a:t>pcaps</a:t>
            </a:r>
            <a:r>
              <a:rPr lang="en-US" dirty="0" smtClean="0">
                <a:cs typeface="Courier"/>
              </a:rPr>
              <a:t>” directory</a:t>
            </a:r>
          </a:p>
          <a:p>
            <a:pPr marL="0" indent="0">
              <a:buNone/>
            </a:pPr>
            <a:r>
              <a:rPr lang="en-US" sz="2400" dirty="0" smtClean="0">
                <a:latin typeface="Courier"/>
                <a:cs typeface="Courier"/>
              </a:rPr>
              <a:t>$find /example{01..03} -type f -</a:t>
            </a:r>
            <a:r>
              <a:rPr lang="en-US" sz="2400" dirty="0" err="1" smtClean="0">
                <a:latin typeface="Courier"/>
                <a:cs typeface="Courier"/>
              </a:rPr>
              <a:t>iname</a:t>
            </a:r>
            <a:r>
              <a:rPr lang="en-US" sz="2400" dirty="0" smtClean="0">
                <a:latin typeface="Courier"/>
                <a:cs typeface="Courier"/>
              </a:rPr>
              <a:t> &gt; \*.</a:t>
            </a:r>
            <a:r>
              <a:rPr lang="en-US" sz="2400" dirty="0" err="1" smtClean="0">
                <a:latin typeface="Courier"/>
                <a:cs typeface="Courier"/>
              </a:rPr>
              <a:t>pcap</a:t>
            </a:r>
            <a:r>
              <a:rPr lang="en-US" sz="2400" dirty="0" smtClean="0">
                <a:latin typeface="Courier"/>
                <a:cs typeface="Courier"/>
              </a:rPr>
              <a:t> | sort | </a:t>
            </a:r>
            <a:r>
              <a:rPr lang="en-US" sz="2400" dirty="0" err="1" smtClean="0">
                <a:latin typeface="Courier"/>
                <a:cs typeface="Courier"/>
              </a:rPr>
              <a:t>chopshop</a:t>
            </a:r>
            <a:r>
              <a:rPr lang="en-US" sz="2400" dirty="0" smtClean="0">
                <a:latin typeface="Courier"/>
                <a:cs typeface="Courier"/>
              </a:rPr>
              <a:t> “</a:t>
            </a:r>
            <a:r>
              <a:rPr lang="en-US" sz="2400" dirty="0" err="1" smtClean="0">
                <a:latin typeface="Courier"/>
                <a:cs typeface="Courier"/>
              </a:rPr>
              <a:t>dns_extractor</a:t>
            </a:r>
            <a:r>
              <a:rPr lang="en-US" sz="2400" dirty="0" smtClean="0">
                <a:latin typeface="Courier"/>
                <a:cs typeface="Courier"/>
              </a:rPr>
              <a:t> –p”</a:t>
            </a:r>
          </a:p>
          <a:p>
            <a:pPr lvl="1"/>
            <a:r>
              <a:rPr lang="en-US" dirty="0" smtClean="0">
                <a:cs typeface="Courier"/>
              </a:rPr>
              <a:t>Examine PCAPs in three directories in sorted order</a:t>
            </a:r>
          </a:p>
        </p:txBody>
      </p:sp>
      <p:sp>
        <p:nvSpPr>
          <p:cNvPr id="4" name="Slide Number Placeholder 3"/>
          <p:cNvSpPr>
            <a:spLocks noGrp="1"/>
          </p:cNvSpPr>
          <p:nvPr>
            <p:ph type="sldNum" sz="quarter" idx="12"/>
          </p:nvPr>
        </p:nvSpPr>
        <p:spPr/>
        <p:txBody>
          <a:bodyPr/>
          <a:lstStyle/>
          <a:p>
            <a:fld id="{794DA965-142D-D740-B53A-0C930ED54761}" type="slidenum">
              <a:rPr lang="en-US" smtClean="0"/>
              <a:t>81</a:t>
            </a:fld>
            <a:endParaRPr lang="en-US"/>
          </a:p>
        </p:txBody>
      </p:sp>
    </p:spTree>
    <p:extLst>
      <p:ext uri="{BB962C8B-B14F-4D97-AF65-F5344CB8AC3E}">
        <p14:creationId xmlns:p14="http://schemas.microsoft.com/office/powerpoint/2010/main" val="918057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pPr marL="0" indent="0" algn="ctr">
              <a:buNone/>
            </a:pPr>
            <a:r>
              <a:rPr lang="en-US" dirty="0" smtClean="0"/>
              <a:t>List all DNS names and their resolutions found in </a:t>
            </a:r>
            <a:r>
              <a:rPr lang="en-US" dirty="0" err="1" smtClean="0"/>
              <a:t>dns.pcap</a:t>
            </a:r>
            <a:r>
              <a:rPr lang="en-US" dirty="0" smtClean="0"/>
              <a:t>.  Only list each (name, resolution) pair once.  You may use </a:t>
            </a:r>
            <a:r>
              <a:rPr lang="en-US" dirty="0" err="1" smtClean="0"/>
              <a:t>chopshop</a:t>
            </a:r>
            <a:r>
              <a:rPr lang="en-US" dirty="0" smtClean="0"/>
              <a:t> or </a:t>
            </a:r>
            <a:r>
              <a:rPr lang="en-US" dirty="0" err="1" smtClean="0"/>
              <a:t>tcpdump</a:t>
            </a:r>
            <a:r>
              <a:rPr lang="en-US" dirty="0" smtClean="0"/>
              <a:t>.  If you can, do it with both.</a:t>
            </a:r>
          </a:p>
          <a:p>
            <a:pPr marL="0" indent="0" algn="ctr">
              <a:buNone/>
            </a:pPr>
            <a:endParaRPr lang="en-US" dirty="0"/>
          </a:p>
          <a:p>
            <a:r>
              <a:rPr lang="en-US" dirty="0" smtClean="0"/>
              <a:t>Example “file-</a:t>
            </a:r>
            <a:r>
              <a:rPr lang="en-US" dirty="0" err="1" smtClean="0"/>
              <a:t>reader.py</a:t>
            </a:r>
            <a:r>
              <a:rPr lang="en-US" dirty="0" smtClean="0"/>
              <a:t>” might help</a:t>
            </a:r>
          </a:p>
          <a:p>
            <a:r>
              <a:rPr lang="en-US" dirty="0" smtClean="0"/>
              <a:t>Consider </a:t>
            </a:r>
            <a:r>
              <a:rPr lang="en-US" dirty="0" err="1" smtClean="0"/>
              <a:t>chopshop’s</a:t>
            </a:r>
            <a:r>
              <a:rPr lang="en-US" dirty="0" smtClean="0"/>
              <a:t> JSON-to-file option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82</a:t>
            </a:fld>
            <a:endParaRPr lang="en-US"/>
          </a:p>
        </p:txBody>
      </p:sp>
    </p:spTree>
    <p:extLst>
      <p:ext uri="{BB962C8B-B14F-4D97-AF65-F5344CB8AC3E}">
        <p14:creationId xmlns:p14="http://schemas.microsoft.com/office/powerpoint/2010/main" val="2615333274"/>
      </p:ext>
    </p:extLst>
  </p:cSld>
  <p:clrMapOvr>
    <a:masterClrMapping/>
  </p:clrMapOvr>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Everything As It Seems?</a:t>
            </a:r>
            <a:endParaRPr lang="en-US" dirty="0"/>
          </a:p>
        </p:txBody>
      </p:sp>
      <p:sp>
        <p:nvSpPr>
          <p:cNvPr id="3" name="Content Placeholder 2"/>
          <p:cNvSpPr>
            <a:spLocks noGrp="1"/>
          </p:cNvSpPr>
          <p:nvPr>
            <p:ph idx="1"/>
          </p:nvPr>
        </p:nvSpPr>
        <p:spPr/>
        <p:txBody>
          <a:bodyPr/>
          <a:lstStyle/>
          <a:p>
            <a:r>
              <a:rPr lang="en-US" dirty="0" smtClean="0"/>
              <a:t>How many (name, resolution) pairs are there?</a:t>
            </a:r>
          </a:p>
          <a:p>
            <a:r>
              <a:rPr lang="en-US" dirty="0" smtClean="0"/>
              <a:t>How many DNS responses?</a:t>
            </a:r>
          </a:p>
          <a:p>
            <a:r>
              <a:rPr lang="en-US" dirty="0" smtClean="0"/>
              <a:t>How many </a:t>
            </a:r>
            <a:r>
              <a:rPr lang="en-US" dirty="0" err="1" smtClean="0">
                <a:latin typeface="Courier"/>
                <a:cs typeface="Courier"/>
              </a:rPr>
              <a:t>udp</a:t>
            </a:r>
            <a:r>
              <a:rPr lang="en-US" dirty="0" smtClean="0">
                <a:latin typeface="Courier"/>
                <a:cs typeface="Courier"/>
              </a:rPr>
              <a:t> </a:t>
            </a:r>
            <a:r>
              <a:rPr lang="en-US" dirty="0" err="1" smtClean="0">
                <a:latin typeface="Courier"/>
                <a:cs typeface="Courier"/>
              </a:rPr>
              <a:t>src</a:t>
            </a:r>
            <a:r>
              <a:rPr lang="en-US" dirty="0" smtClean="0">
                <a:latin typeface="Courier"/>
                <a:cs typeface="Courier"/>
              </a:rPr>
              <a:t> port 53</a:t>
            </a:r>
            <a:r>
              <a:rPr lang="en-US" dirty="0" smtClean="0"/>
              <a:t>?</a:t>
            </a:r>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83</a:t>
            </a:fld>
            <a:endParaRPr lang="en-US"/>
          </a:p>
        </p:txBody>
      </p:sp>
    </p:spTree>
    <p:extLst>
      <p:ext uri="{BB962C8B-B14F-4D97-AF65-F5344CB8AC3E}">
        <p14:creationId xmlns:p14="http://schemas.microsoft.com/office/powerpoint/2010/main" val="1111659368"/>
      </p:ext>
    </p:extLst>
  </p:cSld>
  <p:clrMapOvr>
    <a:masterClrMapping/>
  </p:clrMapOvr>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Chopshop</a:t>
            </a:r>
            <a:r>
              <a:rPr lang="en-US" dirty="0" smtClean="0"/>
              <a:t> modules</a:t>
            </a:r>
            <a:endParaRPr lang="en-US" dirty="0"/>
          </a:p>
        </p:txBody>
      </p:sp>
      <p:sp>
        <p:nvSpPr>
          <p:cNvPr id="3" name="Text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2"/>
          </p:nvPr>
        </p:nvSpPr>
        <p:spPr/>
        <p:txBody>
          <a:bodyPr/>
          <a:lstStyle/>
          <a:p>
            <a:fld id="{D7E63A33-8271-4DD0-9C48-789913D7C115}" type="slidenum">
              <a:rPr lang="en-US" smtClean="0"/>
              <a:pPr/>
              <a:t>84</a:t>
            </a:fld>
            <a:endParaRPr lang="en-US"/>
          </a:p>
        </p:txBody>
      </p:sp>
    </p:spTree>
    <p:extLst>
      <p:ext uri="{BB962C8B-B14F-4D97-AF65-F5344CB8AC3E}">
        <p14:creationId xmlns:p14="http://schemas.microsoft.com/office/powerpoint/2010/main" val="3338423255"/>
      </p:ext>
    </p:extLst>
  </p:cSld>
  <p:clrMapOvr>
    <a:masterClrMapping/>
  </p:clrMapOvr>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API Basics</a:t>
            </a:r>
            <a:endParaRPr lang="en-US" dirty="0"/>
          </a:p>
        </p:txBody>
      </p:sp>
      <p:sp>
        <p:nvSpPr>
          <p:cNvPr id="4" name="Rectangle 3"/>
          <p:cNvSpPr/>
          <p:nvPr/>
        </p:nvSpPr>
        <p:spPr>
          <a:xfrm>
            <a:off x="3335342" y="2255335"/>
            <a:ext cx="2468865" cy="795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t</a:t>
            </a:r>
            <a:r>
              <a:rPr lang="en-US" dirty="0" smtClean="0"/>
              <a:t>aste()</a:t>
            </a:r>
            <a:endParaRPr lang="en-US" dirty="0"/>
          </a:p>
        </p:txBody>
      </p:sp>
      <p:sp>
        <p:nvSpPr>
          <p:cNvPr id="5" name="Rectangle 4"/>
          <p:cNvSpPr/>
          <p:nvPr/>
        </p:nvSpPr>
        <p:spPr>
          <a:xfrm>
            <a:off x="5139512" y="4603720"/>
            <a:ext cx="2468865" cy="795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t>handleStream</a:t>
            </a:r>
            <a:r>
              <a:rPr lang="en-US" dirty="0" smtClean="0"/>
              <a:t>()</a:t>
            </a:r>
            <a:endParaRPr lang="en-US" dirty="0"/>
          </a:p>
        </p:txBody>
      </p:sp>
      <p:sp>
        <p:nvSpPr>
          <p:cNvPr id="6" name="Rectangle 5"/>
          <p:cNvSpPr/>
          <p:nvPr/>
        </p:nvSpPr>
        <p:spPr>
          <a:xfrm>
            <a:off x="1541136" y="4603720"/>
            <a:ext cx="2468865" cy="7953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ignored</a:t>
            </a:r>
            <a:endParaRPr lang="en-US" dirty="0"/>
          </a:p>
        </p:txBody>
      </p:sp>
      <p:cxnSp>
        <p:nvCxnSpPr>
          <p:cNvPr id="10" name="Elbow Connector 9"/>
          <p:cNvCxnSpPr>
            <a:stCxn id="4" idx="2"/>
            <a:endCxn id="5" idx="0"/>
          </p:cNvCxnSpPr>
          <p:nvPr/>
        </p:nvCxnSpPr>
        <p:spPr>
          <a:xfrm rot="16200000" flipH="1">
            <a:off x="4695319" y="2925094"/>
            <a:ext cx="1553082" cy="1804170"/>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Elbow Connector 13"/>
          <p:cNvCxnSpPr>
            <a:stCxn id="4" idx="2"/>
            <a:endCxn id="6" idx="0"/>
          </p:cNvCxnSpPr>
          <p:nvPr/>
        </p:nvCxnSpPr>
        <p:spPr>
          <a:xfrm rot="5400000">
            <a:off x="2896131" y="2930076"/>
            <a:ext cx="1553082" cy="1794206"/>
          </a:xfrm>
          <a:prstGeom prst="bentConnector3">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981354" y="3178963"/>
            <a:ext cx="1028647" cy="584776"/>
          </a:xfrm>
          <a:prstGeom prst="rect">
            <a:avLst/>
          </a:prstGeom>
          <a:noFill/>
        </p:spPr>
        <p:txBody>
          <a:bodyPr wrap="none" rtlCol="0">
            <a:spAutoFit/>
          </a:bodyPr>
          <a:lstStyle/>
          <a:p>
            <a:r>
              <a:rPr lang="en-US" sz="3200" dirty="0" smtClean="0"/>
              <a:t>False</a:t>
            </a:r>
            <a:endParaRPr lang="en-US" sz="3200" dirty="0"/>
          </a:p>
        </p:txBody>
      </p:sp>
      <p:sp>
        <p:nvSpPr>
          <p:cNvPr id="16" name="TextBox 15"/>
          <p:cNvSpPr txBox="1"/>
          <p:nvPr/>
        </p:nvSpPr>
        <p:spPr>
          <a:xfrm>
            <a:off x="5139512" y="3178963"/>
            <a:ext cx="947495" cy="584776"/>
          </a:xfrm>
          <a:prstGeom prst="rect">
            <a:avLst/>
          </a:prstGeom>
          <a:noFill/>
        </p:spPr>
        <p:txBody>
          <a:bodyPr wrap="none" rtlCol="0">
            <a:spAutoFit/>
          </a:bodyPr>
          <a:lstStyle/>
          <a:p>
            <a:r>
              <a:rPr lang="en-US" sz="3200" dirty="0" smtClean="0"/>
              <a:t>True</a:t>
            </a:r>
            <a:endParaRPr lang="en-US" sz="3200" dirty="0"/>
          </a:p>
        </p:txBody>
      </p:sp>
      <p:sp>
        <p:nvSpPr>
          <p:cNvPr id="3" name="Slide Number Placeholder 2"/>
          <p:cNvSpPr>
            <a:spLocks noGrp="1"/>
          </p:cNvSpPr>
          <p:nvPr>
            <p:ph type="sldNum" sz="quarter" idx="12"/>
          </p:nvPr>
        </p:nvSpPr>
        <p:spPr/>
        <p:txBody>
          <a:bodyPr/>
          <a:lstStyle/>
          <a:p>
            <a:fld id="{794DA965-142D-D740-B53A-0C930ED54761}" type="slidenum">
              <a:rPr lang="en-US" smtClean="0"/>
              <a:t>85</a:t>
            </a:fld>
            <a:endParaRPr lang="en-US"/>
          </a:p>
        </p:txBody>
      </p:sp>
    </p:spTree>
    <p:extLst>
      <p:ext uri="{BB962C8B-B14F-4D97-AF65-F5344CB8AC3E}">
        <p14:creationId xmlns:p14="http://schemas.microsoft.com/office/powerpoint/2010/main" val="3527983494"/>
      </p:ext>
    </p:extLst>
  </p:cSld>
  <p:clrMapOvr>
    <a:masterClrMapping/>
  </p:clrMapOvr>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a:t>
            </a:r>
            <a:endParaRPr lang="en-US" dirty="0"/>
          </a:p>
        </p:txBody>
      </p:sp>
      <p:sp>
        <p:nvSpPr>
          <p:cNvPr id="3" name="Content Placeholder 2"/>
          <p:cNvSpPr>
            <a:spLocks noGrp="1"/>
          </p:cNvSpPr>
          <p:nvPr>
            <p:ph idx="1"/>
          </p:nvPr>
        </p:nvSpPr>
        <p:spPr/>
        <p:txBody>
          <a:bodyPr/>
          <a:lstStyle/>
          <a:p>
            <a:r>
              <a:rPr lang="en-US" dirty="0" smtClean="0"/>
              <a:t>Open </a:t>
            </a:r>
            <a:r>
              <a:rPr lang="en-US" dirty="0" err="1" smtClean="0">
                <a:latin typeface="Courier"/>
                <a:cs typeface="Courier"/>
              </a:rPr>
              <a:t>my_first_module.py</a:t>
            </a:r>
            <a:endParaRPr lang="en-US" dirty="0">
              <a:latin typeface="Courier"/>
              <a:cs typeface="Courier"/>
            </a:endParaRPr>
          </a:p>
        </p:txBody>
      </p:sp>
      <p:sp>
        <p:nvSpPr>
          <p:cNvPr id="4" name="Slide Number Placeholder 3"/>
          <p:cNvSpPr>
            <a:spLocks noGrp="1"/>
          </p:cNvSpPr>
          <p:nvPr>
            <p:ph type="sldNum" sz="quarter" idx="12"/>
          </p:nvPr>
        </p:nvSpPr>
        <p:spPr/>
        <p:txBody>
          <a:bodyPr/>
          <a:lstStyle/>
          <a:p>
            <a:fld id="{794DA965-142D-D740-B53A-0C930ED54761}" type="slidenum">
              <a:rPr lang="en-US" smtClean="0"/>
              <a:t>86</a:t>
            </a:fld>
            <a:endParaRPr lang="en-US"/>
          </a:p>
        </p:txBody>
      </p:sp>
    </p:spTree>
    <p:extLst>
      <p:ext uri="{BB962C8B-B14F-4D97-AF65-F5344CB8AC3E}">
        <p14:creationId xmlns:p14="http://schemas.microsoft.com/office/powerpoint/2010/main" val="2726127818"/>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Mystery Port 53 Traffic</a:t>
            </a:r>
            <a:endParaRPr lang="en-US" dirty="0"/>
          </a:p>
        </p:txBody>
      </p:sp>
      <p:sp>
        <p:nvSpPr>
          <p:cNvPr id="3" name="Content Placeholder 2"/>
          <p:cNvSpPr>
            <a:spLocks noGrp="1"/>
          </p:cNvSpPr>
          <p:nvPr>
            <p:ph idx="1"/>
          </p:nvPr>
        </p:nvSpPr>
        <p:spPr/>
        <p:txBody>
          <a:bodyPr/>
          <a:lstStyle/>
          <a:p>
            <a:r>
              <a:rPr lang="en-US" dirty="0" smtClean="0"/>
              <a:t>How to understand this traffic?</a:t>
            </a:r>
          </a:p>
          <a:p>
            <a:r>
              <a:rPr lang="en-US" dirty="0" smtClean="0"/>
              <a:t>Is it encrypted or obfuscated?</a:t>
            </a:r>
          </a:p>
          <a:p>
            <a:pPr lvl="1"/>
            <a:r>
              <a:rPr lang="en-US" dirty="0" smtClean="0"/>
              <a:t>With what algorithm?</a:t>
            </a:r>
          </a:p>
          <a:p>
            <a:pPr lvl="1"/>
            <a:r>
              <a:rPr lang="en-US" dirty="0" smtClean="0"/>
              <a:t>Is there a key?  Can you acquire it?</a:t>
            </a:r>
          </a:p>
          <a:p>
            <a:endParaRPr lang="en-US" dirty="0" smtClean="0"/>
          </a:p>
          <a:p>
            <a:endParaRPr lang="en-US" dirty="0" smtClean="0"/>
          </a:p>
          <a:p>
            <a:endParaRPr lang="en-US" dirty="0" smtClean="0"/>
          </a:p>
          <a:p>
            <a:pPr lvl="1"/>
            <a:endParaRPr lang="en-US" dirty="0" smtClean="0"/>
          </a:p>
          <a:p>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87</a:t>
            </a:fld>
            <a:endParaRPr lang="en-US"/>
          </a:p>
        </p:txBody>
      </p:sp>
    </p:spTree>
    <p:extLst>
      <p:ext uri="{BB962C8B-B14F-4D97-AF65-F5344CB8AC3E}">
        <p14:creationId xmlns:p14="http://schemas.microsoft.com/office/powerpoint/2010/main" val="2211285553"/>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XOR </a:t>
            </a:r>
            <a:r>
              <a:rPr lang="en-US" smtClean="0"/>
              <a:t>in Python</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smtClean="0">
                <a:latin typeface="Courier"/>
                <a:cs typeface="Courier"/>
              </a:rPr>
              <a:t>s = “\x00\x01\x01\x01\x04\x05”</a:t>
            </a:r>
          </a:p>
          <a:p>
            <a:pPr marL="0" indent="0">
              <a:buNone/>
            </a:pPr>
            <a:r>
              <a:rPr lang="en-US" dirty="0">
                <a:latin typeface="Courier"/>
                <a:cs typeface="Courier"/>
              </a:rPr>
              <a:t>k</a:t>
            </a:r>
            <a:r>
              <a:rPr lang="en-US" dirty="0" smtClean="0">
                <a:latin typeface="Courier"/>
                <a:cs typeface="Courier"/>
              </a:rPr>
              <a:t>ey = 0x01</a:t>
            </a:r>
          </a:p>
          <a:p>
            <a:pPr marL="0" indent="0">
              <a:buNone/>
            </a:pPr>
            <a:r>
              <a:rPr lang="en-US" dirty="0">
                <a:latin typeface="Courier"/>
                <a:cs typeface="Courier"/>
              </a:rPr>
              <a:t>o</a:t>
            </a:r>
            <a:r>
              <a:rPr lang="en-US" dirty="0" smtClean="0">
                <a:latin typeface="Courier"/>
                <a:cs typeface="Courier"/>
              </a:rPr>
              <a:t>ut = “”</a:t>
            </a:r>
          </a:p>
          <a:p>
            <a:pPr marL="0" indent="0">
              <a:buNone/>
            </a:pPr>
            <a:r>
              <a:rPr lang="en-US" dirty="0">
                <a:latin typeface="Courier"/>
                <a:cs typeface="Courier"/>
              </a:rPr>
              <a:t>f</a:t>
            </a:r>
            <a:r>
              <a:rPr lang="en-US" dirty="0" smtClean="0">
                <a:latin typeface="Courier"/>
                <a:cs typeface="Courier"/>
              </a:rPr>
              <a:t>or char in s:</a:t>
            </a:r>
          </a:p>
          <a:p>
            <a:pPr marL="0" indent="0">
              <a:buNone/>
            </a:pPr>
            <a:r>
              <a:rPr lang="en-US" dirty="0">
                <a:latin typeface="Courier"/>
                <a:cs typeface="Courier"/>
              </a:rPr>
              <a:t>	</a:t>
            </a:r>
            <a:r>
              <a:rPr lang="en-US" dirty="0" smtClean="0">
                <a:latin typeface="Courier"/>
                <a:cs typeface="Courier"/>
              </a:rPr>
              <a:t>out += </a:t>
            </a:r>
            <a:r>
              <a:rPr lang="en-US" dirty="0" err="1" smtClean="0">
                <a:latin typeface="Courier"/>
                <a:cs typeface="Courier"/>
              </a:rPr>
              <a:t>chr</a:t>
            </a:r>
            <a:r>
              <a:rPr lang="en-US" dirty="0" smtClean="0">
                <a:latin typeface="Courier"/>
                <a:cs typeface="Courier"/>
              </a:rPr>
              <a:t>(</a:t>
            </a:r>
            <a:r>
              <a:rPr lang="en-US" dirty="0" err="1" smtClean="0">
                <a:latin typeface="Courier"/>
                <a:cs typeface="Courier"/>
              </a:rPr>
              <a:t>ord</a:t>
            </a:r>
            <a:r>
              <a:rPr lang="en-US" dirty="0" smtClean="0">
                <a:latin typeface="Courier"/>
                <a:cs typeface="Courier"/>
              </a:rPr>
              <a:t>(char) ^ key)</a:t>
            </a:r>
          </a:p>
        </p:txBody>
      </p:sp>
      <p:sp>
        <p:nvSpPr>
          <p:cNvPr id="4" name="Line Callout 2 3"/>
          <p:cNvSpPr/>
          <p:nvPr/>
        </p:nvSpPr>
        <p:spPr>
          <a:xfrm>
            <a:off x="6972468" y="3359264"/>
            <a:ext cx="1697345" cy="1068316"/>
          </a:xfrm>
          <a:prstGeom prst="borderCallout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XOR Operator</a:t>
            </a:r>
            <a:endParaRPr lang="en-US" sz="3200" dirty="0"/>
          </a:p>
        </p:txBody>
      </p:sp>
      <p:sp>
        <p:nvSpPr>
          <p:cNvPr id="6" name="Line Callout 2 5"/>
          <p:cNvSpPr/>
          <p:nvPr/>
        </p:nvSpPr>
        <p:spPr>
          <a:xfrm>
            <a:off x="4675389" y="5408016"/>
            <a:ext cx="2741865" cy="1246369"/>
          </a:xfrm>
          <a:prstGeom prst="borderCallout2">
            <a:avLst>
              <a:gd name="adj1" fmla="val 18750"/>
              <a:gd name="adj2" fmla="val -8333"/>
              <a:gd name="adj3" fmla="val 18750"/>
              <a:gd name="adj4" fmla="val -16667"/>
              <a:gd name="adj5" fmla="val -26548"/>
              <a:gd name="adj6" fmla="val -26321"/>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Convert character to </a:t>
            </a:r>
            <a:r>
              <a:rPr lang="en-US" sz="3200" dirty="0" err="1" smtClean="0"/>
              <a:t>int</a:t>
            </a:r>
            <a:endParaRPr lang="en-US" sz="3200" dirty="0"/>
          </a:p>
        </p:txBody>
      </p:sp>
      <p:sp>
        <p:nvSpPr>
          <p:cNvPr id="5" name="Slide Number Placeholder 4"/>
          <p:cNvSpPr>
            <a:spLocks noGrp="1"/>
          </p:cNvSpPr>
          <p:nvPr>
            <p:ph type="sldNum" sz="quarter" idx="12"/>
          </p:nvPr>
        </p:nvSpPr>
        <p:spPr/>
        <p:txBody>
          <a:bodyPr/>
          <a:lstStyle/>
          <a:p>
            <a:fld id="{794DA965-142D-D740-B53A-0C930ED54761}" type="slidenum">
              <a:rPr lang="en-US" smtClean="0"/>
              <a:t>88</a:t>
            </a:fld>
            <a:endParaRPr lang="en-US"/>
          </a:p>
        </p:txBody>
      </p:sp>
    </p:spTree>
    <p:extLst>
      <p:ext uri="{BB962C8B-B14F-4D97-AF65-F5344CB8AC3E}">
        <p14:creationId xmlns:p14="http://schemas.microsoft.com/office/powerpoint/2010/main" val="3917809786"/>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XORcise</a:t>
            </a:r>
            <a:endParaRPr lang="en-US" dirty="0"/>
          </a:p>
        </p:txBody>
      </p:sp>
      <p:sp>
        <p:nvSpPr>
          <p:cNvPr id="3" name="Content Placeholder 2"/>
          <p:cNvSpPr>
            <a:spLocks noGrp="1"/>
          </p:cNvSpPr>
          <p:nvPr>
            <p:ph idx="1"/>
          </p:nvPr>
        </p:nvSpPr>
        <p:spPr/>
        <p:txBody>
          <a:bodyPr/>
          <a:lstStyle/>
          <a:p>
            <a:pPr marL="0" indent="0" algn="ctr">
              <a:buNone/>
            </a:pPr>
            <a:r>
              <a:rPr lang="en-US" dirty="0" smtClean="0"/>
              <a:t>Decrypt and characterize the mystery traffic</a:t>
            </a:r>
          </a:p>
          <a:p>
            <a:pPr marL="0" indent="0" algn="ctr">
              <a:buNone/>
            </a:pPr>
            <a:endParaRPr lang="en-US" dirty="0"/>
          </a:p>
          <a:p>
            <a:pPr marL="0" indent="0">
              <a:buNone/>
            </a:pPr>
            <a:r>
              <a:rPr lang="en-US" dirty="0" smtClean="0"/>
              <a:t>Tips:</a:t>
            </a:r>
          </a:p>
          <a:p>
            <a:pPr marL="514350" indent="-514350">
              <a:buFont typeface="+mj-lt"/>
              <a:buAutoNum type="arabicPeriod"/>
            </a:pPr>
            <a:r>
              <a:rPr lang="en-US" dirty="0" smtClean="0"/>
              <a:t>Remember the principles we just discussed</a:t>
            </a:r>
          </a:p>
          <a:p>
            <a:pPr marL="514350" indent="-514350">
              <a:buFont typeface="+mj-lt"/>
              <a:buAutoNum type="arabicPeriod"/>
            </a:pPr>
            <a:r>
              <a:rPr lang="en-US" dirty="0" smtClean="0"/>
              <a:t>Iterate quickly</a:t>
            </a:r>
          </a:p>
          <a:p>
            <a:pPr marL="514350" indent="-514350">
              <a:buFont typeface="+mj-lt"/>
              <a:buAutoNum type="arabicPeriod"/>
            </a:pPr>
            <a:r>
              <a:rPr lang="en-US" dirty="0" smtClean="0"/>
              <a:t>Worry about the process, not results</a:t>
            </a:r>
          </a:p>
          <a:p>
            <a:pPr marL="514350" indent="-514350">
              <a:buFont typeface="+mj-lt"/>
              <a:buAutoNum type="arabicPeriod"/>
            </a:pPr>
            <a:endParaRPr lang="en-US" dirty="0"/>
          </a:p>
        </p:txBody>
      </p:sp>
      <p:sp>
        <p:nvSpPr>
          <p:cNvPr id="4" name="Slide Number Placeholder 3"/>
          <p:cNvSpPr>
            <a:spLocks noGrp="1"/>
          </p:cNvSpPr>
          <p:nvPr>
            <p:ph type="sldNum" sz="quarter" idx="12"/>
          </p:nvPr>
        </p:nvSpPr>
        <p:spPr/>
        <p:txBody>
          <a:bodyPr/>
          <a:lstStyle/>
          <a:p>
            <a:fld id="{794DA965-142D-D740-B53A-0C930ED54761}" type="slidenum">
              <a:rPr lang="en-US" smtClean="0"/>
              <a:t>89</a:t>
            </a:fld>
            <a:endParaRPr lang="en-US"/>
          </a:p>
        </p:txBody>
      </p:sp>
    </p:spTree>
    <p:extLst>
      <p:ext uri="{BB962C8B-B14F-4D97-AF65-F5344CB8AC3E}">
        <p14:creationId xmlns:p14="http://schemas.microsoft.com/office/powerpoint/2010/main" val="52518514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Cases</a:t>
            </a:r>
            <a:endParaRPr lang="en-US" dirty="0"/>
          </a:p>
        </p:txBody>
      </p:sp>
      <p:sp>
        <p:nvSpPr>
          <p:cNvPr id="3" name="Content Placeholder 2"/>
          <p:cNvSpPr>
            <a:spLocks noGrp="1"/>
          </p:cNvSpPr>
          <p:nvPr>
            <p:ph idx="1"/>
          </p:nvPr>
        </p:nvSpPr>
        <p:spPr/>
        <p:txBody>
          <a:bodyPr>
            <a:normAutofit lnSpcReduction="10000"/>
          </a:bodyPr>
          <a:lstStyle/>
          <a:p>
            <a:r>
              <a:rPr lang="en-US" dirty="0" smtClean="0"/>
              <a:t>Identify rogue DHCP servers</a:t>
            </a:r>
          </a:p>
          <a:p>
            <a:r>
              <a:rPr lang="en-US" dirty="0" smtClean="0"/>
              <a:t>Search for evidence of malware activity</a:t>
            </a:r>
          </a:p>
          <a:p>
            <a:pPr lvl="1"/>
            <a:r>
              <a:rPr lang="en-US" dirty="0" smtClean="0"/>
              <a:t>“malicious traffic”</a:t>
            </a:r>
          </a:p>
          <a:p>
            <a:r>
              <a:rPr lang="en-US" dirty="0" smtClean="0"/>
              <a:t>Follow insider threat’s footsteps</a:t>
            </a:r>
          </a:p>
          <a:p>
            <a:r>
              <a:rPr lang="en-US" dirty="0" smtClean="0"/>
              <a:t>Audit bandwidth usage</a:t>
            </a:r>
          </a:p>
          <a:p>
            <a:r>
              <a:rPr lang="en-US" dirty="0" smtClean="0"/>
              <a:t>Passive DNS resolution</a:t>
            </a:r>
          </a:p>
          <a:p>
            <a:r>
              <a:rPr lang="en-US" dirty="0" smtClean="0"/>
              <a:t>Monitor intrusions</a:t>
            </a:r>
          </a:p>
          <a:p>
            <a:r>
              <a:rPr lang="en-US" dirty="0" smtClean="0"/>
              <a:t>Test research hypothesis</a:t>
            </a:r>
          </a:p>
        </p:txBody>
      </p:sp>
      <p:sp>
        <p:nvSpPr>
          <p:cNvPr id="4" name="Slide Number Placeholder 3"/>
          <p:cNvSpPr>
            <a:spLocks noGrp="1"/>
          </p:cNvSpPr>
          <p:nvPr>
            <p:ph type="sldNum" sz="quarter" idx="12"/>
          </p:nvPr>
        </p:nvSpPr>
        <p:spPr/>
        <p:txBody>
          <a:bodyPr/>
          <a:lstStyle/>
          <a:p>
            <a:fld id="{794DA965-142D-D740-B53A-0C930ED54761}" type="slidenum">
              <a:rPr lang="en-US" smtClean="0"/>
              <a:t>9</a:t>
            </a:fld>
            <a:endParaRPr lang="en-US"/>
          </a:p>
        </p:txBody>
      </p:sp>
    </p:spTree>
    <p:extLst>
      <p:ext uri="{BB962C8B-B14F-4D97-AF65-F5344CB8AC3E}">
        <p14:creationId xmlns:p14="http://schemas.microsoft.com/office/powerpoint/2010/main" val="1557569951"/>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normAutofit/>
          </a:bodyPr>
          <a:lstStyle/>
          <a:p>
            <a:pPr marL="742950" indent="-742950">
              <a:buFont typeface="+mj-lt"/>
              <a:buAutoNum type="arabicPeriod"/>
            </a:pPr>
            <a:r>
              <a:rPr lang="en-US" sz="3600" dirty="0" smtClean="0"/>
              <a:t>You captured PCAP</a:t>
            </a:r>
          </a:p>
          <a:p>
            <a:pPr marL="742950" indent="-742950">
              <a:buFont typeface="+mj-lt"/>
              <a:buAutoNum type="arabicPeriod"/>
            </a:pPr>
            <a:r>
              <a:rPr lang="en-US" sz="3600" dirty="0" smtClean="0"/>
              <a:t>You worked on solving realistic, challenging PCAP analysis problems</a:t>
            </a:r>
          </a:p>
          <a:p>
            <a:pPr marL="742950" indent="-742950">
              <a:buFont typeface="+mj-lt"/>
              <a:buAutoNum type="arabicPeriod"/>
            </a:pPr>
            <a:r>
              <a:rPr lang="en-US" sz="3600" dirty="0" smtClean="0"/>
              <a:t>You studied how and when to use different tools and how they might lie to you</a:t>
            </a:r>
          </a:p>
          <a:p>
            <a:pPr marL="742950" indent="-742950">
              <a:buFont typeface="+mj-lt"/>
              <a:buAutoNum type="arabicPeriod"/>
            </a:pPr>
            <a:r>
              <a:rPr lang="en-US" sz="3600" dirty="0" smtClean="0"/>
              <a:t>You analyzed an unknown protocol</a:t>
            </a:r>
          </a:p>
          <a:p>
            <a:pPr marL="742950" indent="-742950">
              <a:buFont typeface="+mj-lt"/>
              <a:buAutoNum type="arabicPeriod"/>
            </a:pPr>
            <a:endParaRPr lang="en-US" sz="3600" dirty="0" smtClean="0"/>
          </a:p>
          <a:p>
            <a:pPr marL="0" indent="0">
              <a:buNone/>
            </a:pPr>
            <a:endParaRPr lang="en-US" sz="3600" dirty="0"/>
          </a:p>
        </p:txBody>
      </p:sp>
      <p:sp>
        <p:nvSpPr>
          <p:cNvPr id="4" name="Slide Number Placeholder 3"/>
          <p:cNvSpPr>
            <a:spLocks noGrp="1"/>
          </p:cNvSpPr>
          <p:nvPr>
            <p:ph type="sldNum" sz="quarter" idx="12"/>
          </p:nvPr>
        </p:nvSpPr>
        <p:spPr/>
        <p:txBody>
          <a:bodyPr/>
          <a:lstStyle/>
          <a:p>
            <a:fld id="{794DA965-142D-D740-B53A-0C930ED54761}" type="slidenum">
              <a:rPr lang="en-US" smtClean="0"/>
              <a:t>90</a:t>
            </a:fld>
            <a:endParaRPr lang="en-US"/>
          </a:p>
        </p:txBody>
      </p:sp>
    </p:spTree>
    <p:extLst>
      <p:ext uri="{BB962C8B-B14F-4D97-AF65-F5344CB8AC3E}">
        <p14:creationId xmlns:p14="http://schemas.microsoft.com/office/powerpoint/2010/main" val="2514248440"/>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Hopefully…</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You understand how PCAP can help you accomplish your goals</a:t>
            </a:r>
          </a:p>
          <a:p>
            <a:pPr marL="514350" indent="-514350">
              <a:buFont typeface="+mj-lt"/>
              <a:buAutoNum type="arabicPeriod"/>
            </a:pPr>
            <a:r>
              <a:rPr lang="en-US" dirty="0" smtClean="0"/>
              <a:t>You can use a fundamental understanding of network protocols to go above and beyond existing tools</a:t>
            </a:r>
          </a:p>
          <a:p>
            <a:pPr marL="514350" indent="-514350">
              <a:buFont typeface="+mj-lt"/>
              <a:buAutoNum type="arabicPeriod"/>
            </a:pPr>
            <a:r>
              <a:rPr lang="en-US" dirty="0" smtClean="0"/>
              <a:t>You had fun!</a:t>
            </a:r>
          </a:p>
        </p:txBody>
      </p:sp>
      <p:sp>
        <p:nvSpPr>
          <p:cNvPr id="4" name="Slide Number Placeholder 3"/>
          <p:cNvSpPr>
            <a:spLocks noGrp="1"/>
          </p:cNvSpPr>
          <p:nvPr>
            <p:ph type="sldNum" sz="quarter" idx="12"/>
          </p:nvPr>
        </p:nvSpPr>
        <p:spPr/>
        <p:txBody>
          <a:bodyPr/>
          <a:lstStyle/>
          <a:p>
            <a:fld id="{794DA965-142D-D740-B53A-0C930ED54761}" type="slidenum">
              <a:rPr lang="en-US" smtClean="0"/>
              <a:t>91</a:t>
            </a:fld>
            <a:endParaRPr lang="en-US"/>
          </a:p>
        </p:txBody>
      </p:sp>
    </p:spTree>
    <p:extLst>
      <p:ext uri="{BB962C8B-B14F-4D97-AF65-F5344CB8AC3E}">
        <p14:creationId xmlns:p14="http://schemas.microsoft.com/office/powerpoint/2010/main" val="23595840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27823</TotalTime>
  <Words>3765</Words>
  <Application>Microsoft Macintosh PowerPoint</Application>
  <PresentationFormat>On-screen Show (4:3)</PresentationFormat>
  <Paragraphs>864</Paragraphs>
  <Slides>91</Slides>
  <Notes>35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3" baseType="lpstr">
      <vt:lpstr>Office Theme</vt:lpstr>
      <vt:lpstr>Equation</vt:lpstr>
      <vt:lpstr>Intro to PCAP</vt:lpstr>
      <vt:lpstr>Creative Commons</vt:lpstr>
      <vt:lpstr>This Is Not A Networking Class</vt:lpstr>
      <vt:lpstr>Goals</vt:lpstr>
      <vt:lpstr>Syllabus</vt:lpstr>
      <vt:lpstr>Why PCAP?</vt:lpstr>
      <vt:lpstr>What Is PCAP?</vt:lpstr>
      <vt:lpstr>Pop Quiz!</vt:lpstr>
      <vt:lpstr>Use Cases</vt:lpstr>
      <vt:lpstr>Who Uses PCAP?</vt:lpstr>
      <vt:lpstr>Collecting PCAP</vt:lpstr>
      <vt:lpstr>Fair Warning</vt:lpstr>
      <vt:lpstr>Exercise</vt:lpstr>
      <vt:lpstr>Aggregating Taps</vt:lpstr>
      <vt:lpstr>Inline Devices</vt:lpstr>
      <vt:lpstr>Naïve PCAP Storage</vt:lpstr>
      <vt:lpstr>Packets Per Second</vt:lpstr>
      <vt:lpstr>libpcap Format</vt:lpstr>
      <vt:lpstr>Exercise</vt:lpstr>
      <vt:lpstr>libpcap overhead</vt:lpstr>
      <vt:lpstr>Retention Policies</vt:lpstr>
      <vt:lpstr>BerKelEy Packet Filter</vt:lpstr>
      <vt:lpstr>Berkeley Packet Filter</vt:lpstr>
      <vt:lpstr>Filtering Techniques</vt:lpstr>
      <vt:lpstr>Demo: Counting TCP Packets </vt:lpstr>
      <vt:lpstr>BPF Logic</vt:lpstr>
      <vt:lpstr>What Does This Do?</vt:lpstr>
      <vt:lpstr>How About This?</vt:lpstr>
      <vt:lpstr>How About This?</vt:lpstr>
      <vt:lpstr>One More</vt:lpstr>
      <vt:lpstr>One More</vt:lpstr>
      <vt:lpstr>Exercise</vt:lpstr>
      <vt:lpstr>Address Resolution Protocol</vt:lpstr>
      <vt:lpstr>Network Connectivity</vt:lpstr>
      <vt:lpstr>ARP</vt:lpstr>
      <vt:lpstr>Exercise</vt:lpstr>
      <vt:lpstr>Exercise</vt:lpstr>
      <vt:lpstr>ARP Poisoning</vt:lpstr>
      <vt:lpstr>ARP Poisoning</vt:lpstr>
      <vt:lpstr>HTTP</vt:lpstr>
      <vt:lpstr>Hypertext Transfer Protocol</vt:lpstr>
      <vt:lpstr>Line-Based</vt:lpstr>
      <vt:lpstr>HTTP</vt:lpstr>
      <vt:lpstr>Headers</vt:lpstr>
      <vt:lpstr>Headers</vt:lpstr>
      <vt:lpstr>Example</vt:lpstr>
      <vt:lpstr>Example</vt:lpstr>
      <vt:lpstr>Example</vt:lpstr>
      <vt:lpstr>Example</vt:lpstr>
      <vt:lpstr>Everybody Try This</vt:lpstr>
      <vt:lpstr>This Is Just Text</vt:lpstr>
      <vt:lpstr>Exercise: Find All The Titles</vt:lpstr>
      <vt:lpstr>Exercise: All Websites</vt:lpstr>
      <vt:lpstr>Limitations</vt:lpstr>
      <vt:lpstr>Chopshop</vt:lpstr>
      <vt:lpstr>Chopshop</vt:lpstr>
      <vt:lpstr>Chopshop</vt:lpstr>
      <vt:lpstr>payloads</vt:lpstr>
      <vt:lpstr>Invoking Chopshop</vt:lpstr>
      <vt:lpstr>Simple Obfuscation</vt:lpstr>
      <vt:lpstr>XOR</vt:lpstr>
      <vt:lpstr>XOR Truth Table</vt:lpstr>
      <vt:lpstr>In Other Words</vt:lpstr>
      <vt:lpstr>Examples</vt:lpstr>
      <vt:lpstr>XORcise</vt:lpstr>
      <vt:lpstr>File Carving From HTTP</vt:lpstr>
      <vt:lpstr>Known Unknowns</vt:lpstr>
      <vt:lpstr>Unknown Protocols</vt:lpstr>
      <vt:lpstr>Can You Identify It?</vt:lpstr>
      <vt:lpstr>You Can’t?</vt:lpstr>
      <vt:lpstr>Endianness</vt:lpstr>
      <vt:lpstr>Warmup Exercise</vt:lpstr>
      <vt:lpstr>DNS</vt:lpstr>
      <vt:lpstr>Domain Name System</vt:lpstr>
      <vt:lpstr>Message Format</vt:lpstr>
      <vt:lpstr>Header</vt:lpstr>
      <vt:lpstr>Reading Hexdumps</vt:lpstr>
      <vt:lpstr>Exercise: DNS and tcpdump</vt:lpstr>
      <vt:lpstr>Solution</vt:lpstr>
      <vt:lpstr>dns_extractor</vt:lpstr>
      <vt:lpstr>dns_extractor</vt:lpstr>
      <vt:lpstr>Exercise</vt:lpstr>
      <vt:lpstr>Is Everything As It Seems?</vt:lpstr>
      <vt:lpstr>Chopshop modules</vt:lpstr>
      <vt:lpstr>Module API Basics</vt:lpstr>
      <vt:lpstr>Demo</vt:lpstr>
      <vt:lpstr>Mystery Port 53 Traffic</vt:lpstr>
      <vt:lpstr>XOR in Python</vt:lpstr>
      <vt:lpstr>XORcise</vt:lpstr>
      <vt:lpstr>Outcomes</vt:lpstr>
      <vt:lpstr>Hopefully…</vt:lpstr>
    </vt:vector>
  </TitlesOfParts>
  <Company>MITRE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PCAP</dc:title>
  <dc:creator>Reid Gilman</dc:creator>
  <cp:lastModifiedBy>bla</cp:lastModifiedBy>
  <cp:revision>164</cp:revision>
  <cp:lastPrinted>2013-10-30T17:42:45Z</cp:lastPrinted>
  <dcterms:created xsi:type="dcterms:W3CDTF">2012-12-29T02:33:36Z</dcterms:created>
  <dcterms:modified xsi:type="dcterms:W3CDTF">2014-01-12T21:32:59Z</dcterms:modified>
</cp:coreProperties>
</file>