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handoutMasterIdLst>
    <p:handoutMasterId r:id="rId32"/>
  </p:handoutMasterIdLst>
  <p:sldIdLst>
    <p:sldId id="402" r:id="rId3"/>
    <p:sldId id="406" r:id="rId4"/>
    <p:sldId id="257" r:id="rId5"/>
    <p:sldId id="405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396" r:id="rId23"/>
    <p:sldId id="398" r:id="rId24"/>
    <p:sldId id="274" r:id="rId25"/>
    <p:sldId id="399" r:id="rId26"/>
    <p:sldId id="275" r:id="rId27"/>
    <p:sldId id="276" r:id="rId28"/>
    <p:sldId id="393" r:id="rId29"/>
    <p:sldId id="27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6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DB3B6-4C88-B14F-A725-B05A96F94893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803D5-DB52-644C-8527-52FFB741F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73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52D24-1A51-43CD-A741-9B2EDCBE3D34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CC416-5540-44EC-9371-5DCD80E85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693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D7082-E91C-4A70-ABE3-58686BBA458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5846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*** Ok that;s interesting…</a:t>
            </a:r>
          </a:p>
          <a:p>
            <a:r>
              <a:rPr lang="en-US" dirty="0" smtClean="0"/>
              <a:t>**** Standardized – the JEDEC ones?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973FB-7864-4B70-9813-6E1FC204C72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973FB-7864-4B70-9813-6E1FC204C72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</a:t>
            </a:r>
            <a:r>
              <a:rPr lang="en-US" baseline="0" dirty="0" smtClean="0"/>
              <a:t> note that you shouldn't be able to corrupt the descriptor for the OS, since it *should* be unconditionally write protected on any correctly configured system (I don't think we've found any that have vulnerable descriptors)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973FB-7864-4B70-9813-6E1FC204C72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973FB-7864-4B70-9813-6E1FC204C72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973FB-7864-4B70-9813-6E1FC204C72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914334"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(this slide</a:t>
            </a:r>
            <a:r>
              <a:rPr lang="en-US" sz="2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seems duplicative? May delete)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defTabSz="914334"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read the flash that is mapped to upper 4GB of memory, this is direct access.</a:t>
            </a:r>
          </a:p>
          <a:p>
            <a:pPr marL="0" lvl="1" defTabSz="914334"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 will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get into actual SPI programming in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future Advanced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class, for now we just want to understand that there is an interface and how to use some pre-made tools for forensics analysis</a:t>
            </a:r>
          </a:p>
          <a:p>
            <a:endParaRPr lang="en-US" dirty="0" smtClean="0"/>
          </a:p>
          <a:p>
            <a:r>
              <a:rPr lang="en-US" dirty="0" smtClean="0"/>
              <a:t>*** Is it</a:t>
            </a:r>
            <a:r>
              <a:rPr lang="en-US" baseline="0" dirty="0" smtClean="0"/>
              <a:t> the flash controller that limits this?  Or the ICH decoder?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973FB-7864-4B70-9813-6E1FC204C72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dirty="0" smtClean="0">
                <a:solidFill>
                  <a:prstClr val="black"/>
                </a:solidFill>
                <a:latin typeface="+mn-lt"/>
              </a:rPr>
              <a:t>Attribution condition: You must indicate that derivative work</a:t>
            </a:r>
          </a:p>
          <a:p>
            <a:r>
              <a:rPr lang="en-US" sz="1200" dirty="0" smtClean="0">
                <a:solidFill>
                  <a:prstClr val="black"/>
                </a:solidFill>
                <a:latin typeface="+mn-lt"/>
              </a:rPr>
              <a:t>"Is derived from John Butterworth &amp; </a:t>
            </a:r>
            <a:r>
              <a:rPr lang="en-US" sz="1200" dirty="0" err="1" smtClean="0">
                <a:solidFill>
                  <a:prstClr val="black"/>
                </a:solidFill>
                <a:latin typeface="+mn-lt"/>
              </a:rPr>
              <a:t>Xeno</a:t>
            </a:r>
            <a:r>
              <a:rPr lang="en-US" sz="12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+mn-lt"/>
              </a:rPr>
              <a:t>Kovah’s</a:t>
            </a:r>
            <a:r>
              <a:rPr lang="en-US" sz="1200" dirty="0" smtClean="0">
                <a:solidFill>
                  <a:prstClr val="black"/>
                </a:solidFill>
                <a:latin typeface="+mn-lt"/>
              </a:rPr>
              <a:t> ’Advanced Intel x86: </a:t>
            </a:r>
            <a:r>
              <a:rPr lang="en-US" sz="1200" dirty="0" smtClean="0"/>
              <a:t>BIOS and SMM</a:t>
            </a:r>
            <a:r>
              <a:rPr lang="en-US" sz="1200" dirty="0" smtClean="0">
                <a:solidFill>
                  <a:prstClr val="black"/>
                </a:solidFill>
                <a:latin typeface="+mn-lt"/>
              </a:rPr>
              <a:t>’ class posted at http://</a:t>
            </a:r>
            <a:r>
              <a:rPr lang="en-US" sz="1200" dirty="0" err="1" smtClean="0">
                <a:solidFill>
                  <a:prstClr val="black"/>
                </a:solidFill>
                <a:latin typeface="+mn-lt"/>
              </a:rPr>
              <a:t>opensecuritytraining.info</a:t>
            </a:r>
            <a:r>
              <a:rPr lang="en-US" sz="12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sz="1200" dirty="0" err="1" smtClean="0">
                <a:solidFill>
                  <a:prstClr val="black"/>
                </a:solidFill>
                <a:latin typeface="+mn-lt"/>
              </a:rPr>
              <a:t>IntroBIOS.html</a:t>
            </a:r>
            <a:r>
              <a:rPr lang="en-US" sz="1200" smtClean="0">
                <a:solidFill>
                  <a:prstClr val="black"/>
                </a:solidFill>
                <a:latin typeface="+mn-lt"/>
              </a:rPr>
              <a:t>”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E91C7F-A5F6-9A4D-B053-7F1F29C94874}" type="slidenum">
              <a:rPr lang="en-US" sz="1200">
                <a:solidFill>
                  <a:prstClr val="black"/>
                </a:solidFill>
              </a:rPr>
              <a:pPr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973FB-7864-4B70-9813-6E1FC204C72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973FB-7864-4B70-9813-6E1FC204C72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9404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you answer “undetermined”, pat yourself on the back and move to the next slide.  If you said what the bits indicate well you are still probably correct.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973FB-7864-4B70-9813-6E1FC204C72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105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9404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you answer “undetermined”, pat yourself on the back and move to the next slide.  If you said what the bits indicate well you are still probably correct.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973FB-7864-4B70-9813-6E1FC204C72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105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CC416-5540-44EC-9371-5DCD80E85BF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16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r>
              <a:rPr lang="en-US" baseline="0" dirty="0" smtClean="0"/>
              <a:t> we program the SPI registers, we aren't accessing that memory-mapped space.  We are reading data in and out of a buffer, accesses to that buffer do not derive from the memory-mapped range.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973FB-7864-4B70-9813-6E1FC204C72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61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know I read something to this effect, need to find it.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973FB-7864-4B70-9813-6E1FC204C72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68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F5AE-33A9-2842-A59A-2AE1ADA4A322}" type="datetime1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07F4-539D-A94B-9BA0-F9BCBE756723}" type="datetime1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74D0-1ADF-5C48-B4DA-DB90E3F370EE}" type="datetime1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DBC6C-D62F-9948-B8A2-935E8788ADA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7187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8983-EAEA-9640-B741-596E6424298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1997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377C-E047-E34E-BB7D-54CC1C666EC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146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EAA9-FCFE-B741-8C7A-BE403A97EE3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798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F34A-51CA-984D-A888-12E753504B1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4088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AF7C-AA0D-1340-9106-64C779F1159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9598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6C42-5370-8C4A-9BB9-26D2211ABE9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2367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1A68-DB9E-7C41-ACEE-EBA478D8FE9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888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D349-148D-764B-8D69-E5B3256DDFE1}" type="datetime1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787-D978-9C48-B2E2-50EEA5BC8A7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4602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D691-7D95-5E4D-837F-B75AC6D914A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4918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5A0D-B451-C047-A4FA-35DD491D098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2211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873F-C131-C544-B74A-95D8DC512D7A}" type="datetime1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81E4-BD8F-E44C-8ED9-F99D1C2903C1}" type="datetime1">
              <a:rPr lang="en-US" smtClean="0"/>
              <a:t>10/14/15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58BD-8A36-6B4F-8DFC-C73E5A223597}" type="datetime1">
              <a:rPr lang="en-US" smtClean="0"/>
              <a:t>10/14/15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E58B-3BED-5C41-A285-F6C0E9A45B17}" type="datetime1">
              <a:rPr lang="en-US" smtClean="0"/>
              <a:t>10/14/15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C2C6-4475-C340-A4D7-292CFD815EFD}" type="datetime1">
              <a:rPr lang="en-US" smtClean="0"/>
              <a:t>10/14/15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3131F-1EA9-B24D-B836-4BBC79DD663D}" type="datetime1">
              <a:rPr lang="en-US" smtClean="0"/>
              <a:t>10/14/15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C199-BEE0-2846-8FEB-B7D63FDE60E1}" type="datetime1">
              <a:rPr lang="en-US" smtClean="0"/>
              <a:t>10/14/15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8768F-E5BB-FF4E-B5F7-D98A25068EFC}" type="datetime1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23EEC-FF47-FF45-8D80-A565D4A1073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569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513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ownload.intel.com/design/chipsets/datashts/29065804.pdf" TargetMode="External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esources.infosecinstitute.com/system-address-map-initialization-x86x64-architecture-part-2-pci-express-based-system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5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Advanced x86:</a:t>
            </a:r>
            <a:br>
              <a:rPr lang="en-US" dirty="0"/>
            </a:br>
            <a:r>
              <a:rPr lang="en-US" sz="4000" dirty="0"/>
              <a:t>BIOS and System Management Mode </a:t>
            </a:r>
            <a:r>
              <a:rPr lang="en-US" sz="4000" dirty="0" smtClean="0"/>
              <a:t>Internals</a:t>
            </a:r>
            <a:br>
              <a:rPr lang="en-US" sz="4000" dirty="0" smtClean="0"/>
            </a:br>
            <a:r>
              <a:rPr lang="en-US" sz="4000" i="1" dirty="0" smtClean="0"/>
              <a:t>SPI Flash</a:t>
            </a:r>
            <a:endParaRPr lang="en-US" sz="4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79140"/>
            <a:ext cx="6400800" cy="1275533"/>
          </a:xfrm>
        </p:spPr>
        <p:txBody>
          <a:bodyPr>
            <a:normAutofit/>
          </a:bodyPr>
          <a:lstStyle/>
          <a:p>
            <a:r>
              <a:rPr lang="en-US" dirty="0" err="1"/>
              <a:t>Xeno</a:t>
            </a:r>
            <a:r>
              <a:rPr lang="en-US" dirty="0"/>
              <a:t> </a:t>
            </a:r>
            <a:r>
              <a:rPr lang="en-US" dirty="0" err="1" smtClean="0"/>
              <a:t>Kovah</a:t>
            </a:r>
            <a:r>
              <a:rPr lang="en-US" dirty="0" smtClean="0"/>
              <a:t> &amp;&amp; Corey </a:t>
            </a:r>
            <a:r>
              <a:rPr lang="en-US" dirty="0" err="1" smtClean="0"/>
              <a:t>Kallenberg</a:t>
            </a:r>
            <a:endParaRPr lang="en-US" dirty="0"/>
          </a:p>
          <a:p>
            <a:r>
              <a:rPr lang="en-US" dirty="0" smtClean="0"/>
              <a:t>LegbaCore, LLC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8609" t="3591" r="27540" b="6899"/>
          <a:stretch/>
        </p:blipFill>
        <p:spPr>
          <a:xfrm>
            <a:off x="3009900" y="3188296"/>
            <a:ext cx="3124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06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49"/>
          <a:stretch/>
        </p:blipFill>
        <p:spPr bwMode="auto">
          <a:xfrm>
            <a:off x="228600" y="1497430"/>
            <a:ext cx="4886325" cy="284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368" y="154321"/>
            <a:ext cx="8229600" cy="10207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Example: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Find BIOS Boot Location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181600" y="1295400"/>
            <a:ext cx="3810000" cy="5410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GCS at FED1_B410h yields the following value on our lab system: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00C0_0440h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Bits 11:10 are 01b which indicates that this BIOS boots from SPI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But how can we trust what this says?  We’re not actually sampling the Controller’s pins in this register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219200" y="3545304"/>
            <a:ext cx="9144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4" t="24848" r="8507" b="64174"/>
          <a:stretch/>
        </p:blipFill>
        <p:spPr bwMode="auto">
          <a:xfrm>
            <a:off x="719148" y="5181600"/>
            <a:ext cx="3954858" cy="11931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3159" y="4776172"/>
            <a:ext cx="1305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Bits 11:10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71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4321"/>
            <a:ext cx="8991600" cy="10207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Example: </a:t>
            </a:r>
            <a:r>
              <a:rPr lang="en-US" sz="3600" u="sng" dirty="0">
                <a:latin typeface="Arial" pitchFamily="34" charset="0"/>
                <a:cs typeface="Arial" pitchFamily="34" charset="0"/>
              </a:rPr>
              <a:t>Change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BIOS Access Destination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0" y="1587008"/>
            <a:ext cx="5324052" cy="102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2719432"/>
            <a:ext cx="5263893" cy="383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0" y="1219200"/>
            <a:ext cx="36576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Notice these bits are R/W?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 can change the destination for BIOS accesses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Likely this is to help the system recover from a corrupted BIOS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But it could be certainly misused as well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 just to be clear: The bits in GCS alter accesses to the BIOS *only*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 BIOS has begun booting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Chipset Configuration registers must be mapped to memory, etc.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functional straps are physical pins which cannot be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altered and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decide the BIOS Boot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131596" y="2650553"/>
            <a:ext cx="599572" cy="370674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31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4321"/>
            <a:ext cx="8915400" cy="10207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Example: </a:t>
            </a:r>
            <a:r>
              <a:rPr lang="en-US" sz="3600" u="sng" dirty="0" smtClean="0">
                <a:latin typeface="Arial" pitchFamily="34" charset="0"/>
                <a:cs typeface="Arial" pitchFamily="34" charset="0"/>
              </a:rPr>
              <a:t>Change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BIOS Access Destination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4953000"/>
            <a:ext cx="8763000" cy="1828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Bring up a memory window and go to an address which shows the memory-mapped BIOS (like FFFF_FF80h which will show us the entry vector)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 should see the BIOS in memory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59" b="48480"/>
          <a:stretch/>
        </p:blipFill>
        <p:spPr bwMode="auto">
          <a:xfrm>
            <a:off x="381000" y="1066800"/>
            <a:ext cx="4740442" cy="3263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0246" b="27396"/>
          <a:stretch/>
        </p:blipFill>
        <p:spPr bwMode="auto">
          <a:xfrm>
            <a:off x="3910012" y="2057400"/>
            <a:ext cx="4852988" cy="26830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371600" y="3189520"/>
            <a:ext cx="838200" cy="185337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833812" y="2710490"/>
            <a:ext cx="2819400" cy="30628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60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4321"/>
            <a:ext cx="8915400" cy="102076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Example: </a:t>
            </a:r>
            <a:r>
              <a:rPr lang="en-US" sz="3600" u="sng" dirty="0" smtClean="0">
                <a:latin typeface="Arial" pitchFamily="34" charset="0"/>
                <a:cs typeface="Arial" pitchFamily="34" charset="0"/>
              </a:rPr>
              <a:t>Change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BIOS Access Destination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4953000"/>
            <a:ext cx="8763000" cy="18288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Modify the GCS register to 00C00C40h, bits 11:10 are 11b now which point the device to the LPC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 our lab system the LPC has no firmware BIOS so this translates to reads of all 1’s (0xFF)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Your personal system may differ and you may actually see valid binary here. 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371600" y="3288632"/>
            <a:ext cx="914400" cy="152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886200" y="2959768"/>
            <a:ext cx="2819400" cy="3168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57" b="47325"/>
          <a:stretch/>
        </p:blipFill>
        <p:spPr bwMode="auto">
          <a:xfrm>
            <a:off x="320842" y="1066800"/>
            <a:ext cx="4788568" cy="33164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4" t="30508" r="973" b="27450"/>
          <a:stretch/>
        </p:blipFill>
        <p:spPr bwMode="auto">
          <a:xfrm>
            <a:off x="3826042" y="2037347"/>
            <a:ext cx="4860758" cy="26469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1371600" y="3167463"/>
            <a:ext cx="838200" cy="185337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854114" y="2962296"/>
            <a:ext cx="4936958" cy="1842312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89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6038"/>
            <a:ext cx="8991600" cy="10207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Example: </a:t>
            </a:r>
            <a:r>
              <a:rPr lang="en-US" sz="3600" u="sng" dirty="0" smtClean="0">
                <a:latin typeface="Arial" pitchFamily="34" charset="0"/>
                <a:cs typeface="Arial" pitchFamily="34" charset="0"/>
              </a:rPr>
              <a:t>LOCK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BIOS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Access Destination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0" y="1077376"/>
            <a:ext cx="5324052" cy="102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2209800"/>
            <a:ext cx="5263893" cy="383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0" y="1828800"/>
            <a:ext cx="3657600" cy="49530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Intel provides a way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lock down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destination of BIOS accesses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bit 0 in the General Control and Status Register (GCS) is set, bits 11:10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become 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Read-Only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BIOS should lock this down!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131596" y="2128889"/>
            <a:ext cx="599572" cy="370674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0"/>
            <a:ext cx="5263893" cy="69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-4976" y="5934726"/>
            <a:ext cx="5415176" cy="883169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60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4321"/>
            <a:ext cx="8915400" cy="102076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Example: </a:t>
            </a:r>
            <a:r>
              <a:rPr lang="en-US" sz="3600" u="sng" dirty="0" smtClean="0">
                <a:latin typeface="Arial" pitchFamily="34" charset="0"/>
                <a:cs typeface="Arial" pitchFamily="34" charset="0"/>
              </a:rPr>
              <a:t>Change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BIOS Access Destination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4800600"/>
            <a:ext cx="8763000" cy="1828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Set bits 11:10 in the GCS register back to their original values (01b for SPI)*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Assert bit 1 in GCS, now GCS is 00C00441h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Now find that bits 11:10 are fixed in place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371600" y="3288632"/>
            <a:ext cx="914400" cy="152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886200" y="2959768"/>
            <a:ext cx="2819400" cy="3168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57" b="47325"/>
          <a:stretch/>
        </p:blipFill>
        <p:spPr bwMode="auto">
          <a:xfrm>
            <a:off x="320842" y="1066800"/>
            <a:ext cx="4788568" cy="33164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4" t="30508" r="973" b="27450"/>
          <a:stretch/>
        </p:blipFill>
        <p:spPr bwMode="auto">
          <a:xfrm>
            <a:off x="3826042" y="2037347"/>
            <a:ext cx="4860758" cy="26469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1371600" y="3167463"/>
            <a:ext cx="838200" cy="185337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854114" y="2962296"/>
            <a:ext cx="4936958" cy="1842312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489032"/>
            <a:ext cx="869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*Or leave them pointing to nothing, this is not permanent and nothing a reboot won’t reset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93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4321"/>
            <a:ext cx="8915400" cy="10207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A Word About This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4876800"/>
            <a:ext cx="8763000" cy="1828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only affects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(memory) accesses to BIOS flash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Programs (like Copernicus or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Flashrom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that read directly from the BIOS flash using the SPI programming registers (for example) will still successfully read the BIOS binary from the chip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371600" y="3288632"/>
            <a:ext cx="914400" cy="152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86200" y="2959768"/>
            <a:ext cx="2819400" cy="3168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57" b="47325"/>
          <a:stretch/>
        </p:blipFill>
        <p:spPr bwMode="auto">
          <a:xfrm>
            <a:off x="320842" y="1066800"/>
            <a:ext cx="4788568" cy="33164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4" t="30508" r="973" b="27450"/>
          <a:stretch/>
        </p:blipFill>
        <p:spPr bwMode="auto">
          <a:xfrm>
            <a:off x="3826042" y="2037347"/>
            <a:ext cx="4860758" cy="26469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1371600" y="3167463"/>
            <a:ext cx="838200" cy="185337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54114" y="2962296"/>
            <a:ext cx="4832686" cy="1842312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57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Firmware Hub (FWH)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295400"/>
            <a:ext cx="4495800" cy="5389966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Provides register-based R/W protection for each code/data storage block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Has hardware write-protect pins for the top boot block and the remaining code/data storage blocks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Contains a Random Number Generator (RNG)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More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than one FWH device can be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supported</a:t>
            </a:r>
          </a:p>
          <a:p>
            <a:r>
              <a:rPr lang="en-US" sz="2200" dirty="0">
                <a:latin typeface="Arial" pitchFamily="34" charset="0"/>
                <a:cs typeface="Arial" pitchFamily="34" charset="0"/>
              </a:rPr>
              <a:t>Operates at 33 MHz (synchronous to the PCI bus)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Has a lot of pins compared to SPI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007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Intel 82802AB/82802AC Firmware </a:t>
            </a:r>
            <a:r>
              <a:rPr lang="de-DE" dirty="0"/>
              <a:t>Hub (FWH)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600200"/>
            <a:ext cx="418147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35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Firmware Hub (FWH)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143000"/>
            <a:ext cx="3886200" cy="5715000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Memory-mapped interface 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Programmable Erase, Read, Write commands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Each block can be locked down to prevent Reads and/or Writes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Firmware hubs are rare (at least in modern PC’s) and we have never seen one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Sample FWH datasheet:</a:t>
            </a:r>
          </a:p>
          <a:p>
            <a:r>
              <a:rPr lang="en-US" sz="2200" dirty="0">
                <a:latin typeface="Arial" pitchFamily="34" charset="0"/>
                <a:cs typeface="Arial" pitchFamily="34" charset="0"/>
                <a:hlinkClick r:id="rId2"/>
              </a:rPr>
              <a:t>http://</a:t>
            </a:r>
            <a:r>
              <a:rPr lang="en-US" sz="2200" dirty="0" smtClean="0">
                <a:latin typeface="Arial" pitchFamily="34" charset="0"/>
                <a:cs typeface="Arial" pitchFamily="34" charset="0"/>
                <a:hlinkClick r:id="rId2"/>
              </a:rPr>
              <a:t>download.intel.com/design/chipsets/datashts/29065804.pdf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If you ever encounter a system with a firmware hub email me and tell me the make/model please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2" y="1752600"/>
            <a:ext cx="4770998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5007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Intel 82802AB/82802AC Firmware </a:t>
            </a:r>
            <a:r>
              <a:rPr lang="de-DE" dirty="0"/>
              <a:t>Hub (FWH)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41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392" y="13063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Serial Peripheral Interface (SPI)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870266"/>
            <a:ext cx="8382000" cy="1752600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SPI controller can support 1 or 2 devices for 32 MB maximum addressable space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Lower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cost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alternative (per Intel datasheet)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Memory-mapped programming interface offset from RCRB (consult your datasheet for its exactly offset)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" r="954"/>
          <a:stretch/>
        </p:blipFill>
        <p:spPr bwMode="auto">
          <a:xfrm>
            <a:off x="4513" y="1905000"/>
            <a:ext cx="3600951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605464" y="1060266"/>
            <a:ext cx="5538535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Intel’s ICH/PCH implements a SPI interface for the BIOS flash device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Used as a replacement for the Firmware Hub (FWH) on LPC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SPI is required in order to support the Management Engine (ME), Gigabit Ethernet (GbE), and others.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Each SPI flash device can be up to 16 MB (2</a:t>
            </a:r>
            <a:r>
              <a:rPr lang="en-US" sz="2200" baseline="30000" dirty="0" smtClean="0">
                <a:latin typeface="Arial" pitchFamily="34" charset="0"/>
                <a:cs typeface="Arial" pitchFamily="34" charset="0"/>
              </a:rPr>
              <a:t>24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bits)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3360" y="3935147"/>
            <a:ext cx="2664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Typically 8 pins, can be 16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501731"/>
            <a:ext cx="91296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*Based on datasheet information and that the Flash Address Register accepts addresses occupying bits 24:0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7200" y="5486400"/>
            <a:ext cx="584200" cy="1066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78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All materials are licensed under a Creative Commons </a:t>
            </a:r>
            <a:r>
              <a:rPr lang="ja-JP" altLang="en-US" sz="360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600">
                <a:latin typeface="Arial" charset="0"/>
                <a:ea typeface="ＭＳ Ｐゴシック" charset="0"/>
                <a:cs typeface="ＭＳ Ｐゴシック" charset="0"/>
              </a:rPr>
              <a:t>Share Alike</a:t>
            </a:r>
            <a:r>
              <a:rPr lang="ja-JP" altLang="en-US" sz="360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600">
                <a:latin typeface="Arial" charset="0"/>
                <a:ea typeface="ＭＳ Ｐゴシック" charset="0"/>
                <a:cs typeface="ＭＳ Ｐゴシック" charset="0"/>
              </a:rPr>
              <a:t> license.</a:t>
            </a:r>
            <a:endParaRPr lang="en-US" sz="36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4864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http://creativecommons.org/licenses/by-sa/3.0/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A0190B3-9E64-8946-ADD2-447C9EEAC016}" type="slidenum">
              <a:rPr lang="en-US" sz="1400">
                <a:solidFill>
                  <a:prstClr val="black"/>
                </a:solidFill>
              </a:rPr>
              <a:pPr/>
              <a:t>2</a:t>
            </a:fld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324600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1"/>
          <p:cNvSpPr>
            <a:spLocks noChangeArrowheads="1"/>
          </p:cNvSpPr>
          <p:nvPr/>
        </p:nvSpPr>
        <p:spPr bwMode="auto">
          <a:xfrm>
            <a:off x="0" y="6427788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  <a:latin typeface="Calibri"/>
              </a:rPr>
              <a:t>Attribution condition: You must indicate that derivative work</a:t>
            </a:r>
          </a:p>
          <a:p>
            <a:r>
              <a:rPr lang="en-US" sz="1100" dirty="0">
                <a:solidFill>
                  <a:prstClr val="black"/>
                </a:solidFill>
                <a:latin typeface="Calibri"/>
              </a:rPr>
              <a:t>"Is derived from 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John Butterworth &amp; </a:t>
            </a:r>
            <a:r>
              <a:rPr lang="en-US" sz="1100" dirty="0" err="1" smtClean="0">
                <a:solidFill>
                  <a:prstClr val="black"/>
                </a:solidFill>
                <a:latin typeface="Calibri"/>
              </a:rPr>
              <a:t>Xeno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100" dirty="0" err="1" smtClean="0">
                <a:solidFill>
                  <a:prstClr val="black"/>
                </a:solidFill>
                <a:latin typeface="Calibri"/>
              </a:rPr>
              <a:t>Kovah’s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’Advanced Intel 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x86: BIOS and 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SMM’ class posted at http://</a:t>
            </a:r>
            <a:r>
              <a:rPr lang="en-US" sz="1100" dirty="0" err="1" smtClean="0">
                <a:solidFill>
                  <a:prstClr val="black"/>
                </a:solidFill>
                <a:latin typeface="Calibri"/>
              </a:rPr>
              <a:t>opensecuritytraining.info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/</a:t>
            </a:r>
            <a:r>
              <a:rPr lang="en-US" sz="1100" dirty="0" err="1" smtClean="0">
                <a:solidFill>
                  <a:prstClr val="black"/>
                </a:solidFill>
                <a:latin typeface="Calibri"/>
              </a:rPr>
              <a:t>IntroBIOS.html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”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1479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SPI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SPI protocol can support data rates up to 100 MHz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Intel’s implementation is configurable to operate at either 20 MHz or 33 MHz (or 50 MHz on the newer PCI Express systems), or 66MHz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Intel abstracts most of the low-level SPI protocol from you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SPI protocol is not a fixed standard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Different chips will support different commands and so forth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Intel defines a set of minimum requirements for a chip to support.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Likely though each chip will support more than just that bare minimum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So we’ll be covering Intel’s implementation and interface to SPI, not really the SPI protocol itself (they intertwine somewhat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course).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53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SPI Operating Modes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Since I/O Controller Hub version 8, the SPI flash has been able to support 2 distinct operating modes: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Non-Descriptor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Mode (</a:t>
            </a:r>
            <a:r>
              <a:rPr lang="en-US" sz="2400" strike="sngStrike" dirty="0">
                <a:latin typeface="Arial" pitchFamily="34" charset="0"/>
                <a:cs typeface="Arial" pitchFamily="34" charset="0"/>
              </a:rPr>
              <a:t>RIP, deceased </a:t>
            </a:r>
            <a:r>
              <a:rPr lang="en-US" sz="2400" strike="sngStrike" dirty="0" smtClean="0">
                <a:latin typeface="Arial" pitchFamily="34" charset="0"/>
                <a:cs typeface="Arial" pitchFamily="34" charset="0"/>
              </a:rPr>
              <a:t>’09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IT LIVES! (On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embedded Intel Atom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devices like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MinnowBoard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!)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In ICH7 this is the only supported operating mode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Descriptor Mode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Since ICH8 (so ICH8, ICH9, ICH10, and PCH)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For systems that have a Platform Controller Hub device (PCH), non-descriptor mode has been phased out and is no longer supported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93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Descriptor Mode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Enables chipset features like: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Integrated Gigabit Ethernet, Host processor for Gigabit Ethernet Software, Management Engine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Provides support for two SPI flash chips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Divides the SPI flash into regions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Provides hardware enforced security restricting region access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Chipset Soft Strap region provides the ability to use Flash NVM as an alternative to hardware pull-up/pull-down resistors for both ICH and PCH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On reset, the controller hub reads the soft strap data out of the SPI flash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Can be programmed (at a minimum) using the commands specified in the Intel ICH/PCH datasheet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But each chip can support additional commands, not very standardized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04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165" y="1447800"/>
            <a:ext cx="285191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 rot="5400000">
            <a:off x="2136514" y="1743920"/>
            <a:ext cx="2010597" cy="16403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547" y="3878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Memory Mapping: Descriptor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Mode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7609" y="1181782"/>
            <a:ext cx="4427791" cy="537141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of the flash chip is mapped to high memory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Descriptor Mode, only the BIOS region of the flash is readable in memory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 other regions return 0xFF on reads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We'll get to the other regions in a bit</a:t>
            </a:r>
          </a:p>
        </p:txBody>
      </p:sp>
      <p:sp>
        <p:nvSpPr>
          <p:cNvPr id="10" name="Rectangle 9"/>
          <p:cNvSpPr/>
          <p:nvPr/>
        </p:nvSpPr>
        <p:spPr>
          <a:xfrm rot="5400000">
            <a:off x="-710525" y="2261277"/>
            <a:ext cx="3173650" cy="9906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462554" y="5023846"/>
            <a:ext cx="486595" cy="4973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4343400"/>
            <a:ext cx="988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84851" y="1027893"/>
            <a:ext cx="487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4GB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82575" y="5090498"/>
            <a:ext cx="1559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Flash Contents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19067" y="5849832"/>
            <a:ext cx="2942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Flash contents that are viewable in Memory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321660" y="2574582"/>
            <a:ext cx="1640305" cy="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 rot="5400000">
            <a:off x="462947" y="5785846"/>
            <a:ext cx="486595" cy="4973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5400000" flipH="1">
            <a:off x="2656040" y="2268341"/>
            <a:ext cx="988359" cy="162348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5400000" flipH="1">
            <a:off x="634037" y="956395"/>
            <a:ext cx="514245" cy="9575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81631" y="2895420"/>
            <a:ext cx="1320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BIOS Region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37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Non-Descriptor Mode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Best described by its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lack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of features (as compared to Descriptor mode)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entire flash is used for BIOS (this does not mean the BIOS will be larger)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Security features available in Descriptor mode are not available in Non-Descriptor mode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The BIOS/CPU can read/write to the flash without restriction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Therefore there is also no support for Gb Ethernet, Management Engine, or chipset soft straps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Interesting quote in Intel’s ICH datasheet (10, in this case): “[in Non-Descriptor Mode], Direct read and writes are not supported.”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‘Non-Descriptor Mode == !Descriptor Mode’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No longer a viable option on the newer PCH systems, since they require a valid flash descriptor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3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165" y="2590800"/>
            <a:ext cx="285191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 rot="5400000">
            <a:off x="2136514" y="2886920"/>
            <a:ext cx="2010597" cy="16403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782"/>
            <a:ext cx="83820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Memory Mapping: Non-Descriptor Mode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7609" y="1181519"/>
            <a:ext cx="4427791" cy="5676481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Non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-Descriptor Mode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entire flash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contents are visible in memory (more than just BIOS, if any more is present)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If flash is &lt; 16 MB and the FWH decoders are enabled in LPC, you will see the BIOS mapped repeatedly (think ribbons) at high memory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4MB BIOS is mapped 4 times in the high 16 MB of memory space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flash device in descriptor mode that has its descriptor signature “corrupted” will be viewable in memory in its entirety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But the descriptor signature is protected, so that would require physical flash access to corrupt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-710525" y="2261277"/>
            <a:ext cx="3173650" cy="9906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5400000">
            <a:off x="373410" y="1193068"/>
            <a:ext cx="1019555" cy="9964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462554" y="5023846"/>
            <a:ext cx="486595" cy="4973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4343400"/>
            <a:ext cx="988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84851" y="1027893"/>
            <a:ext cx="487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4GB</a:t>
            </a:r>
            <a:endParaRPr lang="en-US" sz="1400" b="1" dirty="0"/>
          </a:p>
        </p:txBody>
      </p:sp>
      <p:sp>
        <p:nvSpPr>
          <p:cNvPr id="13" name="Rectangle 12"/>
          <p:cNvSpPr/>
          <p:nvPr/>
        </p:nvSpPr>
        <p:spPr>
          <a:xfrm rot="5400000">
            <a:off x="490625" y="5785846"/>
            <a:ext cx="486595" cy="4973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82575" y="5090498"/>
            <a:ext cx="1559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Flash Contents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19067" y="5849832"/>
            <a:ext cx="3682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Flash Contents Readable in Memory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41730" y="3530245"/>
            <a:ext cx="1272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Entire Flash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392589" y="2047186"/>
            <a:ext cx="1181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4GB – 16 MB </a:t>
            </a:r>
            <a:endParaRPr lang="en-US" sz="14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2201074"/>
            <a:ext cx="988925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2644" y="1691297"/>
            <a:ext cx="988925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2644" y="1936530"/>
            <a:ext cx="988925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82644" y="1437290"/>
            <a:ext cx="988925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402388" y="1292423"/>
            <a:ext cx="1976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4GB – size of flash (MB)</a:t>
            </a:r>
            <a:endParaRPr lang="en-US" sz="1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64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0550" b="59613"/>
          <a:stretch/>
        </p:blipFill>
        <p:spPr bwMode="auto">
          <a:xfrm>
            <a:off x="76200" y="955948"/>
            <a:ext cx="4849999" cy="1765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12" b="60109"/>
          <a:stretch/>
        </p:blipFill>
        <p:spPr bwMode="auto">
          <a:xfrm>
            <a:off x="734209" y="2362201"/>
            <a:ext cx="4812254" cy="17364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0867" b="59176"/>
          <a:stretch/>
        </p:blipFill>
        <p:spPr bwMode="auto">
          <a:xfrm>
            <a:off x="1411941" y="3733800"/>
            <a:ext cx="4801496" cy="17848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08" b="63618"/>
          <a:stretch/>
        </p:blipFill>
        <p:spPr bwMode="auto">
          <a:xfrm>
            <a:off x="2057400" y="5108090"/>
            <a:ext cx="4813198" cy="15975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Non-Descriptor Mode Memory Mapping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1143000"/>
            <a:ext cx="2971800" cy="2514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 of 4 MB device in “non-descriptor” mode mapped to high 16MB of memory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“Invalid” Flash Descriptor</a:t>
            </a:r>
          </a:p>
        </p:txBody>
      </p:sp>
      <p:sp>
        <p:nvSpPr>
          <p:cNvPr id="26" name="Oval 25"/>
          <p:cNvSpPr/>
          <p:nvPr/>
        </p:nvSpPr>
        <p:spPr>
          <a:xfrm>
            <a:off x="609599" y="1600200"/>
            <a:ext cx="1891599" cy="3048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217206" y="2986066"/>
            <a:ext cx="1891599" cy="3048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828800" y="4377560"/>
            <a:ext cx="1891599" cy="3048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525110" y="5746530"/>
            <a:ext cx="1891599" cy="3048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39152" y="5782270"/>
            <a:ext cx="1295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0FF0A55</a:t>
            </a:r>
            <a:r>
              <a:rPr lang="en-US" dirty="0" smtClean="0">
                <a:solidFill>
                  <a:srgbClr val="C00000"/>
                </a:solidFill>
              </a:rPr>
              <a:t>B</a:t>
            </a:r>
            <a:r>
              <a:rPr lang="en-US" dirty="0"/>
              <a:t>h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instead of 0FF0A55Ah </a:t>
            </a:r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>
            <a:off x="2506719" y="6479485"/>
            <a:ext cx="945931" cy="27896"/>
          </a:xfrm>
          <a:custGeom>
            <a:avLst/>
            <a:gdLst>
              <a:gd name="connsiteX0" fmla="*/ 0 w 945931"/>
              <a:gd name="connsiteY0" fmla="*/ 26418 h 27896"/>
              <a:gd name="connsiteX1" fmla="*/ 546538 w 945931"/>
              <a:gd name="connsiteY1" fmla="*/ 26418 h 27896"/>
              <a:gd name="connsiteX2" fmla="*/ 945931 w 945931"/>
              <a:gd name="connsiteY2" fmla="*/ 26418 h 2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5931" h="27896">
                <a:moveTo>
                  <a:pt x="0" y="26418"/>
                </a:moveTo>
                <a:cubicBezTo>
                  <a:pt x="261187" y="-25820"/>
                  <a:pt x="21451" y="13291"/>
                  <a:pt x="546538" y="26418"/>
                </a:cubicBezTo>
                <a:cubicBezTo>
                  <a:pt x="679627" y="29745"/>
                  <a:pt x="812800" y="26418"/>
                  <a:pt x="945931" y="26418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34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547" y="387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Why is some of the chip visible in memory in one mode but not the other?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371600"/>
            <a:ext cx="85344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Has to do with the type of flash access as well as permissions to read that memory: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There is an SPI “rule” that states: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Every SPI Master has direct read access to it’s own region only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Direct Access refers to memory reads in mapped memory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Thus the BIOS Master can read the BIOS region in memory (mapped to high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at 4 GB)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Descriptor mode, the SPI flash is divided into regions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BIOS region, Flash Descriptor, etc. (we’ll cover in more detail soon)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Therefore, in Descriptor Mode, only the BIOS region can be seen in high mapped-memory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Non-Descriptor mode, there is no concept of regions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It’s just “the BIOS”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 therefore, the entire “BIOS” (entire flash) can be seen in memory when the SPI flash is in Non-Descriptor mode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35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Flash Accesses: </a:t>
            </a: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Direct vs.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Register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Direct Access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applies to memory accesses (mapped to high-memory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Masters are allowed to read </a:t>
            </a:r>
            <a:r>
              <a:rPr lang="en-US" sz="20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their own region</a:t>
            </a:r>
          </a:p>
          <a:p>
            <a:pPr lvl="2"/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CPU/BIOS can read the BIOS region</a:t>
            </a:r>
          </a:p>
          <a:p>
            <a:pPr lvl="2"/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 Engine can read only the ME region</a:t>
            </a:r>
          </a:p>
          <a:p>
            <a:pPr lvl="2"/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GbE controller can read the GbE region (GbE software must use the programming registers)</a:t>
            </a: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Register Access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Access a region by programming the base address registers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Register accesses are not allowed to cross a 4 KB aligned boundary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Cannot execute a command that may extend across to a second SPI flash (if present)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Software must know the SPI flash linear address it is trying to read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89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BIOS Flash Overview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Everything we have talked about so far, although harmful to a system, isn’t persistent unless you can write to the BIOS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But one of the goals an attacker has in establishing a presence in the system is persistence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To achieve persistence, the attacker will have to figure out a way to write to the BIOS flash so that upon every reboot, his presence is still there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17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Copernicus checks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We’ve used Copernicus to scan all of MITRE, and some other organizations.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Originally (in 2013) the data said about 35% of systems were vulnerable.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Then we found more problems and it went up to 55%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Then people patched and it went down to 35%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Then we found more problems and it went up to 60%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Then we found more problems and it went up to 85%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And if the organizations had never patched, and we looked at our first data with our last knowledge?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99.95% vulnerable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08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567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BIOS Flash Location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6"/>
          <a:stretch/>
        </p:blipFill>
        <p:spPr bwMode="auto">
          <a:xfrm>
            <a:off x="228600" y="1905000"/>
            <a:ext cx="4324767" cy="410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4400" y="1371600"/>
            <a:ext cx="4267200" cy="5181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BIOS can reside in one of 3 locations: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Firmware Hub (FWH) 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Older technology and mostly out of scope for this class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SPI Flash</a:t>
            </a:r>
          </a:p>
          <a:p>
            <a:pPr lvl="1"/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Most likely location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PCI 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intended for debugging or recovering from a corrupted BIOS (not supported anymore on newer hardware)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91126" y="5599967"/>
            <a:ext cx="1033013" cy="352387"/>
          </a:xfrm>
          <a:prstGeom prst="rect">
            <a:avLst/>
          </a:prstGeom>
          <a:solidFill>
            <a:srgbClr val="C0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64507" y="4038600"/>
            <a:ext cx="782905" cy="352387"/>
          </a:xfrm>
          <a:prstGeom prst="rect">
            <a:avLst/>
          </a:prstGeom>
          <a:solidFill>
            <a:srgbClr val="C0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686928" y="4259446"/>
            <a:ext cx="737211" cy="176194"/>
          </a:xfrm>
          <a:prstGeom prst="rect">
            <a:avLst/>
          </a:prstGeom>
          <a:solidFill>
            <a:srgbClr val="C0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46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611"/>
            <a:ext cx="8229600" cy="929189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Boot BIOS Flash Location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0" y="1252537"/>
            <a:ext cx="3657600" cy="5300663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boot destination is decided by the configuration of the following pins on the ICH/PCH*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Pins are sampled at power-up to determine location of BIOS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Intended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static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configuration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PCI boot is intended only for debugging or recovering from corrupt BIOS (so not necessarily static)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But since these are hardware pins, it’s worth checking if PCI is set as the boot location, because you might have a physical hardware implant!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52537"/>
            <a:ext cx="4931365" cy="52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256674" y="2133600"/>
            <a:ext cx="810126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52664" y="4572000"/>
            <a:ext cx="810126" cy="1295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590800" y="2286000"/>
            <a:ext cx="6858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240504" y="4596064"/>
            <a:ext cx="685800" cy="990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0" y="6488668"/>
            <a:ext cx="886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References to ICH/PCH mean applicable to both legacy and modern chipsets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47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4321"/>
            <a:ext cx="8915400" cy="10207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Example: Find BIOS Boot Destination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4" y="1535029"/>
            <a:ext cx="5129464" cy="98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54" y="2629901"/>
            <a:ext cx="5072946" cy="369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0" y="1219200"/>
            <a:ext cx="36576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programmatically find where your BIOS is configured to boot from, you can also view bits 11:10 in the General Control and Status Register (GCS)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Located at memory-mapped offsets 3410-3413h in the Chipset Configuration Registers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Chipset Configuration Registers are mapped starting at the address held by RCBA…you know, RCRB? :)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6544905"/>
            <a:ext cx="4999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Verify GCS location on your datasheet if not using the class E6400.</a:t>
            </a:r>
            <a:endParaRPr lang="en-US" sz="1400" dirty="0"/>
          </a:p>
        </p:txBody>
      </p:sp>
      <p:sp>
        <p:nvSpPr>
          <p:cNvPr id="4" name="Oval 3"/>
          <p:cNvSpPr/>
          <p:nvPr/>
        </p:nvSpPr>
        <p:spPr>
          <a:xfrm>
            <a:off x="990600" y="3636580"/>
            <a:ext cx="990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3587234"/>
            <a:ext cx="2188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01b  SPI (typo in datasheet)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5302" y="6250617"/>
            <a:ext cx="709220" cy="6073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48600" y="6400801"/>
            <a:ext cx="206769" cy="37757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49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4321"/>
            <a:ext cx="8915400" cy="1020762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latin typeface="Arial" pitchFamily="34" charset="0"/>
                <a:cs typeface="Arial" pitchFamily="34" charset="0"/>
              </a:rPr>
              <a:t>Reminder: RCBA/RCRB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" y="3657600"/>
            <a:ext cx="8458200" cy="3124200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Root Complex Register Block (RCRB) decode range is located in the Root Complex Base Address (RCBA) register located in the LPC (D31:F0, offset F0-F3h)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root complex is PCI-Express related. It connects the processor and memory to the PCI Express devices.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If you want to know more about the inner workings of PCI Express, there are a number of good sources, such as (Darmawan):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://resources.infosecinstitute.com/system-address-map-initialization-x86x64-architecture-part-2-pci-express-based-systems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19200"/>
            <a:ext cx="5776913" cy="22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295400"/>
            <a:ext cx="2003815" cy="1716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694" y="1674865"/>
            <a:ext cx="584200" cy="10668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28600" y="838200"/>
            <a:ext cx="1752600" cy="609600"/>
          </a:xfrm>
          <a:prstGeom prst="wedgeRoundRectCallout">
            <a:avLst>
              <a:gd name="adj1" fmla="val 44446"/>
              <a:gd name="adj2" fmla="val 14508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 know the drill!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15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368" y="154321"/>
            <a:ext cx="8229600" cy="10207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Example: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Find BIOS Boot Location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181600" y="1219200"/>
            <a:ext cx="3810000" cy="5410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Locate RCRB: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Bit 0 is just an enable bit (the nibble this bit is in is still part of the address, but change it to 0)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Here the RCRB begins at FED1_8000h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GCS register is located at in the chipset configuration registers.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 RCRB + 3410h = FED1_B410h</a:t>
            </a: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848225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143000" y="6019800"/>
            <a:ext cx="9144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05575"/>
            <a:ext cx="598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root complex base address will differ on different systems.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09600" y="6019800"/>
            <a:ext cx="690961" cy="5917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200" y="6172200"/>
            <a:ext cx="201446" cy="3678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24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8305</TotalTime>
  <Words>2749</Words>
  <Application>Microsoft Macintosh PowerPoint</Application>
  <PresentationFormat>On-screen Show (4:3)</PresentationFormat>
  <Paragraphs>259</Paragraphs>
  <Slides>28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1_Office Theme</vt:lpstr>
      <vt:lpstr>Advanced x86: BIOS and System Management Mode Internals SPI Flash</vt:lpstr>
      <vt:lpstr>All materials are licensed under a Creative Commons “Share Alike” license.</vt:lpstr>
      <vt:lpstr>BIOS Flash Overview</vt:lpstr>
      <vt:lpstr>Results of Copernicus checks</vt:lpstr>
      <vt:lpstr>BIOS Flash Location</vt:lpstr>
      <vt:lpstr>Boot BIOS Flash Location</vt:lpstr>
      <vt:lpstr>Example: Find BIOS Boot Destination</vt:lpstr>
      <vt:lpstr>Reminder: RCBA/RCRB</vt:lpstr>
      <vt:lpstr>Example: Find BIOS Boot Location</vt:lpstr>
      <vt:lpstr>Example: Find BIOS Boot Location</vt:lpstr>
      <vt:lpstr>Example: Change BIOS Access Destination</vt:lpstr>
      <vt:lpstr>Example: Change BIOS Access Destination</vt:lpstr>
      <vt:lpstr>Example: Change BIOS Access Destination</vt:lpstr>
      <vt:lpstr>Example: LOCK BIOS Access Destination</vt:lpstr>
      <vt:lpstr>Example: Change BIOS Access Destination</vt:lpstr>
      <vt:lpstr>A Word About This</vt:lpstr>
      <vt:lpstr>Firmware Hub (FWH)</vt:lpstr>
      <vt:lpstr>Firmware Hub (FWH)</vt:lpstr>
      <vt:lpstr>Serial Peripheral Interface (SPI)</vt:lpstr>
      <vt:lpstr>SPI Overview</vt:lpstr>
      <vt:lpstr>SPI Operating Modes</vt:lpstr>
      <vt:lpstr>Descriptor Mode</vt:lpstr>
      <vt:lpstr>Memory Mapping: Descriptor Mode</vt:lpstr>
      <vt:lpstr>Non-Descriptor Mode</vt:lpstr>
      <vt:lpstr>Memory Mapping: Non-Descriptor Mode</vt:lpstr>
      <vt:lpstr>Non-Descriptor Mode Memory Mapping</vt:lpstr>
      <vt:lpstr>Why is some of the chip visible in memory in one mode but not the other?</vt:lpstr>
      <vt:lpstr>Flash Accesses: Direct vs. Register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BIOS and System Management Mode Security</dc:title>
  <dc:creator>johnb</dc:creator>
  <cp:lastModifiedBy>a</cp:lastModifiedBy>
  <cp:revision>306</cp:revision>
  <dcterms:created xsi:type="dcterms:W3CDTF">2006-08-16T00:00:00Z</dcterms:created>
  <dcterms:modified xsi:type="dcterms:W3CDTF">2015-10-14T07:11:40Z</dcterms:modified>
</cp:coreProperties>
</file>