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8"/>
  </p:notesMasterIdLst>
  <p:handoutMasterIdLst>
    <p:handoutMasterId r:id="rId69"/>
  </p:handoutMasterIdLst>
  <p:sldIdLst>
    <p:sldId id="256" r:id="rId2"/>
    <p:sldId id="297" r:id="rId3"/>
    <p:sldId id="258" r:id="rId4"/>
    <p:sldId id="259" r:id="rId5"/>
    <p:sldId id="263" r:id="rId6"/>
    <p:sldId id="317" r:id="rId7"/>
    <p:sldId id="316" r:id="rId8"/>
    <p:sldId id="314" r:id="rId9"/>
    <p:sldId id="291" r:id="rId10"/>
    <p:sldId id="324" r:id="rId11"/>
    <p:sldId id="319" r:id="rId12"/>
    <p:sldId id="320" r:id="rId13"/>
    <p:sldId id="321" r:id="rId14"/>
    <p:sldId id="322" r:id="rId15"/>
    <p:sldId id="323" r:id="rId16"/>
    <p:sldId id="298" r:id="rId17"/>
    <p:sldId id="299" r:id="rId18"/>
    <p:sldId id="295" r:id="rId19"/>
    <p:sldId id="300" r:id="rId20"/>
    <p:sldId id="264" r:id="rId21"/>
    <p:sldId id="301" r:id="rId22"/>
    <p:sldId id="260" r:id="rId23"/>
    <p:sldId id="261" r:id="rId24"/>
    <p:sldId id="262" r:id="rId25"/>
    <p:sldId id="266" r:id="rId26"/>
    <p:sldId id="311" r:id="rId27"/>
    <p:sldId id="294" r:id="rId28"/>
    <p:sldId id="296" r:id="rId29"/>
    <p:sldId id="312" r:id="rId30"/>
    <p:sldId id="318" r:id="rId31"/>
    <p:sldId id="302" r:id="rId32"/>
    <p:sldId id="303" r:id="rId33"/>
    <p:sldId id="268" r:id="rId34"/>
    <p:sldId id="269" r:id="rId35"/>
    <p:sldId id="279" r:id="rId36"/>
    <p:sldId id="270" r:id="rId37"/>
    <p:sldId id="271" r:id="rId38"/>
    <p:sldId id="272" r:id="rId39"/>
    <p:sldId id="274" r:id="rId40"/>
    <p:sldId id="275" r:id="rId41"/>
    <p:sldId id="273" r:id="rId42"/>
    <p:sldId id="276" r:id="rId43"/>
    <p:sldId id="278" r:id="rId44"/>
    <p:sldId id="325" r:id="rId45"/>
    <p:sldId id="326" r:id="rId46"/>
    <p:sldId id="328" r:id="rId47"/>
    <p:sldId id="327" r:id="rId48"/>
    <p:sldId id="329" r:id="rId49"/>
    <p:sldId id="330" r:id="rId50"/>
    <p:sldId id="307" r:id="rId51"/>
    <p:sldId id="305" r:id="rId52"/>
    <p:sldId id="280" r:id="rId53"/>
    <p:sldId id="304" r:id="rId54"/>
    <p:sldId id="308" r:id="rId55"/>
    <p:sldId id="309" r:id="rId56"/>
    <p:sldId id="310" r:id="rId57"/>
    <p:sldId id="281" r:id="rId58"/>
    <p:sldId id="282" r:id="rId59"/>
    <p:sldId id="313" r:id="rId60"/>
    <p:sldId id="283" r:id="rId61"/>
    <p:sldId id="284" r:id="rId62"/>
    <p:sldId id="285" r:id="rId63"/>
    <p:sldId id="286" r:id="rId64"/>
    <p:sldId id="287" r:id="rId65"/>
    <p:sldId id="288" r:id="rId66"/>
    <p:sldId id="289" r:id="rId67"/>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FF9900"/>
    <a:srgbClr val="FF99FF"/>
    <a:srgbClr val="FF99CC"/>
    <a:srgbClr val="00CC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75552" autoAdjust="0"/>
  </p:normalViewPr>
  <p:slideViewPr>
    <p:cSldViewPr>
      <p:cViewPr varScale="1">
        <p:scale>
          <a:sx n="60" d="100"/>
          <a:sy n="60" d="100"/>
        </p:scale>
        <p:origin x="-858"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3171359"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defTabSz="963223">
              <a:defRPr/>
            </a:lvl1pPr>
          </a:lstStyle>
          <a:p>
            <a:endParaRPr lang="en-US"/>
          </a:p>
        </p:txBody>
      </p:sp>
      <p:sp>
        <p:nvSpPr>
          <p:cNvPr id="13315" name="Rectangle 3"/>
          <p:cNvSpPr>
            <a:spLocks noGrp="1" noChangeArrowheads="1"/>
          </p:cNvSpPr>
          <p:nvPr>
            <p:ph type="dt" sz="quarter" idx="1"/>
          </p:nvPr>
        </p:nvSpPr>
        <p:spPr bwMode="auto">
          <a:xfrm>
            <a:off x="4143842" y="1"/>
            <a:ext cx="3171358"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algn="r" defTabSz="963223">
              <a:defRPr/>
            </a:lvl1pPr>
          </a:lstStyle>
          <a:p>
            <a:endParaRPr lang="en-US"/>
          </a:p>
        </p:txBody>
      </p:sp>
      <p:sp>
        <p:nvSpPr>
          <p:cNvPr id="13316" name="Rectangle 4"/>
          <p:cNvSpPr>
            <a:spLocks noGrp="1" noChangeArrowheads="1"/>
          </p:cNvSpPr>
          <p:nvPr>
            <p:ph type="ftr" sz="quarter" idx="2"/>
          </p:nvPr>
        </p:nvSpPr>
        <p:spPr bwMode="auto">
          <a:xfrm>
            <a:off x="1" y="9120156"/>
            <a:ext cx="3171359"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defTabSz="963223">
              <a:defRPr/>
            </a:lvl1pPr>
          </a:lstStyle>
          <a:p>
            <a:endParaRPr lang="en-US"/>
          </a:p>
        </p:txBody>
      </p:sp>
      <p:sp>
        <p:nvSpPr>
          <p:cNvPr id="13317" name="Rectangle 5"/>
          <p:cNvSpPr>
            <a:spLocks noGrp="1" noChangeArrowheads="1"/>
          </p:cNvSpPr>
          <p:nvPr>
            <p:ph type="sldNum" sz="quarter" idx="3"/>
          </p:nvPr>
        </p:nvSpPr>
        <p:spPr bwMode="auto">
          <a:xfrm>
            <a:off x="4143842" y="9120156"/>
            <a:ext cx="3171358"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algn="r" defTabSz="963223">
              <a:defRPr/>
            </a:lvl1pPr>
          </a:lstStyle>
          <a:p>
            <a:fld id="{714FF973-ED19-4E1B-BDA0-CFE3FF492F5D}" type="slidenum">
              <a:rPr lang="en-US"/>
              <a:pPr/>
              <a:t>‹#›</a:t>
            </a:fld>
            <a:endParaRPr lang="en-US"/>
          </a:p>
        </p:txBody>
      </p:sp>
    </p:spTree>
    <p:extLst>
      <p:ext uri="{BB962C8B-B14F-4D97-AF65-F5344CB8AC3E}">
        <p14:creationId xmlns:p14="http://schemas.microsoft.com/office/powerpoint/2010/main" val="149629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171359"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defTabSz="963223">
              <a:defRPr>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4143842" y="1"/>
            <a:ext cx="3171358" cy="481046"/>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lvl1pPr algn="r" defTabSz="963223">
              <a:defRPr>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804" y="4560900"/>
            <a:ext cx="5363595" cy="4319555"/>
          </a:xfrm>
          <a:prstGeom prst="rect">
            <a:avLst/>
          </a:prstGeom>
          <a:noFill/>
          <a:ln w="9525">
            <a:noFill/>
            <a:miter lim="800000"/>
            <a:headEnd/>
            <a:tailEnd/>
          </a:ln>
          <a:effectLst/>
        </p:spPr>
        <p:txBody>
          <a:bodyPr vert="horz" wrap="square" lIns="96306" tIns="48154" rIns="96306" bIns="481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9120156"/>
            <a:ext cx="3171359"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defTabSz="963223">
              <a:defRPr>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4143842" y="9120156"/>
            <a:ext cx="3171358" cy="481045"/>
          </a:xfrm>
          <a:prstGeom prst="rect">
            <a:avLst/>
          </a:prstGeom>
          <a:noFill/>
          <a:ln w="9525">
            <a:noFill/>
            <a:miter lim="800000"/>
            <a:headEnd/>
            <a:tailEnd/>
          </a:ln>
          <a:effectLst/>
        </p:spPr>
        <p:txBody>
          <a:bodyPr vert="horz" wrap="square" lIns="96306" tIns="48154" rIns="96306" bIns="48154" numCol="1" anchor="b" anchorCtr="0" compatLnSpc="1">
            <a:prstTxWarp prst="textNoShape">
              <a:avLst/>
            </a:prstTxWarp>
          </a:bodyPr>
          <a:lstStyle>
            <a:lvl1pPr algn="r" defTabSz="963223">
              <a:defRPr>
                <a:latin typeface="Times New Roman" pitchFamily="18" charset="0"/>
              </a:defRPr>
            </a:lvl1pPr>
          </a:lstStyle>
          <a:p>
            <a:fld id="{29F3AD62-187D-48C4-8BAF-FC3C0FAA6AFF}" type="slidenum">
              <a:rPr lang="en-US"/>
              <a:pPr/>
              <a:t>‹#›</a:t>
            </a:fld>
            <a:endParaRPr lang="en-US"/>
          </a:p>
        </p:txBody>
      </p:sp>
    </p:spTree>
    <p:extLst>
      <p:ext uri="{BB962C8B-B14F-4D97-AF65-F5344CB8AC3E}">
        <p14:creationId xmlns:p14="http://schemas.microsoft.com/office/powerpoint/2010/main" val="1088599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8A777-124C-482C-8280-DF15FC1DC2FA}" type="slidenum">
              <a:rPr lang="en-US"/>
              <a:pPr/>
              <a:t>1</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76313" eaLnBrk="0" hangingPunct="0">
              <a:defRPr sz="1200">
                <a:solidFill>
                  <a:schemeClr val="tx1"/>
                </a:solidFill>
                <a:latin typeface="Tahoma" pitchFamily="34" charset="0"/>
              </a:defRPr>
            </a:lvl1pPr>
            <a:lvl2pPr marL="742950" indent="-285750" defTabSz="976313" eaLnBrk="0" hangingPunct="0">
              <a:defRPr sz="1200">
                <a:solidFill>
                  <a:schemeClr val="tx1"/>
                </a:solidFill>
                <a:latin typeface="Tahoma" pitchFamily="34" charset="0"/>
              </a:defRPr>
            </a:lvl2pPr>
            <a:lvl3pPr marL="1143000" indent="-228600" defTabSz="976313" eaLnBrk="0" hangingPunct="0">
              <a:defRPr sz="1200">
                <a:solidFill>
                  <a:schemeClr val="tx1"/>
                </a:solidFill>
                <a:latin typeface="Tahoma" pitchFamily="34" charset="0"/>
              </a:defRPr>
            </a:lvl3pPr>
            <a:lvl4pPr marL="1600200" indent="-228600" defTabSz="976313" eaLnBrk="0" hangingPunct="0">
              <a:defRPr sz="1200">
                <a:solidFill>
                  <a:schemeClr val="tx1"/>
                </a:solidFill>
                <a:latin typeface="Tahoma" pitchFamily="34" charset="0"/>
              </a:defRPr>
            </a:lvl4pPr>
            <a:lvl5pPr marL="2057400" indent="-228600" defTabSz="976313" eaLnBrk="0" hangingPunct="0">
              <a:defRPr sz="1200">
                <a:solidFill>
                  <a:schemeClr val="tx1"/>
                </a:solidFill>
                <a:latin typeface="Tahoma" pitchFamily="34" charset="0"/>
              </a:defRPr>
            </a:lvl5pPr>
            <a:lvl6pPr marL="2514600" indent="-228600" defTabSz="976313" eaLnBrk="0" fontAlgn="base" hangingPunct="0">
              <a:spcBef>
                <a:spcPct val="0"/>
              </a:spcBef>
              <a:spcAft>
                <a:spcPct val="0"/>
              </a:spcAft>
              <a:defRPr sz="1200">
                <a:solidFill>
                  <a:schemeClr val="tx1"/>
                </a:solidFill>
                <a:latin typeface="Tahoma" pitchFamily="34" charset="0"/>
              </a:defRPr>
            </a:lvl6pPr>
            <a:lvl7pPr marL="2971800" indent="-228600" defTabSz="976313" eaLnBrk="0" fontAlgn="base" hangingPunct="0">
              <a:spcBef>
                <a:spcPct val="0"/>
              </a:spcBef>
              <a:spcAft>
                <a:spcPct val="0"/>
              </a:spcAft>
              <a:defRPr sz="1200">
                <a:solidFill>
                  <a:schemeClr val="tx1"/>
                </a:solidFill>
                <a:latin typeface="Tahoma" pitchFamily="34" charset="0"/>
              </a:defRPr>
            </a:lvl7pPr>
            <a:lvl8pPr marL="3429000" indent="-228600" defTabSz="976313" eaLnBrk="0" fontAlgn="base" hangingPunct="0">
              <a:spcBef>
                <a:spcPct val="0"/>
              </a:spcBef>
              <a:spcAft>
                <a:spcPct val="0"/>
              </a:spcAft>
              <a:defRPr sz="1200">
                <a:solidFill>
                  <a:schemeClr val="tx1"/>
                </a:solidFill>
                <a:latin typeface="Tahoma" pitchFamily="34" charset="0"/>
              </a:defRPr>
            </a:lvl8pPr>
            <a:lvl9pPr marL="3886200" indent="-228600" defTabSz="976313" eaLnBrk="0" fontAlgn="base" hangingPunct="0">
              <a:spcBef>
                <a:spcPct val="0"/>
              </a:spcBef>
              <a:spcAft>
                <a:spcPct val="0"/>
              </a:spcAft>
              <a:defRPr sz="1200">
                <a:solidFill>
                  <a:schemeClr val="tx1"/>
                </a:solidFill>
                <a:latin typeface="Tahoma" pitchFamily="34" charset="0"/>
              </a:defRPr>
            </a:lvl9pPr>
          </a:lstStyle>
          <a:p>
            <a:r>
              <a:rPr lang="en-US" sz="1100" smtClean="0">
                <a:latin typeface="Arial Narrow" pitchFamily="34" charset="0"/>
              </a:rPr>
              <a:t>-</a:t>
            </a:r>
            <a:fld id="{240C3530-184B-412C-80C0-352CD6D54CE3}" type="slidenum">
              <a:rPr lang="en-US" sz="1100" smtClean="0">
                <a:latin typeface="Arial Narrow" pitchFamily="34" charset="0"/>
              </a:rPr>
              <a:pPr/>
              <a:t>10</a:t>
            </a:fld>
            <a:r>
              <a:rPr lang="en-US" sz="1100" smtClean="0">
                <a:latin typeface="Arial Narrow" pitchFamily="34" charset="0"/>
              </a:rPr>
              <a:t>-</a:t>
            </a: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39713" indent="-239713"/>
            <a:r>
              <a:rPr lang="en-US" smtClean="0"/>
              <a:t>Privacy Act of 1974</a:t>
            </a:r>
          </a:p>
          <a:p>
            <a:pPr marL="239713" indent="-239713">
              <a:buFontTx/>
              <a:buChar char="•"/>
            </a:pPr>
            <a:r>
              <a:rPr lang="en-US" smtClean="0"/>
              <a:t>Covers U.S. citizen and permanent resident (i.e. </a:t>
            </a:r>
            <a:r>
              <a:rPr lang="en-US" b="1" smtClean="0"/>
              <a:t>individual</a:t>
            </a:r>
            <a:r>
              <a:rPr lang="en-US" smtClean="0"/>
              <a:t>).</a:t>
            </a:r>
          </a:p>
          <a:p>
            <a:pPr marL="239713" indent="-239713">
              <a:buFontTx/>
              <a:buChar char="•"/>
            </a:pPr>
            <a:r>
              <a:rPr lang="en-US" smtClean="0"/>
              <a:t>It defines </a:t>
            </a:r>
            <a:r>
              <a:rPr lang="en-US" b="1" smtClean="0"/>
              <a:t>record</a:t>
            </a:r>
            <a:r>
              <a:rPr lang="en-US" smtClean="0"/>
              <a:t> as “any item, collection or grouping of information associated to an </a:t>
            </a:r>
            <a:r>
              <a:rPr lang="en-US" b="1" smtClean="0"/>
              <a:t>individual</a:t>
            </a:r>
            <a:r>
              <a:rPr lang="en-US" smtClean="0"/>
              <a:t>” maintained by a Government agency.</a:t>
            </a:r>
          </a:p>
          <a:p>
            <a:pPr marL="239713" indent="-239713">
              <a:buFontTx/>
              <a:buChar char="•"/>
            </a:pPr>
            <a:r>
              <a:rPr lang="en-US" smtClean="0"/>
              <a:t>It defines </a:t>
            </a:r>
            <a:r>
              <a:rPr lang="en-US" b="1" smtClean="0"/>
              <a:t>system of records</a:t>
            </a:r>
            <a:r>
              <a:rPr lang="en-US" smtClean="0"/>
              <a:t> as a group of records associated with an </a:t>
            </a:r>
            <a:r>
              <a:rPr lang="en-US" b="1" smtClean="0"/>
              <a:t>individual</a:t>
            </a:r>
            <a:r>
              <a:rPr lang="en-US" smtClean="0"/>
              <a:t> controlled by a Government agency.</a:t>
            </a:r>
          </a:p>
          <a:p>
            <a:pPr marL="239713" indent="-239713">
              <a:buFontTx/>
              <a:buChar char="•"/>
            </a:pPr>
            <a:endParaRPr lang="en-US" smtClean="0"/>
          </a:p>
          <a:p>
            <a:pPr marL="239713" indent="-239713"/>
            <a:r>
              <a:rPr lang="en-US" smtClean="0"/>
              <a:t>Note: In privacy practice, it is important to:</a:t>
            </a:r>
          </a:p>
          <a:p>
            <a:pPr marL="239713" indent="-239713">
              <a:buFontTx/>
              <a:buChar char="•"/>
            </a:pPr>
            <a:r>
              <a:rPr lang="en-US" smtClean="0"/>
              <a:t>Know the definition of individual.</a:t>
            </a:r>
          </a:p>
          <a:p>
            <a:pPr marL="239713" indent="-239713">
              <a:buFontTx/>
              <a:buChar char="•"/>
            </a:pPr>
            <a:r>
              <a:rPr lang="en-US" smtClean="0"/>
              <a:t>What constitutes a record?</a:t>
            </a:r>
          </a:p>
          <a:p>
            <a:pPr marL="239713" indent="-239713">
              <a:buFontTx/>
              <a:buChar char="•"/>
            </a:pPr>
            <a:r>
              <a:rPr lang="en-US" smtClean="0"/>
              <a:t>Understand that system of records is not information system.  It is a set of data items that are associated to an individual.</a:t>
            </a:r>
          </a:p>
          <a:p>
            <a:pPr marL="239713" indent="-239713"/>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B4B371-47EF-4F94-805C-A1A2AA5EDDC3}" type="slidenum">
              <a:rPr lang="en-US" smtClean="0"/>
              <a:pPr/>
              <a:t>11</a:t>
            </a:fld>
            <a:endParaRPr lang="en-US"/>
          </a:p>
        </p:txBody>
      </p:sp>
    </p:spTree>
    <p:extLst>
      <p:ext uri="{BB962C8B-B14F-4D97-AF65-F5344CB8AC3E}">
        <p14:creationId xmlns:p14="http://schemas.microsoft.com/office/powerpoint/2010/main" val="267300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B4B371-47EF-4F94-805C-A1A2AA5EDDC3}" type="slidenum">
              <a:rPr lang="en-US" smtClean="0"/>
              <a:pPr/>
              <a:t>12</a:t>
            </a:fld>
            <a:endParaRPr lang="en-US"/>
          </a:p>
        </p:txBody>
      </p:sp>
    </p:spTree>
    <p:extLst>
      <p:ext uri="{BB962C8B-B14F-4D97-AF65-F5344CB8AC3E}">
        <p14:creationId xmlns:p14="http://schemas.microsoft.com/office/powerpoint/2010/main" val="252604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Katz vs. </a:t>
            </a:r>
            <a:r>
              <a:rPr lang="en-US" smtClean="0"/>
              <a:t>US.</a:t>
            </a:r>
            <a:r>
              <a:rPr lang="en-US" baseline="0" smtClean="0"/>
              <a:t>  </a:t>
            </a:r>
            <a:endParaRPr lang="en-US"/>
          </a:p>
        </p:txBody>
      </p:sp>
      <p:sp>
        <p:nvSpPr>
          <p:cNvPr id="4" name="Slide Number Placeholder 3"/>
          <p:cNvSpPr>
            <a:spLocks noGrp="1"/>
          </p:cNvSpPr>
          <p:nvPr>
            <p:ph type="sldNum" sz="quarter" idx="10"/>
          </p:nvPr>
        </p:nvSpPr>
        <p:spPr/>
        <p:txBody>
          <a:bodyPr/>
          <a:lstStyle/>
          <a:p>
            <a:fld id="{3BB4B371-47EF-4F94-805C-A1A2AA5EDD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DOJ vs. Reporters Committee for Freedom of the Press.  Supreme Court concluded</a:t>
            </a:r>
            <a:r>
              <a:rPr lang="en-US" baseline="0" dirty="0" smtClean="0"/>
              <a:t> that while “rap sheets” are public records but aggregation of these records  </a:t>
            </a:r>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Simonsen</a:t>
            </a:r>
            <a:r>
              <a:rPr lang="en-US" dirty="0" smtClean="0"/>
              <a:t> vs. Swenson.  </a:t>
            </a:r>
            <a:r>
              <a:rPr lang="en-US" dirty="0" err="1" smtClean="0"/>
              <a:t>Simonsen</a:t>
            </a:r>
            <a:r>
              <a:rPr lang="en-US" dirty="0" smtClean="0"/>
              <a:t> is a patient of Dr. Swenson.</a:t>
            </a:r>
            <a:r>
              <a:rPr lang="en-US" baseline="0" dirty="0" smtClean="0"/>
              <a:t>  </a:t>
            </a:r>
            <a:r>
              <a:rPr lang="en-US" baseline="0" dirty="0" err="1" smtClean="0"/>
              <a:t>Simonsen</a:t>
            </a:r>
            <a:r>
              <a:rPr lang="en-US" baseline="0" dirty="0" smtClean="0"/>
              <a:t> has syphilis.  Supreme Court concluded that protecting public health outweighed any privacy interest.</a:t>
            </a:r>
          </a:p>
          <a:p>
            <a:endParaRPr lang="en-US" baseline="0" dirty="0" smtClean="0"/>
          </a:p>
          <a:p>
            <a:r>
              <a:rPr lang="en-US" baseline="0" dirty="0" smtClean="0"/>
              <a:t>US vs. Miller.  Customer lacked a reasonable expectation of privacy in the financial records maintained by his bank – a 3</a:t>
            </a:r>
            <a:r>
              <a:rPr lang="en-US" baseline="30000" dirty="0" smtClean="0"/>
              <a:t>rd</a:t>
            </a:r>
            <a:r>
              <a:rPr lang="en-US" baseline="0" dirty="0" smtClean="0"/>
              <a:t> Party.</a:t>
            </a:r>
          </a:p>
          <a:p>
            <a:endParaRPr lang="en-US" baseline="0" dirty="0" smtClean="0"/>
          </a:p>
          <a:p>
            <a:r>
              <a:rPr lang="en-US" baseline="0" dirty="0" smtClean="0"/>
              <a:t>Smith vs. Maryland.  People lack a reasonable expectation of privacy in the phone numbers they dialed.  Because they must convey phone numbers to the phone company.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26947-1BAA-4AD9-BBEA-787AB7D52043}" type="slidenum">
              <a:rPr lang="en-US"/>
              <a:pPr/>
              <a:t>16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dirty="0" smtClean="0"/>
              <a:t>Crime laws, page 847</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029B4-936B-439E-9B73-240892D19880}" type="slidenum">
              <a:rPr lang="en-US"/>
              <a:pPr/>
              <a:t>17</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D431C-D1B4-4190-A0C1-9658A03DA8AC}" type="slidenum">
              <a:rPr lang="en-US"/>
              <a:pPr/>
              <a:t>18</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1510F-A1FE-4F65-8A4D-693A728353D6}" type="slidenum">
              <a:rPr lang="en-US"/>
              <a:pPr/>
              <a:t>19</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r>
              <a:rPr lang="en-US" dirty="0" smtClean="0"/>
              <a:t>Intellectual property laws, page 860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6CBB3-BAE8-4CDF-BB63-3935C6D84DB7}" type="slidenum">
              <a:rPr lang="en-US"/>
              <a:pPr/>
              <a:t>2</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7B694-8D82-4B53-9DFB-C357FAA465BF}" type="slidenum">
              <a:rPr lang="en-US"/>
              <a:pPr/>
              <a:t>20</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CC728-4E6E-423F-A389-C0D3B0CEB957}" type="slidenum">
              <a:rPr lang="en-US"/>
              <a:pPr/>
              <a:t>21</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0CF8B-FCBA-4E54-A71B-55238FE49F73}" type="slidenum">
              <a:rPr lang="en-US"/>
              <a:pPr/>
              <a:t>22</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27BE6-4817-49F2-9A70-2F795CAB48EB}" type="slidenum">
              <a:rPr lang="en-US"/>
              <a:pPr/>
              <a:t>23</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7B146-5F86-4166-8CF7-E0E66C520FE1}" type="slidenum">
              <a:rPr lang="en-US"/>
              <a:pPr/>
              <a:t>24</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44CD4-E085-4BB2-B534-6821DFBD62A5}" type="slidenum">
              <a:rPr lang="en-US"/>
              <a:pPr/>
              <a:t>25</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97709-D7E1-488E-A444-B0E17636DE3B}" type="slidenum">
              <a:rPr lang="en-US"/>
              <a:pPr/>
              <a:t>26</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97709-D7E1-488E-A444-B0E17636DE3B}" type="slidenum">
              <a:rPr lang="en-US"/>
              <a:pPr/>
              <a:t>27</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A7E09-6251-4AB8-A66C-7EAC0EBB4EC0}" type="slidenum">
              <a:rPr lang="en-US"/>
              <a:pPr/>
              <a:t>28</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D88AA-19B5-4B3D-93A1-F6F9F705ECE8}" type="slidenum">
              <a:rPr lang="en-US"/>
              <a:pPr/>
              <a:t>3</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CBEA1-24FF-47B7-AA91-F2C0162CB958}" type="slidenum">
              <a:rPr lang="en-US"/>
              <a:pPr/>
              <a:t>33</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EF18E-0E34-471C-B0F0-1461B28991C9}" type="slidenum">
              <a:rPr lang="en-US"/>
              <a:pPr/>
              <a:t>34</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1299E-7644-4587-9673-7FC568FFCC53}" type="slidenum">
              <a:rPr lang="en-US"/>
              <a:pPr/>
              <a:t>35</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32810-DF96-4A32-8BA3-225BA1CFCB32}" type="slidenum">
              <a:rPr lang="en-US"/>
              <a:pPr/>
              <a:t>36</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EC9A1-0BED-47F2-83D7-D62439B66BA8}" type="slidenum">
              <a:rPr lang="en-US"/>
              <a:pPr/>
              <a:t>37</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69DF9-B283-411C-B389-12B5599A99A8}" type="slidenum">
              <a:rPr lang="en-US"/>
              <a:pPr/>
              <a:t>38</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2C71C-ECEE-45A5-9C72-9EDA90F40ED5}" type="slidenum">
              <a:rPr lang="en-US"/>
              <a:pPr/>
              <a:t>39</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78CD8-6250-4A1A-8FC5-31F4AC5429FB}" type="slidenum">
              <a:rPr lang="en-US"/>
              <a:pPr/>
              <a:t>4</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32B6A-74C0-4B34-86CE-C80089171C14}" type="slidenum">
              <a:rPr lang="en-US"/>
              <a:pPr/>
              <a:t>40</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3A87D-62ED-460D-83BA-AFADF230467C}" type="slidenum">
              <a:rPr lang="en-US"/>
              <a:pPr/>
              <a:t>41</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D15E9-990B-41B1-8E46-63DBD215B9F4}" type="slidenum">
              <a:rPr lang="en-US"/>
              <a:pPr/>
              <a:t>42</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609E2-D94A-4660-A245-210CA91C38C0}" type="slidenum">
              <a:rPr lang="en-US"/>
              <a:pPr/>
              <a:t>43</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F2731-C11B-4767-B549-4EECCB52F9FB}" type="slidenum">
              <a:rPr lang="en-US"/>
              <a:pPr/>
              <a:t>52</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468F4-BE40-4255-885B-6821BB3BCA03}" type="slidenum">
              <a:rPr lang="en-US"/>
              <a:pPr/>
              <a:t>5</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dirty="0" smtClean="0"/>
              <a:t>Page 856</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F3AD62-187D-48C4-8BAF-FC3C0FAA6AFF}" type="slidenum">
              <a:rPr lang="en-US" smtClean="0"/>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A3980-64C5-465C-BA62-09A4E8CEEB5F}" type="slidenum">
              <a:rPr lang="en-US"/>
              <a:pPr/>
              <a:t>57</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C7983-32CD-49A3-BCA6-8E41D81A0D37}" type="slidenum">
              <a:rPr lang="en-US"/>
              <a:pPr/>
              <a:t>58</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IAB is a part of DARPA</a:t>
            </a:r>
            <a:endParaRPr lang="en-US" dirty="0"/>
          </a:p>
        </p:txBody>
      </p:sp>
      <p:sp>
        <p:nvSpPr>
          <p:cNvPr id="4" name="Slide Number Placeholder 3"/>
          <p:cNvSpPr>
            <a:spLocks noGrp="1"/>
          </p:cNvSpPr>
          <p:nvPr>
            <p:ph type="sldNum" sz="quarter" idx="10"/>
          </p:nvPr>
        </p:nvSpPr>
        <p:spPr/>
        <p:txBody>
          <a:bodyPr/>
          <a:lstStyle/>
          <a:p>
            <a:fld id="{29F3AD62-187D-48C4-8BAF-FC3C0FAA6AFF}" type="slidenum">
              <a:rPr lang="en-US" smtClean="0"/>
              <a:pPr/>
              <a:t>59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CA1FF-2D81-4E3A-98E4-3E1A48D1A3B4}" type="slidenum">
              <a:rPr lang="en-US"/>
              <a:pPr/>
              <a:t>60</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5B372-76F8-48D0-AF14-D9697A825C73}" type="slidenum">
              <a:rPr lang="en-US"/>
              <a:pPr/>
              <a:t>61</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67DF8-D822-4660-BA93-11E2233B88D7}" type="slidenum">
              <a:rPr lang="en-US"/>
              <a:pPr/>
              <a:t>62</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35411-F9F0-4E73-ACFB-39196C6969B9}" type="slidenum">
              <a:rPr lang="en-US"/>
              <a:pPr/>
              <a:t>63</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70BC8-3B84-4F14-8032-8984985B3C87}" type="slidenum">
              <a:rPr lang="en-US"/>
              <a:pPr/>
              <a:t>64</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B8B24-2EE6-49B6-88E6-7227899D98DF}" type="slidenum">
              <a:rPr lang="en-US"/>
              <a:pPr/>
              <a:t>65</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468F4-BE40-4255-885B-6821BB3BCA03}" type="slidenum">
              <a:rPr lang="en-US"/>
              <a:pPr/>
              <a:t>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2AF17-A4E7-46C2-A109-BE5119F73A2E}" type="slidenum">
              <a:rPr lang="en-US"/>
              <a:pPr/>
              <a:t>66</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468F4-BE40-4255-885B-6821BB3BCA03}" type="slidenum">
              <a:rPr lang="en-US"/>
              <a:pPr/>
              <a:t>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468F4-BE40-4255-885B-6821BB3BCA03}" type="slidenum">
              <a:rPr lang="en-US"/>
              <a:pPr/>
              <a:t>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8D434-6F1F-4591-A732-2BBC03931251}" type="slidenum">
              <a:rPr lang="en-US"/>
              <a:pPr/>
              <a:t>9</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ca%20rel=%22license%22%20href=%22http:/creativecommons.org/licenses/by-nc-sa/3.0/%22%3e%3cimg%20alt=%22Creative%20Commons%20License%22%20style=%22border-width:0%22%20src=%22http:/i.creativecommons.org/l/by-nc-sa/3.0/88x31.png%22%20/%3e%3c/a%3e%3cbr%20/%3e%3cspan%20xmlns:dct=%22http:/purl.org/dc/terms/%22%20property=%22dct:title%22%3eCISSP%20Common%20Body%20of%20Knowledge%3c/span%3e%20by%20%3cspan%20xmlns:cc=%22http:/creativecommons.org/n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9906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962400"/>
            <a:ext cx="4419600" cy="1143000"/>
          </a:xfrm>
        </p:spPr>
        <p:txBody>
          <a:bodyPr/>
          <a:lstStyle>
            <a:lvl1pPr marL="0" indent="0" algn="ctr">
              <a:buFontTx/>
              <a:buNone/>
              <a:defRPr sz="1600" b="1"/>
            </a:lvl1pPr>
          </a:lstStyle>
          <a:p>
            <a:r>
              <a:rPr lang="en-US"/>
              <a:t>Click to Edit Master Subtitle Style</a:t>
            </a:r>
          </a:p>
        </p:txBody>
      </p:sp>
      <p:sp>
        <p:nvSpPr>
          <p:cNvPr id="8" name="Rectangle 6"/>
          <p:cNvSpPr>
            <a:spLocks noGrp="1" noChangeArrowheads="1"/>
          </p:cNvSpPr>
          <p:nvPr>
            <p:ph type="sldNum" sz="quarter" idx="4"/>
          </p:nvPr>
        </p:nvSpPr>
        <p:spPr>
          <a:xfrm>
            <a:off x="7848600" y="6400800"/>
            <a:ext cx="1295400" cy="457200"/>
          </a:xfrm>
        </p:spPr>
        <p:txBody>
          <a:bodyPr/>
          <a:lstStyle>
            <a:lvl1pPr>
              <a:defRPr/>
            </a:lvl1pPr>
          </a:lstStyle>
          <a:p>
            <a:r>
              <a:rPr lang="en-US" dirty="0"/>
              <a:t>- </a:t>
            </a:r>
            <a:fld id="{3FDE6267-42FA-4B55-990A-97A91C169435}" type="slidenum">
              <a:rPr lang="en-US"/>
              <a:pPr/>
              <a:t>‹#›</a:t>
            </a:fld>
            <a:r>
              <a:rPr lang="en-US" dirty="0"/>
              <a:t> -</a:t>
            </a:r>
          </a:p>
        </p:txBody>
      </p:sp>
      <p:pic>
        <p:nvPicPr>
          <p:cNvPr id="7" name="Picture 6">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26259098-7412-49E3-BD05-D31CDA12191C}" type="slidenum">
              <a:rPr lang="en-US"/>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
            <a:ext cx="2209800" cy="659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77000" cy="659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F5126FF6-5C39-4A1A-8BAE-B6BBFDF60D26}" type="slidenum">
              <a:rPr lang="en-US"/>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43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629400"/>
            <a:ext cx="1219200" cy="457200"/>
          </a:xfrm>
        </p:spPr>
        <p:txBody>
          <a:bodyPr/>
          <a:lstStyle>
            <a:lvl1pPr>
              <a:defRPr/>
            </a:lvl1pPr>
          </a:lstStyle>
          <a:p>
            <a:r>
              <a:rPr lang="en-US"/>
              <a:t>- </a:t>
            </a:r>
            <a:fld id="{84A4C77C-372E-47F2-8788-0598D2657A77}" type="slidenum">
              <a:rPr lang="en-US"/>
              <a:pPr/>
              <a:t>‹#›</a:t>
            </a:fld>
            <a:r>
              <a:rPr 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 </a:t>
            </a:r>
            <a:fld id="{19B9B564-1AF1-4375-B16C-9DFDEDAFDD9E}" type="slidenum">
              <a:rPr lang="en-US"/>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 </a:t>
            </a:r>
            <a:fld id="{46061EE8-EB9D-4D90-88A3-812F75E322AA}" type="slidenum">
              <a:rPr lang="en-US"/>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 </a:t>
            </a:r>
            <a:fld id="{1B4E4B2B-67F1-45FA-9019-7659F74F8624}" type="slidenum">
              <a:rPr lang="en-US"/>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 </a:t>
            </a:r>
            <a:fld id="{F4C3E02F-E265-49C1-962D-EE8A5E5AD448}" type="slidenum">
              <a:rPr lang="en-US"/>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 </a:t>
            </a:r>
            <a:fld id="{5BDC189E-8BC5-4ED2-9C86-EDEFD30BD813}" type="slidenum">
              <a:rPr lang="en-US"/>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 </a:t>
            </a:r>
            <a:fld id="{CA8C79D2-70BE-434E-AF37-F275ABCCA1F4}" type="slidenum">
              <a:rPr lang="en-US"/>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88AD8F06-E16B-4693-8F17-7779B5BA42E0}" type="slidenum">
              <a:rPr lang="en-US"/>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 </a:t>
            </a:r>
            <a:fld id="{FD9A66B5-1781-409B-9472-7482DFB5A76A}" type="slidenum">
              <a:rPr lang="en-US"/>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
            <a:ext cx="88392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3399"/>
                </a:solidFill>
              </a:defRPr>
            </a:lvl1pPr>
          </a:lstStyle>
          <a:p>
            <a:r>
              <a:rPr lang="en-US"/>
              <a:t>- </a:t>
            </a:r>
            <a:fld id="{E318814E-77DC-485B-B258-2198BF5A8D3E}" type="slidenum">
              <a:rPr lang="en-US"/>
              <a:pPr/>
              <a:t>‹#›</a:t>
            </a:fld>
            <a:r>
              <a:rPr lang="en-US"/>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endParaRPr lang="en-US"/>
          </a:p>
        </p:txBody>
      </p:sp>
      <p:pic>
        <p:nvPicPr>
          <p:cNvPr id="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3.png"/><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hyperlink" Target="http://opensecuritytraining.info/Welcome.html"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1524000" y="1066800"/>
            <a:ext cx="6096000" cy="1981200"/>
          </a:xfrm>
        </p:spPr>
        <p:txBody>
          <a:bodyPr/>
          <a:lstStyle/>
          <a:p>
            <a:r>
              <a:rPr lang="en-US" dirty="0"/>
              <a:t>CISSP</a:t>
            </a:r>
            <a:r>
              <a:rPr lang="en-US" baseline="30000" dirty="0"/>
              <a:t>®</a:t>
            </a:r>
            <a:r>
              <a:rPr lang="en-US" dirty="0"/>
              <a:t> Common Body of </a:t>
            </a:r>
            <a:r>
              <a:rPr lang="en-US" dirty="0" smtClean="0"/>
              <a:t>Knowledge Review:</a:t>
            </a:r>
            <a:r>
              <a:rPr lang="en-US" dirty="0"/>
              <a:t/>
            </a:r>
            <a:br>
              <a:rPr lang="en-US" dirty="0"/>
            </a:br>
            <a:r>
              <a:rPr lang="en-US" dirty="0"/>
              <a:t> </a:t>
            </a:r>
            <a:r>
              <a:rPr lang="en-US" sz="3200" dirty="0">
                <a:solidFill>
                  <a:srgbClr val="FF6600"/>
                </a:solidFill>
              </a:rPr>
              <a:t>Legal, Regulations, Compliance &amp; Investigations Domain</a:t>
            </a:r>
          </a:p>
        </p:txBody>
      </p:sp>
      <p:sp>
        <p:nvSpPr>
          <p:cNvPr id="321539" name="Rectangle 3"/>
          <p:cNvSpPr>
            <a:spLocks noGrp="1" noChangeArrowheads="1"/>
          </p:cNvSpPr>
          <p:nvPr>
            <p:ph type="subTitle" idx="1"/>
          </p:nvPr>
        </p:nvSpPr>
        <p:spPr>
          <a:xfrm>
            <a:off x="2165350" y="3886200"/>
            <a:ext cx="4800600" cy="1143000"/>
          </a:xfrm>
        </p:spPr>
        <p:txBody>
          <a:bodyPr/>
          <a:lstStyle/>
          <a:p>
            <a:pPr>
              <a:tabLst>
                <a:tab pos="1146175" algn="l"/>
              </a:tabLst>
            </a:pPr>
            <a:r>
              <a:rPr lang="en-US" dirty="0" smtClean="0"/>
              <a:t>Version: 5.9.2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1200" dirty="0" smtClean="0"/>
              <a:t>Laws &amp; Regulations</a:t>
            </a:r>
            <a:r>
              <a:rPr lang="en-US" dirty="0" smtClean="0"/>
              <a:t/>
            </a:r>
            <a:br>
              <a:rPr lang="en-US" dirty="0" smtClean="0"/>
            </a:br>
            <a:r>
              <a:rPr lang="en-US" dirty="0" smtClean="0"/>
              <a:t>Privacy Act of 1974</a:t>
            </a:r>
          </a:p>
        </p:txBody>
      </p:sp>
      <p:sp>
        <p:nvSpPr>
          <p:cNvPr id="45060" name="Rectangle 3"/>
          <p:cNvSpPr>
            <a:spLocks noGrp="1" noChangeArrowheads="1"/>
          </p:cNvSpPr>
          <p:nvPr>
            <p:ph type="body" idx="1"/>
          </p:nvPr>
        </p:nvSpPr>
        <p:spPr/>
        <p:txBody>
          <a:bodyPr/>
          <a:lstStyle/>
          <a:p>
            <a:pPr>
              <a:buClr>
                <a:srgbClr val="000099"/>
              </a:buClr>
            </a:pPr>
            <a:r>
              <a:rPr lang="en-US" u="sng" dirty="0" smtClean="0">
                <a:solidFill>
                  <a:srgbClr val="FF6600"/>
                </a:solidFill>
              </a:rPr>
              <a:t>Individual</a:t>
            </a:r>
            <a:r>
              <a:rPr lang="en-US" dirty="0" smtClean="0">
                <a:solidFill>
                  <a:srgbClr val="FF6600"/>
                </a:solidFill>
              </a:rPr>
              <a:t> </a:t>
            </a:r>
            <a:r>
              <a:rPr lang="en-US" dirty="0" smtClean="0"/>
              <a:t>means a citizen of the United States or an alien lawfully admitted for permanent residence.</a:t>
            </a:r>
          </a:p>
          <a:p>
            <a:pPr>
              <a:buClr>
                <a:srgbClr val="000099"/>
              </a:buClr>
            </a:pPr>
            <a:r>
              <a:rPr lang="en-US" u="sng" dirty="0" smtClean="0">
                <a:solidFill>
                  <a:srgbClr val="FF6600"/>
                </a:solidFill>
              </a:rPr>
              <a:t>Record</a:t>
            </a:r>
            <a:r>
              <a:rPr lang="en-US" dirty="0" smtClean="0"/>
              <a:t> means any item, collection, or grouping of information about an individual that is maintained by an agency.</a:t>
            </a:r>
          </a:p>
          <a:p>
            <a:pPr>
              <a:buClr>
                <a:srgbClr val="000099"/>
              </a:buClr>
            </a:pPr>
            <a:r>
              <a:rPr lang="en-US" u="sng" dirty="0" smtClean="0">
                <a:solidFill>
                  <a:srgbClr val="FF6600"/>
                </a:solidFill>
              </a:rPr>
              <a:t>System of records</a:t>
            </a:r>
            <a:r>
              <a:rPr lang="en-US" dirty="0" smtClean="0">
                <a:solidFill>
                  <a:srgbClr val="FF6600"/>
                </a:solidFill>
              </a:rPr>
              <a:t> </a:t>
            </a:r>
            <a:r>
              <a:rPr lang="en-US" dirty="0" smtClean="0"/>
              <a:t>means a group of any records under the control of any agency from which information is retrieved by the name of the individual or by some identifying number, symbol, or other identifying particular assigned to the individual.</a:t>
            </a:r>
          </a:p>
          <a:p>
            <a:endParaRPr lang="en-US" dirty="0" smtClean="0"/>
          </a:p>
        </p:txBody>
      </p:sp>
      <p:sp>
        <p:nvSpPr>
          <p:cNvPr id="45058" name="Slide Number Placeholder 3"/>
          <p:cNvSpPr>
            <a:spLocks noGrp="1"/>
          </p:cNvSpPr>
          <p:nvPr>
            <p:ph type="sldNum" sz="quarter" idx="10"/>
          </p:nvPr>
        </p:nvSpPr>
        <p:spPr/>
        <p:txBody>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fld id="{E9F4156D-2E26-4066-A1C1-1B52CC0C51B0}" type="slidenum">
              <a:rPr lang="en-US" smtClean="0"/>
              <a:pPr/>
              <a:t>10</a:t>
            </a:fld>
            <a:endParaRPr lang="en-US" smtClean="0"/>
          </a:p>
        </p:txBody>
      </p:sp>
      <p:sp>
        <p:nvSpPr>
          <p:cNvPr id="45061" name="Text Box 4"/>
          <p:cNvSpPr txBox="1">
            <a:spLocks noChangeArrowheads="1"/>
          </p:cNvSpPr>
          <p:nvPr/>
        </p:nvSpPr>
        <p:spPr bwMode="auto">
          <a:xfrm>
            <a:off x="762000" y="5943600"/>
            <a:ext cx="759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0"/>
              </a:spcBef>
              <a:spcAft>
                <a:spcPct val="0"/>
              </a:spcAft>
              <a:defRPr sz="1200">
                <a:solidFill>
                  <a:schemeClr val="tx1"/>
                </a:solidFill>
                <a:latin typeface="Tahoma" pitchFamily="34" charset="0"/>
              </a:defRPr>
            </a:lvl6pPr>
            <a:lvl7pPr marL="2971800" indent="-228600" eaLnBrk="0" fontAlgn="base" hangingPunct="0">
              <a:spcBef>
                <a:spcPct val="0"/>
              </a:spcBef>
              <a:spcAft>
                <a:spcPct val="0"/>
              </a:spcAft>
              <a:defRPr sz="1200">
                <a:solidFill>
                  <a:schemeClr val="tx1"/>
                </a:solidFill>
                <a:latin typeface="Tahoma" pitchFamily="34" charset="0"/>
              </a:defRPr>
            </a:lvl7pPr>
            <a:lvl8pPr marL="3429000" indent="-228600" eaLnBrk="0" fontAlgn="base" hangingPunct="0">
              <a:spcBef>
                <a:spcPct val="0"/>
              </a:spcBef>
              <a:spcAft>
                <a:spcPct val="0"/>
              </a:spcAft>
              <a:defRPr sz="1200">
                <a:solidFill>
                  <a:schemeClr val="tx1"/>
                </a:solidFill>
                <a:latin typeface="Tahoma" pitchFamily="34" charset="0"/>
              </a:defRPr>
            </a:lvl8pPr>
            <a:lvl9pPr marL="3886200" indent="-228600" eaLnBrk="0" fontAlgn="base" hangingPunct="0">
              <a:spcBef>
                <a:spcPct val="0"/>
              </a:spcBef>
              <a:spcAft>
                <a:spcPct val="0"/>
              </a:spcAft>
              <a:defRPr sz="1200">
                <a:solidFill>
                  <a:schemeClr val="tx1"/>
                </a:solidFill>
                <a:latin typeface="Tahoma" pitchFamily="34" charset="0"/>
              </a:defRPr>
            </a:lvl9pPr>
          </a:lstStyle>
          <a:p>
            <a:r>
              <a:rPr lang="en-US" dirty="0">
                <a:solidFill>
                  <a:srgbClr val="000099"/>
                </a:solidFill>
              </a:rPr>
              <a:t>Source: http://frwebgate.access.gpo.gov/cgi-bin/getdoc.cgi?dbname=browse_usc&amp;docid=Cite:%2B5USC552a</a:t>
            </a:r>
          </a:p>
        </p:txBody>
      </p:sp>
    </p:spTree>
    <p:extLst>
      <p:ext uri="{BB962C8B-B14F-4D97-AF65-F5344CB8AC3E}">
        <p14:creationId xmlns:p14="http://schemas.microsoft.com/office/powerpoint/2010/main" val="336504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Information security is a definitive concept</a:t>
            </a:r>
          </a:p>
          <a:p>
            <a:pPr lvl="1"/>
            <a:r>
              <a:rPr lang="en-US" dirty="0" smtClean="0">
                <a:solidFill>
                  <a:srgbClr val="FF0000"/>
                </a:solidFill>
              </a:rPr>
              <a:t>Security Objectives: Confidentiality, Integrity, and Availability </a:t>
            </a:r>
            <a:r>
              <a:rPr lang="en-US" dirty="0" smtClean="0"/>
              <a:t>(44 USC Sec. 3542)</a:t>
            </a:r>
          </a:p>
          <a:p>
            <a:pPr lvl="1"/>
            <a:r>
              <a:rPr lang="en-US" dirty="0" smtClean="0"/>
              <a:t>Security Implementation Principles: Need-to-know, Least Privilege, Separation-of-Duties</a:t>
            </a:r>
          </a:p>
          <a:p>
            <a:r>
              <a:rPr lang="en-US" dirty="0" smtClean="0"/>
              <a:t>“Privacy is a concept in disarray.” – Daniel J. </a:t>
            </a:r>
            <a:r>
              <a:rPr lang="en-US" dirty="0" err="1" smtClean="0"/>
              <a:t>Solove</a:t>
            </a:r>
            <a:r>
              <a:rPr lang="en-US" dirty="0" smtClean="0"/>
              <a:t>, J.D.</a:t>
            </a:r>
          </a:p>
          <a:p>
            <a:pPr lvl="1"/>
            <a:r>
              <a:rPr lang="en-US" dirty="0" smtClean="0">
                <a:solidFill>
                  <a:srgbClr val="FF0000"/>
                </a:solidFill>
              </a:rPr>
              <a:t>No formal definition for “privacy”, just jurisprudence</a:t>
            </a:r>
          </a:p>
          <a:p>
            <a:pPr lvl="2"/>
            <a:r>
              <a:rPr lang="en-US" dirty="0" smtClean="0"/>
              <a:t>Bill of Rights</a:t>
            </a:r>
          </a:p>
          <a:p>
            <a:pPr lvl="2"/>
            <a:r>
              <a:rPr lang="en-US" dirty="0" smtClean="0"/>
              <a:t>Federal privacy statues</a:t>
            </a:r>
          </a:p>
          <a:p>
            <a:pPr lvl="2"/>
            <a:r>
              <a:rPr lang="en-US" dirty="0" smtClean="0"/>
              <a:t>State privacy statues</a:t>
            </a:r>
          </a:p>
          <a:p>
            <a:pPr lvl="1"/>
            <a:r>
              <a:rPr lang="en-US" dirty="0" smtClean="0"/>
              <a:t>Sociological Concept: “The need for </a:t>
            </a:r>
            <a:r>
              <a:rPr lang="en-US" dirty="0" smtClean="0">
                <a:solidFill>
                  <a:srgbClr val="FF0000"/>
                </a:solidFill>
              </a:rPr>
              <a:t>privacy is a socially created need</a:t>
            </a:r>
            <a:r>
              <a:rPr lang="en-US" dirty="0" smtClean="0"/>
              <a:t>.  Without society there would be no need for privacy.” – Barrington Moore, Jr.</a:t>
            </a:r>
          </a:p>
          <a:p>
            <a:endParaRPr lang="en-US" dirty="0" smtClean="0"/>
          </a:p>
        </p:txBody>
      </p:sp>
      <p:sp>
        <p:nvSpPr>
          <p:cNvPr id="6" name="Title 5"/>
          <p:cNvSpPr>
            <a:spLocks noGrp="1"/>
          </p:cNvSpPr>
          <p:nvPr>
            <p:ph type="title"/>
          </p:nvPr>
        </p:nvSpPr>
        <p:spPr/>
        <p:txBody>
          <a:bodyPr/>
          <a:lstStyle/>
          <a:p>
            <a:r>
              <a:rPr lang="en-US" sz="1200" dirty="0"/>
              <a:t>Laws &amp; Regulations</a:t>
            </a:r>
            <a:r>
              <a:rPr lang="en-US" dirty="0" smtClean="0"/>
              <a:t/>
            </a:r>
            <a:br>
              <a:rPr lang="en-US" dirty="0" smtClean="0"/>
            </a:br>
            <a:r>
              <a:rPr lang="en-US" dirty="0" smtClean="0"/>
              <a:t>What is Privacy?</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11</a:t>
            </a:fld>
            <a:endParaRPr lang="en-US"/>
          </a:p>
        </p:txBody>
      </p:sp>
    </p:spTree>
    <p:extLst>
      <p:ext uri="{BB962C8B-B14F-4D97-AF65-F5344CB8AC3E}">
        <p14:creationId xmlns:p14="http://schemas.microsoft.com/office/powerpoint/2010/main" val="79016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0099"/>
              </a:buClr>
            </a:pPr>
            <a:r>
              <a:rPr lang="en-US" u="sng" dirty="0" smtClean="0">
                <a:solidFill>
                  <a:srgbClr val="FF6600"/>
                </a:solidFill>
              </a:rPr>
              <a:t>Information privacy</a:t>
            </a:r>
          </a:p>
          <a:p>
            <a:pPr lvl="1"/>
            <a:r>
              <a:rPr lang="en-US" dirty="0" smtClean="0"/>
              <a:t>Collection and handling of personal information (medical records, credit information.)</a:t>
            </a:r>
          </a:p>
          <a:p>
            <a:pPr>
              <a:buClr>
                <a:srgbClr val="000099"/>
              </a:buClr>
            </a:pPr>
            <a:r>
              <a:rPr lang="en-US" u="sng" dirty="0" smtClean="0">
                <a:solidFill>
                  <a:srgbClr val="FF6600"/>
                </a:solidFill>
              </a:rPr>
              <a:t>Bodily privacy</a:t>
            </a:r>
          </a:p>
          <a:p>
            <a:pPr lvl="1"/>
            <a:r>
              <a:rPr lang="en-US" dirty="0" smtClean="0"/>
              <a:t>A person’s physical being and any invasion thereof (drug test, cavity search, genetic testing)</a:t>
            </a:r>
          </a:p>
          <a:p>
            <a:pPr>
              <a:buClr>
                <a:srgbClr val="000099"/>
              </a:buClr>
            </a:pPr>
            <a:r>
              <a:rPr lang="en-US" u="sng" dirty="0" smtClean="0">
                <a:solidFill>
                  <a:srgbClr val="FF6600"/>
                </a:solidFill>
              </a:rPr>
              <a:t>Territorial privacy</a:t>
            </a:r>
          </a:p>
          <a:p>
            <a:pPr lvl="1"/>
            <a:r>
              <a:rPr lang="en-US" dirty="0" smtClean="0"/>
              <a:t>Individual environment (private property, workspace, public space)</a:t>
            </a:r>
          </a:p>
          <a:p>
            <a:pPr>
              <a:buClr>
                <a:srgbClr val="000099"/>
              </a:buClr>
            </a:pPr>
            <a:r>
              <a:rPr lang="en-US" u="sng" dirty="0" smtClean="0">
                <a:solidFill>
                  <a:srgbClr val="FF6600"/>
                </a:solidFill>
              </a:rPr>
              <a:t>Communications privacy</a:t>
            </a:r>
          </a:p>
          <a:p>
            <a:pPr lvl="1"/>
            <a:r>
              <a:rPr lang="en-US" dirty="0" smtClean="0"/>
              <a:t>Correspondence between entities (e-mail, postal mail, phone conversation)</a:t>
            </a:r>
          </a:p>
          <a:p>
            <a:pPr lvl="1"/>
            <a:endParaRPr lang="en-US" dirty="0" smtClean="0"/>
          </a:p>
        </p:txBody>
      </p:sp>
      <p:sp>
        <p:nvSpPr>
          <p:cNvPr id="3" name="Title 2"/>
          <p:cNvSpPr>
            <a:spLocks noGrp="1"/>
          </p:cNvSpPr>
          <p:nvPr>
            <p:ph type="title"/>
          </p:nvPr>
        </p:nvSpPr>
        <p:spPr/>
        <p:txBody>
          <a:bodyPr/>
          <a:lstStyle/>
          <a:p>
            <a:r>
              <a:rPr lang="en-US" sz="1200" dirty="0"/>
              <a:t>Laws &amp; Regulations</a:t>
            </a:r>
            <a:r>
              <a:rPr lang="en-US" dirty="0" smtClean="0"/>
              <a:t/>
            </a:r>
            <a:br>
              <a:rPr lang="en-US" dirty="0" smtClean="0"/>
            </a:br>
            <a:r>
              <a:rPr lang="en-US" dirty="0" smtClean="0"/>
              <a:t>Classes of Privacy</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12</a:t>
            </a:fld>
            <a:endParaRPr lang="en-US"/>
          </a:p>
        </p:txBody>
      </p:sp>
      <p:sp>
        <p:nvSpPr>
          <p:cNvPr id="5" name="TextBox 4"/>
          <p:cNvSpPr txBox="1"/>
          <p:nvPr/>
        </p:nvSpPr>
        <p:spPr>
          <a:xfrm>
            <a:off x="2133600" y="6185342"/>
            <a:ext cx="4523995" cy="276999"/>
          </a:xfrm>
          <a:prstGeom prst="rect">
            <a:avLst/>
          </a:prstGeom>
          <a:noFill/>
        </p:spPr>
        <p:txBody>
          <a:bodyPr wrap="none" rtlCol="0">
            <a:spAutoFit/>
          </a:bodyPr>
          <a:lstStyle/>
          <a:p>
            <a:r>
              <a:rPr lang="en-US" sz="1200" dirty="0" smtClean="0">
                <a:solidFill>
                  <a:srgbClr val="000099"/>
                </a:solidFill>
              </a:rPr>
              <a:t>Ref: </a:t>
            </a:r>
            <a:r>
              <a:rPr lang="en-US" sz="1200" b="0" i="1" dirty="0" smtClean="0">
                <a:solidFill>
                  <a:srgbClr val="000099"/>
                </a:solidFill>
              </a:rPr>
              <a:t>Information Privacy – Official Reference for the CIPP</a:t>
            </a:r>
            <a:r>
              <a:rPr lang="en-US" sz="1200" b="0" dirty="0" smtClean="0">
                <a:solidFill>
                  <a:srgbClr val="000099"/>
                </a:solidFill>
              </a:rPr>
              <a:t>, 2007</a:t>
            </a:r>
            <a:endParaRPr lang="en-US" sz="1200" b="0" dirty="0">
              <a:solidFill>
                <a:srgbClr val="000099"/>
              </a:solidFill>
            </a:endParaRPr>
          </a:p>
        </p:txBody>
      </p:sp>
    </p:spTree>
    <p:extLst>
      <p:ext uri="{BB962C8B-B14F-4D97-AF65-F5344CB8AC3E}">
        <p14:creationId xmlns:p14="http://schemas.microsoft.com/office/powerpoint/2010/main" val="382904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200" dirty="0" smtClean="0"/>
              <a:t>Laws &amp; Regulations</a:t>
            </a:r>
            <a:r>
              <a:rPr lang="en-US" dirty="0" smtClean="0"/>
              <a:t/>
            </a:r>
            <a:br>
              <a:rPr lang="en-US" dirty="0" smtClean="0"/>
            </a:br>
            <a:r>
              <a:rPr lang="en-US" dirty="0" smtClean="0"/>
              <a:t>Privacy: Understanding of Harmful Activities – Information Collection</a:t>
            </a:r>
            <a:endParaRPr lang="en-US" dirty="0"/>
          </a:p>
        </p:txBody>
      </p:sp>
      <p:sp>
        <p:nvSpPr>
          <p:cNvPr id="7" name="Content Placeholder 6"/>
          <p:cNvSpPr>
            <a:spLocks noGrp="1"/>
          </p:cNvSpPr>
          <p:nvPr>
            <p:ph idx="1"/>
          </p:nvPr>
        </p:nvSpPr>
        <p:spPr/>
        <p:txBody>
          <a:bodyPr>
            <a:normAutofit lnSpcReduction="10000"/>
          </a:bodyPr>
          <a:lstStyle/>
          <a:p>
            <a:pPr>
              <a:buClr>
                <a:srgbClr val="000099"/>
              </a:buClr>
            </a:pPr>
            <a:r>
              <a:rPr lang="en-US" u="sng" dirty="0" smtClean="0">
                <a:solidFill>
                  <a:srgbClr val="FF6600"/>
                </a:solidFill>
              </a:rPr>
              <a:t>Surveillance</a:t>
            </a:r>
            <a:r>
              <a:rPr lang="en-US" dirty="0" smtClean="0">
                <a:solidFill>
                  <a:srgbClr val="FF6600"/>
                </a:solidFill>
              </a:rPr>
              <a:t> </a:t>
            </a:r>
            <a:r>
              <a:rPr lang="en-US" dirty="0" smtClean="0"/>
              <a:t>(Fourth Amendment)</a:t>
            </a:r>
          </a:p>
          <a:p>
            <a:pPr lvl="1"/>
            <a:r>
              <a:rPr lang="en-US" dirty="0" smtClean="0"/>
              <a:t>Wiretapping</a:t>
            </a:r>
          </a:p>
          <a:p>
            <a:pPr lvl="2"/>
            <a:r>
              <a:rPr lang="en-US" dirty="0" smtClean="0"/>
              <a:t>Need a court order (Katz vs. United States)</a:t>
            </a:r>
          </a:p>
          <a:p>
            <a:pPr lvl="1"/>
            <a:r>
              <a:rPr lang="en-US" dirty="0" smtClean="0"/>
              <a:t>Monitoring</a:t>
            </a:r>
          </a:p>
          <a:p>
            <a:pPr lvl="2"/>
            <a:r>
              <a:rPr lang="en-US" dirty="0" smtClean="0"/>
              <a:t>Not within a private property (</a:t>
            </a:r>
            <a:r>
              <a:rPr lang="en-US" dirty="0" err="1" smtClean="0"/>
              <a:t>Kyllo</a:t>
            </a:r>
            <a:r>
              <a:rPr lang="en-US" dirty="0" smtClean="0"/>
              <a:t> vs. United States)</a:t>
            </a:r>
          </a:p>
          <a:p>
            <a:pPr lvl="2"/>
            <a:r>
              <a:rPr lang="en-US" dirty="0" smtClean="0"/>
              <a:t>Ok, if lack of protection (Florida vs. Riley)</a:t>
            </a:r>
          </a:p>
          <a:p>
            <a:pPr lvl="2"/>
            <a:r>
              <a:rPr lang="en-US" dirty="0" smtClean="0"/>
              <a:t>Ok, if in public place (United States vs. </a:t>
            </a:r>
            <a:r>
              <a:rPr lang="en-US" dirty="0" err="1" smtClean="0"/>
              <a:t>Karo</a:t>
            </a:r>
            <a:r>
              <a:rPr lang="en-US" dirty="0" smtClean="0"/>
              <a:t>)</a:t>
            </a:r>
          </a:p>
          <a:p>
            <a:pPr>
              <a:buClr>
                <a:srgbClr val="000099"/>
              </a:buClr>
            </a:pPr>
            <a:r>
              <a:rPr lang="en-US" u="sng" dirty="0" smtClean="0">
                <a:solidFill>
                  <a:srgbClr val="FF6600"/>
                </a:solidFill>
              </a:rPr>
              <a:t>Interrogation</a:t>
            </a:r>
            <a:r>
              <a:rPr lang="en-US" dirty="0" smtClean="0"/>
              <a:t> (Fifth and First Amendments)</a:t>
            </a:r>
          </a:p>
          <a:p>
            <a:pPr lvl="1"/>
            <a:r>
              <a:rPr lang="en-US" dirty="0" smtClean="0"/>
              <a:t>Self Incrimination</a:t>
            </a:r>
          </a:p>
          <a:p>
            <a:pPr lvl="1"/>
            <a:r>
              <a:rPr lang="en-US" dirty="0" smtClean="0"/>
              <a:t>Mandated Questioning</a:t>
            </a:r>
          </a:p>
          <a:p>
            <a:pPr lvl="2"/>
            <a:r>
              <a:rPr lang="en-US" dirty="0" smtClean="0"/>
              <a:t>Not on personal affiliation to organization(s) (Shelton vs. Tucker)</a:t>
            </a:r>
          </a:p>
          <a:p>
            <a:pPr lvl="2"/>
            <a:r>
              <a:rPr lang="en-US" dirty="0" smtClean="0"/>
              <a:t>Not on political views or associations (Baird vs. State Bar of Arizona)</a:t>
            </a:r>
          </a:p>
          <a:p>
            <a:pPr lvl="2"/>
            <a:r>
              <a:rPr lang="en-US" dirty="0" smtClean="0"/>
              <a:t>Not on disabilities (American with Disabilities Act of 1990)</a:t>
            </a:r>
          </a:p>
          <a:p>
            <a:pPr lvl="2"/>
            <a:r>
              <a:rPr lang="en-US" dirty="0" smtClean="0"/>
              <a:t>Not on medical / health information (CA, CT, DE, NY, WI, etc.) </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13</a:t>
            </a:fld>
            <a:endParaRPr lang="en-US"/>
          </a:p>
        </p:txBody>
      </p:sp>
    </p:spTree>
    <p:extLst>
      <p:ext uri="{BB962C8B-B14F-4D97-AF65-F5344CB8AC3E}">
        <p14:creationId xmlns:p14="http://schemas.microsoft.com/office/powerpoint/2010/main" val="195210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200" dirty="0" smtClean="0"/>
              <a:t>Laws &amp; Regulations</a:t>
            </a:r>
            <a:r>
              <a:rPr lang="en-US" dirty="0" smtClean="0"/>
              <a:t/>
            </a:r>
            <a:br>
              <a:rPr lang="en-US" dirty="0" smtClean="0"/>
            </a:br>
            <a:r>
              <a:rPr lang="en-US" dirty="0" smtClean="0"/>
              <a:t>Privacy</a:t>
            </a:r>
            <a:r>
              <a:rPr lang="en-US" dirty="0"/>
              <a:t>: Understanding of Harmful Activities – Information </a:t>
            </a:r>
            <a:r>
              <a:rPr lang="en-US" dirty="0" smtClean="0"/>
              <a:t>Processing</a:t>
            </a:r>
            <a:endParaRPr lang="en-US" dirty="0"/>
          </a:p>
        </p:txBody>
      </p:sp>
      <p:sp>
        <p:nvSpPr>
          <p:cNvPr id="2" name="Content Placeholder 1"/>
          <p:cNvSpPr>
            <a:spLocks noGrp="1"/>
          </p:cNvSpPr>
          <p:nvPr>
            <p:ph idx="1"/>
          </p:nvPr>
        </p:nvSpPr>
        <p:spPr/>
        <p:txBody>
          <a:bodyPr>
            <a:normAutofit fontScale="92500" lnSpcReduction="20000"/>
          </a:bodyPr>
          <a:lstStyle/>
          <a:p>
            <a:pPr>
              <a:buClr>
                <a:srgbClr val="000099"/>
              </a:buClr>
            </a:pPr>
            <a:r>
              <a:rPr lang="en-US" u="sng" dirty="0" smtClean="0">
                <a:solidFill>
                  <a:srgbClr val="FF6600"/>
                </a:solidFill>
              </a:rPr>
              <a:t>Aggregation</a:t>
            </a:r>
          </a:p>
          <a:p>
            <a:pPr lvl="1"/>
            <a:r>
              <a:rPr lang="en-US" dirty="0" smtClean="0"/>
              <a:t>Not ok for “rap sheet” (DOJ vs. Reporters Committee for Freedom of the Press)</a:t>
            </a:r>
          </a:p>
          <a:p>
            <a:pPr lvl="1"/>
            <a:r>
              <a:rPr lang="en-US" dirty="0" smtClean="0"/>
              <a:t>But ok for convicted sex-offenders (Megan’s Law)</a:t>
            </a:r>
          </a:p>
          <a:p>
            <a:pPr>
              <a:buClr>
                <a:srgbClr val="000099"/>
              </a:buClr>
            </a:pPr>
            <a:r>
              <a:rPr lang="en-US" u="sng" dirty="0" smtClean="0">
                <a:solidFill>
                  <a:srgbClr val="FF6600"/>
                </a:solidFill>
              </a:rPr>
              <a:t>Identification</a:t>
            </a:r>
          </a:p>
          <a:p>
            <a:pPr lvl="1"/>
            <a:r>
              <a:rPr lang="en-US" dirty="0" smtClean="0"/>
              <a:t>President Roosevelt and Congress promised SS card would be kept confidential and not for identification purposes (Social Security Act of 1935)</a:t>
            </a:r>
          </a:p>
          <a:p>
            <a:pPr lvl="1"/>
            <a:r>
              <a:rPr lang="en-US" dirty="0" smtClean="0"/>
              <a:t>Standard universal identifier (SUI) is not ok</a:t>
            </a:r>
          </a:p>
          <a:p>
            <a:pPr>
              <a:buClr>
                <a:srgbClr val="000099"/>
              </a:buClr>
            </a:pPr>
            <a:r>
              <a:rPr lang="en-US" u="sng" dirty="0" smtClean="0">
                <a:solidFill>
                  <a:srgbClr val="FF6600"/>
                </a:solidFill>
              </a:rPr>
              <a:t>Insecurity</a:t>
            </a:r>
          </a:p>
          <a:p>
            <a:pPr lvl="1"/>
            <a:r>
              <a:rPr lang="en-US" dirty="0" smtClean="0"/>
              <a:t>Need ways to handle and protect personal information (Fair Information Practice, Privacy Act, GLB, HIPAA, etc.)</a:t>
            </a:r>
          </a:p>
          <a:p>
            <a:pPr>
              <a:buClr>
                <a:srgbClr val="000099"/>
              </a:buClr>
            </a:pPr>
            <a:r>
              <a:rPr lang="en-US" u="sng" dirty="0" smtClean="0">
                <a:solidFill>
                  <a:srgbClr val="FF6600"/>
                </a:solidFill>
              </a:rPr>
              <a:t>Secondary Use</a:t>
            </a:r>
          </a:p>
          <a:p>
            <a:pPr lvl="1"/>
            <a:r>
              <a:rPr lang="en-US" dirty="0" smtClean="0"/>
              <a:t>Need ways to limit the secondary use (Fair Information Practice, Privacy Act, GLB, HIPAA, etc.)</a:t>
            </a:r>
          </a:p>
          <a:p>
            <a:pPr>
              <a:buClr>
                <a:srgbClr val="000099"/>
              </a:buClr>
            </a:pPr>
            <a:r>
              <a:rPr lang="en-US" u="sng" dirty="0" smtClean="0">
                <a:solidFill>
                  <a:srgbClr val="FF6600"/>
                </a:solidFill>
              </a:rPr>
              <a:t>Exclusion</a:t>
            </a:r>
          </a:p>
          <a:p>
            <a:pPr lvl="1"/>
            <a:r>
              <a:rPr lang="en-US" dirty="0" smtClean="0"/>
              <a:t>Failure to provide individuals with notice and input about their records.</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14</a:t>
            </a:fld>
            <a:endParaRPr lang="en-US"/>
          </a:p>
        </p:txBody>
      </p:sp>
    </p:spTree>
    <p:extLst>
      <p:ext uri="{BB962C8B-B14F-4D97-AF65-F5344CB8AC3E}">
        <p14:creationId xmlns:p14="http://schemas.microsoft.com/office/powerpoint/2010/main" val="4188352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200" dirty="0" smtClean="0"/>
              <a:t>Laws &amp; Regulations</a:t>
            </a:r>
            <a:r>
              <a:rPr lang="en-US" dirty="0" smtClean="0"/>
              <a:t/>
            </a:r>
            <a:br>
              <a:rPr lang="en-US" dirty="0" smtClean="0"/>
            </a:br>
            <a:r>
              <a:rPr lang="en-US" dirty="0" smtClean="0"/>
              <a:t>Privacy: Understanding of Harmful Activities – Information Dissemination</a:t>
            </a:r>
            <a:endParaRPr lang="en-US" dirty="0"/>
          </a:p>
        </p:txBody>
      </p:sp>
      <p:sp>
        <p:nvSpPr>
          <p:cNvPr id="2" name="Content Placeholder 1"/>
          <p:cNvSpPr>
            <a:spLocks noGrp="1"/>
          </p:cNvSpPr>
          <p:nvPr>
            <p:ph idx="1"/>
          </p:nvPr>
        </p:nvSpPr>
        <p:spPr/>
        <p:txBody>
          <a:bodyPr/>
          <a:lstStyle/>
          <a:p>
            <a:r>
              <a:rPr lang="en-US" smtClean="0"/>
              <a:t>Breach of Confidentiality</a:t>
            </a:r>
          </a:p>
          <a:p>
            <a:pPr lvl="1"/>
            <a:r>
              <a:rPr lang="en-US" smtClean="0"/>
              <a:t>Ok, if it related to public interest (i.e., infectious disease) (Simonsen vs. Swenson)</a:t>
            </a:r>
          </a:p>
          <a:p>
            <a:pPr lvl="1"/>
            <a:r>
              <a:rPr lang="en-US" smtClean="0"/>
              <a:t>Ok, if it is shared with a 3rd party (United States vs. Miller and Smith vs. Maryland)</a:t>
            </a:r>
          </a:p>
          <a:p>
            <a:r>
              <a:rPr lang="en-US" smtClean="0"/>
              <a:t>Disclosure</a:t>
            </a:r>
          </a:p>
          <a:p>
            <a:r>
              <a:rPr lang="en-US" smtClean="0"/>
              <a:t>Exposure</a:t>
            </a:r>
          </a:p>
          <a:p>
            <a:r>
              <a:rPr lang="en-US" smtClean="0"/>
              <a:t>Increased Accessibility</a:t>
            </a:r>
          </a:p>
          <a:p>
            <a:r>
              <a:rPr lang="en-US" smtClean="0"/>
              <a:t>Blackmail</a:t>
            </a:r>
          </a:p>
          <a:p>
            <a:r>
              <a:rPr lang="en-US" smtClean="0"/>
              <a:t>Appropriation</a:t>
            </a:r>
          </a:p>
          <a:p>
            <a:r>
              <a:rPr lang="en-US" smtClean="0"/>
              <a:t>Distortion</a:t>
            </a:r>
            <a:endParaRPr lang="en-US" dirty="0"/>
          </a:p>
        </p:txBody>
      </p:sp>
      <p:sp>
        <p:nvSpPr>
          <p:cNvPr id="4" name="Slide Number Placeholder 3"/>
          <p:cNvSpPr>
            <a:spLocks noGrp="1"/>
          </p:cNvSpPr>
          <p:nvPr>
            <p:ph type="sldNum" sz="quarter" idx="10"/>
          </p:nvPr>
        </p:nvSpPr>
        <p:spPr/>
        <p:txBody>
          <a:bodyPr/>
          <a:lstStyle/>
          <a:p>
            <a:r>
              <a:rPr lang="en-US" smtClean="0"/>
              <a:t>Page  </a:t>
            </a:r>
            <a:fld id="{E40CCABB-9BBC-49C5-99B3-2E0B57D184A5}" type="slidenum">
              <a:rPr lang="en-US" smtClean="0"/>
              <a:pPr/>
              <a:t>15</a:t>
            </a:fld>
            <a:endParaRPr lang="en-US"/>
          </a:p>
        </p:txBody>
      </p:sp>
    </p:spTree>
    <p:extLst>
      <p:ext uri="{BB962C8B-B14F-4D97-AF65-F5344CB8AC3E}">
        <p14:creationId xmlns:p14="http://schemas.microsoft.com/office/powerpoint/2010/main" val="1999282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4FB8005F-9131-42C0-87D8-73BB163E2CE3}" type="slidenum">
              <a:rPr lang="en-US"/>
              <a:pPr/>
              <a:t>16</a:t>
            </a:fld>
            <a:r>
              <a:rPr lang="en-US"/>
              <a:t> -</a:t>
            </a:r>
          </a:p>
        </p:txBody>
      </p:sp>
      <p:sp>
        <p:nvSpPr>
          <p:cNvPr id="478210"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Criminal Law</a:t>
            </a:r>
          </a:p>
        </p:txBody>
      </p:sp>
      <p:sp>
        <p:nvSpPr>
          <p:cNvPr id="478211" name="Rectangle 3"/>
          <p:cNvSpPr>
            <a:spLocks noGrp="1" noChangeArrowheads="1"/>
          </p:cNvSpPr>
          <p:nvPr>
            <p:ph type="body" idx="1"/>
          </p:nvPr>
        </p:nvSpPr>
        <p:spPr/>
        <p:txBody>
          <a:bodyPr/>
          <a:lstStyle/>
          <a:p>
            <a:r>
              <a:rPr lang="en-US" i="1" dirty="0"/>
              <a:t>Computer Fraud and Abuse Act of 1984 </a:t>
            </a:r>
            <a:r>
              <a:rPr lang="en-US" sz="1200" dirty="0"/>
              <a:t>…(1/2)</a:t>
            </a:r>
          </a:p>
          <a:p>
            <a:pPr lvl="1"/>
            <a:r>
              <a:rPr lang="en-US" dirty="0"/>
              <a:t>Amended in 1994, 1996, Broadened in 2001 by the USA PATRIOT Act (P.L. 99-474, 18 U.S.C. 1030)</a:t>
            </a:r>
          </a:p>
          <a:p>
            <a:pPr lvl="1"/>
            <a:r>
              <a:rPr lang="en-US" dirty="0"/>
              <a:t>List of criminal offenses:</a:t>
            </a:r>
          </a:p>
          <a:p>
            <a:pPr lvl="2"/>
            <a:r>
              <a:rPr lang="en-US" dirty="0"/>
              <a:t>Knowingly </a:t>
            </a:r>
            <a:r>
              <a:rPr lang="en-US" u="sng" dirty="0">
                <a:solidFill>
                  <a:srgbClr val="FF6600"/>
                </a:solidFill>
              </a:rPr>
              <a:t>accessing</a:t>
            </a:r>
            <a:r>
              <a:rPr lang="en-US" dirty="0"/>
              <a:t> a computer </a:t>
            </a:r>
            <a:r>
              <a:rPr lang="en-US" u="sng" dirty="0">
                <a:solidFill>
                  <a:srgbClr val="FF6600"/>
                </a:solidFill>
              </a:rPr>
              <a:t>without authorization</a:t>
            </a:r>
            <a:r>
              <a:rPr lang="en-US" dirty="0"/>
              <a:t> to obtain national security data.</a:t>
            </a:r>
          </a:p>
          <a:p>
            <a:pPr lvl="2"/>
            <a:r>
              <a:rPr lang="en-US" dirty="0"/>
              <a:t>Intentionally </a:t>
            </a:r>
            <a:r>
              <a:rPr lang="en-US" u="sng" dirty="0">
                <a:solidFill>
                  <a:srgbClr val="FF6600"/>
                </a:solidFill>
              </a:rPr>
              <a:t>accessing</a:t>
            </a:r>
            <a:r>
              <a:rPr lang="en-US" dirty="0"/>
              <a:t> a computer </a:t>
            </a:r>
            <a:r>
              <a:rPr lang="en-US" u="sng" dirty="0">
                <a:solidFill>
                  <a:srgbClr val="FF6600"/>
                </a:solidFill>
              </a:rPr>
              <a:t>without authorization</a:t>
            </a:r>
            <a:r>
              <a:rPr lang="en-US" dirty="0"/>
              <a:t> to obtain:</a:t>
            </a:r>
          </a:p>
          <a:p>
            <a:pPr lvl="3"/>
            <a:r>
              <a:rPr lang="en-US" dirty="0"/>
              <a:t>Information contained in a financial record of a financial institution, or contained in a file of a consumer reporting agency on a consumer.</a:t>
            </a:r>
          </a:p>
          <a:p>
            <a:pPr lvl="3"/>
            <a:r>
              <a:rPr lang="en-US" dirty="0"/>
              <a:t>Information from any department or agency of the United States.</a:t>
            </a:r>
          </a:p>
          <a:p>
            <a:pPr lvl="3"/>
            <a:r>
              <a:rPr lang="en-US" dirty="0"/>
              <a:t>Information from any protected computer if the conduct involves an interstate or foreign communication.</a:t>
            </a:r>
          </a:p>
          <a:p>
            <a:pPr lvl="2"/>
            <a:r>
              <a:rPr lang="en-US" dirty="0"/>
              <a:t>Intentionally </a:t>
            </a:r>
            <a:r>
              <a:rPr lang="en-US" u="sng" dirty="0">
                <a:solidFill>
                  <a:srgbClr val="FF6600"/>
                </a:solidFill>
              </a:rPr>
              <a:t>accessing without authorization</a:t>
            </a:r>
            <a:r>
              <a:rPr lang="en-US" dirty="0"/>
              <a:t> a government computer and affecting the use of the government’s operation of the computer.</a:t>
            </a:r>
          </a:p>
        </p:txBody>
      </p:sp>
      <p:sp>
        <p:nvSpPr>
          <p:cNvPr id="478213" name="Text Box 5"/>
          <p:cNvSpPr txBox="1">
            <a:spLocks noChangeArrowheads="1"/>
          </p:cNvSpPr>
          <p:nvPr/>
        </p:nvSpPr>
        <p:spPr bwMode="auto">
          <a:xfrm>
            <a:off x="1976939" y="6359525"/>
            <a:ext cx="6481261" cy="246221"/>
          </a:xfrm>
          <a:prstGeom prst="rect">
            <a:avLst/>
          </a:prstGeom>
          <a:noFill/>
          <a:ln w="12700">
            <a:noFill/>
            <a:miter lim="800000"/>
            <a:headEnd type="none" w="sm" len="sm"/>
            <a:tailEnd type="none" w="sm" len="sm"/>
          </a:ln>
          <a:effectLst/>
        </p:spPr>
        <p:txBody>
          <a:bodyPr wrap="none">
            <a:spAutoFit/>
          </a:bodyPr>
          <a:lstStyle/>
          <a:p>
            <a:r>
              <a:rPr lang="en-US" sz="1000" b="1" dirty="0" smtClean="0">
                <a:solidFill>
                  <a:srgbClr val="003399"/>
                </a:solidFill>
                <a:latin typeface="+mn-lt"/>
              </a:rPr>
              <a:t>Reference</a:t>
            </a:r>
            <a:r>
              <a:rPr lang="en-US" sz="1000" dirty="0" smtClean="0">
                <a:solidFill>
                  <a:srgbClr val="003399"/>
                </a:solidFill>
                <a:latin typeface="+mn-lt"/>
              </a:rPr>
              <a:t>: </a:t>
            </a:r>
            <a:r>
              <a:rPr lang="en-US" sz="1000" dirty="0">
                <a:solidFill>
                  <a:srgbClr val="003399"/>
                </a:solidFill>
                <a:latin typeface="+mn-lt"/>
              </a:rPr>
              <a:t>http://frwebgate.access.gpo.gov/cgi-bin/getdoc.cgi?dbname=browse_usc&amp;docid=Cite:+18USC1030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D2590F2F-3D54-46F1-8A12-17E70759A86A}" type="slidenum">
              <a:rPr lang="en-US"/>
              <a:pPr/>
              <a:t>17</a:t>
            </a:fld>
            <a:r>
              <a:rPr lang="en-US"/>
              <a:t> -</a:t>
            </a:r>
          </a:p>
        </p:txBody>
      </p:sp>
      <p:sp>
        <p:nvSpPr>
          <p:cNvPr id="480258"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Criminal Law</a:t>
            </a:r>
          </a:p>
        </p:txBody>
      </p:sp>
      <p:sp>
        <p:nvSpPr>
          <p:cNvPr id="480259" name="Rectangle 3"/>
          <p:cNvSpPr>
            <a:spLocks noGrp="1" noChangeArrowheads="1"/>
          </p:cNvSpPr>
          <p:nvPr>
            <p:ph type="body" idx="1"/>
          </p:nvPr>
        </p:nvSpPr>
        <p:spPr/>
        <p:txBody>
          <a:bodyPr/>
          <a:lstStyle/>
          <a:p>
            <a:r>
              <a:rPr lang="en-US" i="1"/>
              <a:t>Computer Fraud and Abuse Act of 1984 </a:t>
            </a:r>
            <a:r>
              <a:rPr lang="en-US" sz="1400"/>
              <a:t>…(2/2)</a:t>
            </a:r>
            <a:endParaRPr lang="en-US" i="1"/>
          </a:p>
          <a:p>
            <a:pPr lvl="1"/>
            <a:r>
              <a:rPr lang="en-US"/>
              <a:t>List of criminal offenses:</a:t>
            </a:r>
          </a:p>
          <a:p>
            <a:pPr lvl="2"/>
            <a:r>
              <a:rPr lang="en-US"/>
              <a:t>Knowingly </a:t>
            </a:r>
            <a:r>
              <a:rPr lang="en-US" u="sng">
                <a:solidFill>
                  <a:srgbClr val="FF6600"/>
                </a:solidFill>
              </a:rPr>
              <a:t>accessing</a:t>
            </a:r>
            <a:r>
              <a:rPr lang="en-US"/>
              <a:t> a computer </a:t>
            </a:r>
            <a:r>
              <a:rPr lang="en-US" u="sng">
                <a:solidFill>
                  <a:srgbClr val="FF6600"/>
                </a:solidFill>
              </a:rPr>
              <a:t>with the intent to defraud</a:t>
            </a:r>
            <a:r>
              <a:rPr lang="en-US"/>
              <a:t> and there by obtaining anything of value. </a:t>
            </a:r>
          </a:p>
          <a:p>
            <a:pPr lvl="2"/>
            <a:r>
              <a:rPr lang="en-US"/>
              <a:t>Knowingly and with the </a:t>
            </a:r>
            <a:r>
              <a:rPr lang="en-US" u="sng">
                <a:solidFill>
                  <a:srgbClr val="FF6600"/>
                </a:solidFill>
              </a:rPr>
              <a:t>intent to defraud</a:t>
            </a:r>
            <a:r>
              <a:rPr lang="en-US"/>
              <a:t>, trafficking in a password or similar information through which a computer may be accessed without authorization.</a:t>
            </a:r>
          </a:p>
          <a:p>
            <a:pPr lvl="2"/>
            <a:r>
              <a:rPr lang="en-US"/>
              <a:t>Knowingly cause the transmission of a program, information, code, or command that </a:t>
            </a:r>
            <a:r>
              <a:rPr lang="en-US" u="sng">
                <a:solidFill>
                  <a:srgbClr val="FF6600"/>
                </a:solidFill>
              </a:rPr>
              <a:t>causes damage</a:t>
            </a:r>
            <a:r>
              <a:rPr lang="en-US"/>
              <a:t> that result in:</a:t>
            </a:r>
          </a:p>
          <a:p>
            <a:pPr lvl="3"/>
            <a:r>
              <a:rPr lang="en-US"/>
              <a:t>Loss to one or more persons during any one-year period aggregating at least $5,000 in value.</a:t>
            </a:r>
          </a:p>
          <a:p>
            <a:pPr lvl="3"/>
            <a:r>
              <a:rPr lang="en-US"/>
              <a:t>The modification or impairment, or potential modification or impairment, of the medical examination, diagnosis, treatment, or care of one or more individuals.</a:t>
            </a:r>
          </a:p>
          <a:p>
            <a:pPr lvl="3"/>
            <a:r>
              <a:rPr lang="en-US"/>
              <a:t>Physical injury to any person.</a:t>
            </a:r>
          </a:p>
          <a:p>
            <a:pPr lvl="3"/>
            <a:r>
              <a:rPr lang="en-US"/>
              <a:t>A threat to public health or safety.</a:t>
            </a:r>
          </a:p>
          <a:p>
            <a:pPr lvl="3"/>
            <a:r>
              <a:rPr lang="en-US"/>
              <a:t>Damage affecting a government computer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0947E090-20F3-4C74-B8B1-947FBB986ACA}" type="slidenum">
              <a:rPr lang="en-US"/>
              <a:pPr/>
              <a:t>18</a:t>
            </a:fld>
            <a:r>
              <a:rPr lang="en-US"/>
              <a:t> -</a:t>
            </a:r>
          </a:p>
        </p:txBody>
      </p:sp>
      <p:sp>
        <p:nvSpPr>
          <p:cNvPr id="470018"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Administrative </a:t>
            </a:r>
            <a:r>
              <a:rPr lang="en-US" dirty="0" smtClean="0"/>
              <a:t>Laws</a:t>
            </a:r>
            <a:endParaRPr lang="en-US" dirty="0"/>
          </a:p>
        </p:txBody>
      </p:sp>
      <p:sp>
        <p:nvSpPr>
          <p:cNvPr id="470019" name="Rectangle 3"/>
          <p:cNvSpPr>
            <a:spLocks noGrp="1" noChangeArrowheads="1"/>
          </p:cNvSpPr>
          <p:nvPr>
            <p:ph type="body" idx="1"/>
          </p:nvPr>
        </p:nvSpPr>
        <p:spPr>
          <a:xfrm>
            <a:off x="685800" y="1143000"/>
            <a:ext cx="7772400" cy="5334000"/>
          </a:xfrm>
        </p:spPr>
        <p:txBody>
          <a:bodyPr>
            <a:normAutofit lnSpcReduction="10000"/>
          </a:bodyPr>
          <a:lstStyle/>
          <a:p>
            <a:r>
              <a:rPr lang="en-US" dirty="0"/>
              <a:t>U.S. </a:t>
            </a:r>
            <a:r>
              <a:rPr lang="en-US" dirty="0">
                <a:solidFill>
                  <a:srgbClr val="000099"/>
                </a:solidFill>
              </a:rPr>
              <a:t>Export Administration Regulations (EAR)</a:t>
            </a:r>
          </a:p>
          <a:p>
            <a:pPr lvl="1"/>
            <a:r>
              <a:rPr lang="en-US" dirty="0"/>
              <a:t>Administered by Bureau of Industry and Security, Dep. Of Commerce </a:t>
            </a:r>
            <a:r>
              <a:rPr lang="en-US" sz="1200" dirty="0"/>
              <a:t>(http://www.access.gpo.gov/bis/ear/ear_data.html).</a:t>
            </a:r>
          </a:p>
          <a:p>
            <a:pPr lvl="1"/>
            <a:r>
              <a:rPr lang="en-US" dirty="0"/>
              <a:t>EAR, Part 774, Category 5 (Part </a:t>
            </a:r>
            <a:r>
              <a:rPr lang="en-US" dirty="0" smtClean="0"/>
              <a:t>2) </a:t>
            </a:r>
            <a:r>
              <a:rPr lang="en-US" dirty="0"/>
              <a:t>– </a:t>
            </a:r>
            <a:r>
              <a:rPr lang="en-US" i="1" dirty="0"/>
              <a:t>Information Security</a:t>
            </a:r>
            <a:r>
              <a:rPr lang="en-US" dirty="0"/>
              <a:t>: </a:t>
            </a:r>
            <a:r>
              <a:rPr lang="en-US" u="sng" dirty="0" smtClean="0">
                <a:solidFill>
                  <a:srgbClr val="FF6600"/>
                </a:solidFill>
              </a:rPr>
              <a:t>mass </a:t>
            </a:r>
            <a:r>
              <a:rPr lang="en-US" u="sng" dirty="0">
                <a:solidFill>
                  <a:srgbClr val="FF6600"/>
                </a:solidFill>
              </a:rPr>
              <a:t>market &amp; retail cryptography can be exported without a license</a:t>
            </a:r>
            <a:r>
              <a:rPr lang="en-US" dirty="0"/>
              <a:t>.</a:t>
            </a:r>
          </a:p>
          <a:p>
            <a:endParaRPr lang="en-US" dirty="0" smtClean="0"/>
          </a:p>
          <a:p>
            <a:r>
              <a:rPr lang="en-US" dirty="0" smtClean="0"/>
              <a:t>European </a:t>
            </a:r>
            <a:r>
              <a:rPr lang="en-US" dirty="0"/>
              <a:t>Union Council (EC) Regulation No. 1334/2000 </a:t>
            </a:r>
            <a:r>
              <a:rPr lang="en-US" dirty="0" smtClean="0"/>
              <a:t>(22 June 2000): </a:t>
            </a:r>
            <a:r>
              <a:rPr lang="en-US" i="1" dirty="0" smtClean="0"/>
              <a:t>Setting up a Community Regime for the Control of Exports of Dual-use Items and Technology</a:t>
            </a:r>
            <a:endParaRPr lang="en-US" dirty="0"/>
          </a:p>
          <a:p>
            <a:pPr lvl="1">
              <a:buClr>
                <a:srgbClr val="000099"/>
              </a:buClr>
            </a:pPr>
            <a:r>
              <a:rPr lang="en-US" u="sng" dirty="0">
                <a:solidFill>
                  <a:srgbClr val="FF6600"/>
                </a:solidFill>
              </a:rPr>
              <a:t>Member states can issue General Intra-Community Licenses to export crypto products within EU</a:t>
            </a:r>
            <a:r>
              <a:rPr lang="en-US" dirty="0"/>
              <a:t>.</a:t>
            </a:r>
          </a:p>
          <a:p>
            <a:pPr lvl="1"/>
            <a:r>
              <a:rPr lang="en-US" dirty="0"/>
              <a:t>Export to non-EU countries require a Community General Export License (CGEA) or General National License.</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370D0B1-4D9D-4985-8CA3-2FA380DBD717}" type="slidenum">
              <a:rPr lang="en-US"/>
              <a:pPr/>
              <a:t>19</a:t>
            </a:fld>
            <a:r>
              <a:rPr lang="en-US"/>
              <a:t> -</a:t>
            </a:r>
          </a:p>
        </p:txBody>
      </p:sp>
      <p:sp>
        <p:nvSpPr>
          <p:cNvPr id="482306" name="Rectangle 2"/>
          <p:cNvSpPr>
            <a:spLocks noGrp="1" noChangeArrowheads="1"/>
          </p:cNvSpPr>
          <p:nvPr>
            <p:ph type="title"/>
          </p:nvPr>
        </p:nvSpPr>
        <p:spPr/>
        <p:txBody>
          <a:bodyPr/>
          <a:lstStyle/>
          <a:p>
            <a:r>
              <a:rPr lang="en-US" sz="1200" dirty="0" smtClean="0"/>
              <a:t>Laws &amp; Regulations </a:t>
            </a:r>
            <a:r>
              <a:rPr lang="en-US" sz="1200" dirty="0"/>
              <a:t/>
            </a:r>
            <a:br>
              <a:rPr lang="en-US" sz="1200" dirty="0"/>
            </a:br>
            <a:r>
              <a:rPr lang="en-US" dirty="0"/>
              <a:t>Intellectual Property Laws</a:t>
            </a:r>
          </a:p>
        </p:txBody>
      </p:sp>
      <p:sp>
        <p:nvSpPr>
          <p:cNvPr id="482307" name="Rectangle 3"/>
          <p:cNvSpPr>
            <a:spLocks noGrp="1" noChangeArrowheads="1"/>
          </p:cNvSpPr>
          <p:nvPr>
            <p:ph type="body" idx="1"/>
          </p:nvPr>
        </p:nvSpPr>
        <p:spPr/>
        <p:txBody>
          <a:bodyPr/>
          <a:lstStyle/>
          <a:p>
            <a:pPr>
              <a:buFontTx/>
              <a:buNone/>
            </a:pPr>
            <a:r>
              <a:rPr lang="en-US" dirty="0"/>
              <a:t>Intellectual property is divided into two categories:</a:t>
            </a:r>
          </a:p>
          <a:p>
            <a:pPr>
              <a:buClr>
                <a:srgbClr val="000099"/>
              </a:buClr>
            </a:pPr>
            <a:r>
              <a:rPr lang="en-US" u="sng" dirty="0">
                <a:solidFill>
                  <a:srgbClr val="FF6600"/>
                </a:solidFill>
              </a:rPr>
              <a:t>Industrial property</a:t>
            </a:r>
          </a:p>
          <a:p>
            <a:pPr lvl="1">
              <a:buClr>
                <a:srgbClr val="000099"/>
              </a:buClr>
            </a:pPr>
            <a:r>
              <a:rPr lang="en-US" dirty="0">
                <a:solidFill>
                  <a:srgbClr val="000099"/>
                </a:solidFill>
              </a:rPr>
              <a:t>Inventions (patents), </a:t>
            </a:r>
          </a:p>
          <a:p>
            <a:pPr lvl="1">
              <a:buClr>
                <a:srgbClr val="000099"/>
              </a:buClr>
            </a:pPr>
            <a:r>
              <a:rPr lang="en-US" dirty="0">
                <a:solidFill>
                  <a:srgbClr val="000099"/>
                </a:solidFill>
              </a:rPr>
              <a:t>Trademarks, </a:t>
            </a:r>
          </a:p>
          <a:p>
            <a:pPr lvl="1">
              <a:buClr>
                <a:srgbClr val="000099"/>
              </a:buClr>
            </a:pPr>
            <a:r>
              <a:rPr lang="en-US" dirty="0">
                <a:solidFill>
                  <a:srgbClr val="000099"/>
                </a:solidFill>
              </a:rPr>
              <a:t>Industrial designs, and </a:t>
            </a:r>
          </a:p>
          <a:p>
            <a:pPr lvl="1">
              <a:buClr>
                <a:srgbClr val="000099"/>
              </a:buClr>
            </a:pPr>
            <a:r>
              <a:rPr lang="en-US" dirty="0">
                <a:solidFill>
                  <a:srgbClr val="000099"/>
                </a:solidFill>
              </a:rPr>
              <a:t>Geographic indications of source</a:t>
            </a:r>
            <a:r>
              <a:rPr lang="en-US" dirty="0" smtClean="0">
                <a:solidFill>
                  <a:srgbClr val="000099"/>
                </a:solidFill>
              </a:rPr>
              <a:t>.</a:t>
            </a:r>
          </a:p>
          <a:p>
            <a:pPr>
              <a:buClr>
                <a:srgbClr val="000099"/>
              </a:buClr>
            </a:pPr>
            <a:endParaRPr lang="en-US" dirty="0">
              <a:solidFill>
                <a:srgbClr val="000099"/>
              </a:solidFill>
            </a:endParaRPr>
          </a:p>
          <a:p>
            <a:pPr>
              <a:buClr>
                <a:srgbClr val="000099"/>
              </a:buClr>
            </a:pPr>
            <a:r>
              <a:rPr lang="en-US" u="sng" dirty="0">
                <a:solidFill>
                  <a:srgbClr val="FF6600"/>
                </a:solidFill>
              </a:rPr>
              <a:t>Copyright</a:t>
            </a:r>
          </a:p>
          <a:p>
            <a:pPr lvl="1">
              <a:buClr>
                <a:srgbClr val="000099"/>
              </a:buClr>
            </a:pPr>
            <a:r>
              <a:rPr lang="en-US" dirty="0">
                <a:solidFill>
                  <a:srgbClr val="000099"/>
                </a:solidFill>
              </a:rPr>
              <a:t>Literary works (e.g. books, articles, architecture designs, engineering designs, plays, poems, etc.)</a:t>
            </a:r>
          </a:p>
          <a:p>
            <a:pPr lvl="1">
              <a:buClr>
                <a:srgbClr val="000099"/>
              </a:buClr>
            </a:pPr>
            <a:r>
              <a:rPr lang="en-US" dirty="0">
                <a:solidFill>
                  <a:srgbClr val="000099"/>
                </a:solidFill>
              </a:rPr>
              <a:t>Artistic works (e.g. musical works, songs, films, paintings, photographs, sculptures, etc.)</a:t>
            </a:r>
          </a:p>
        </p:txBody>
      </p:sp>
      <p:sp>
        <p:nvSpPr>
          <p:cNvPr id="482308" name="Text Box 4"/>
          <p:cNvSpPr txBox="1">
            <a:spLocks noChangeArrowheads="1"/>
          </p:cNvSpPr>
          <p:nvPr/>
        </p:nvSpPr>
        <p:spPr bwMode="auto">
          <a:xfrm>
            <a:off x="2520950" y="6202363"/>
            <a:ext cx="5461752" cy="246221"/>
          </a:xfrm>
          <a:prstGeom prst="rect">
            <a:avLst/>
          </a:prstGeom>
          <a:noFill/>
          <a:ln w="9525">
            <a:noFill/>
            <a:miter lim="800000"/>
            <a:headEnd/>
            <a:tailEnd/>
          </a:ln>
          <a:effectLst/>
        </p:spPr>
        <p:txBody>
          <a:bodyPr wrap="none">
            <a:spAutoFit/>
          </a:bodyPr>
          <a:lstStyle/>
          <a:p>
            <a:r>
              <a:rPr lang="en-US" sz="1000" b="1" dirty="0">
                <a:solidFill>
                  <a:srgbClr val="000099"/>
                </a:solidFill>
              </a:rPr>
              <a:t>Reference</a:t>
            </a:r>
            <a:r>
              <a:rPr lang="en-US" sz="1000" dirty="0">
                <a:solidFill>
                  <a:srgbClr val="000099"/>
                </a:solidFill>
              </a:rPr>
              <a:t>: World Intellectual Property Organization (http://www.wipo.int/portal/index.html.en)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3FC43618-C266-4E9D-A5E9-7134FDF52242}" type="slidenum">
              <a:rPr lang="en-US"/>
              <a:pPr/>
              <a:t>2</a:t>
            </a:fld>
            <a:r>
              <a:rPr lang="en-US"/>
              <a:t> -</a:t>
            </a:r>
          </a:p>
        </p:txBody>
      </p:sp>
      <p:sp>
        <p:nvSpPr>
          <p:cNvPr id="475138" name="Rectangle 2"/>
          <p:cNvSpPr>
            <a:spLocks noGrp="1" noChangeArrowheads="1"/>
          </p:cNvSpPr>
          <p:nvPr>
            <p:ph type="title"/>
          </p:nvPr>
        </p:nvSpPr>
        <p:spPr/>
        <p:txBody>
          <a:bodyPr/>
          <a:lstStyle/>
          <a:p>
            <a:r>
              <a:rPr lang="en-US" sz="1200"/>
              <a:t>Learning Objective</a:t>
            </a:r>
            <a:br>
              <a:rPr lang="en-US" sz="1200"/>
            </a:br>
            <a:r>
              <a:rPr lang="en-US"/>
              <a:t>Legal, Regulations, Compliance and Investigations Domain</a:t>
            </a:r>
          </a:p>
        </p:txBody>
      </p:sp>
      <p:sp>
        <p:nvSpPr>
          <p:cNvPr id="475139" name="Rectangle 3"/>
          <p:cNvSpPr>
            <a:spLocks noGrp="1" noChangeArrowheads="1"/>
          </p:cNvSpPr>
          <p:nvPr>
            <p:ph type="body" idx="1"/>
          </p:nvPr>
        </p:nvSpPr>
        <p:spPr/>
        <p:txBody>
          <a:bodyPr/>
          <a:lstStyle/>
          <a:p>
            <a:pPr marL="0" indent="0">
              <a:buNone/>
            </a:pPr>
            <a:r>
              <a:rPr lang="en-US" sz="2000" dirty="0" smtClean="0"/>
              <a:t>The Legal, Regulations, Investigations and Compliance domain addresses ethical behavior and compliance with regulatory frameworks. It includes the investigative measures and techniques that can be used to determine if a crime has been committed and methods used to gather evidence (e.g., forensics). A computer crime is any illegal action where the data on a computer is assessed without permission. This includes unauthorized access or alteration of data, or unlawful use of computers and services. This domain also includes understanding the computer incident forensic response capability to identify the Advanced Persistent Threat (APT) that many organizations face today.</a:t>
            </a:r>
            <a:endParaRPr lang="en-US" sz="2000" dirty="0"/>
          </a:p>
        </p:txBody>
      </p:sp>
      <p:sp>
        <p:nvSpPr>
          <p:cNvPr id="6" name="Text Box 4"/>
          <p:cNvSpPr txBox="1">
            <a:spLocks noChangeArrowheads="1"/>
          </p:cNvSpPr>
          <p:nvPr/>
        </p:nvSpPr>
        <p:spPr bwMode="auto">
          <a:xfrm>
            <a:off x="5410200" y="6019800"/>
            <a:ext cx="3360728" cy="276999"/>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b="1" dirty="0">
                <a:solidFill>
                  <a:srgbClr val="003399"/>
                </a:solidFill>
              </a:rPr>
              <a:t>Reference</a:t>
            </a:r>
            <a:r>
              <a:rPr lang="en-US" dirty="0">
                <a:solidFill>
                  <a:srgbClr val="003399"/>
                </a:solidFill>
              </a:rPr>
              <a:t>: </a:t>
            </a:r>
            <a:r>
              <a:rPr lang="en-US" i="1" dirty="0">
                <a:solidFill>
                  <a:srgbClr val="003399"/>
                </a:solidFill>
              </a:rPr>
              <a:t>CISSP CIB</a:t>
            </a:r>
            <a:r>
              <a:rPr lang="en-US" dirty="0">
                <a:solidFill>
                  <a:srgbClr val="003399"/>
                </a:solidFill>
              </a:rPr>
              <a:t>, </a:t>
            </a:r>
            <a:r>
              <a:rPr lang="en-US" dirty="0" smtClean="0">
                <a:solidFill>
                  <a:srgbClr val="003399"/>
                </a:solidFill>
              </a:rPr>
              <a:t>January 2012 (Rev. </a:t>
            </a:r>
            <a:r>
              <a:rPr lang="en-US" dirty="0">
                <a:solidFill>
                  <a:srgbClr val="003399"/>
                </a:solidFill>
              </a:rPr>
              <a:t>5</a:t>
            </a:r>
            <a:r>
              <a:rPr lang="en-US" dirty="0" smtClean="0">
                <a:solidFill>
                  <a:srgbClr val="003399"/>
                </a:solidFill>
              </a:rPr>
              <a:t>)</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1AE9D2D6-AE75-4206-BE3E-82499A0F9A95}" type="slidenum">
              <a:rPr lang="en-US"/>
              <a:pPr/>
              <a:t>20</a:t>
            </a:fld>
            <a:r>
              <a:rPr lang="en-US"/>
              <a:t> -</a:t>
            </a:r>
          </a:p>
        </p:txBody>
      </p:sp>
      <p:sp>
        <p:nvSpPr>
          <p:cNvPr id="405506"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Intellectual Property </a:t>
            </a:r>
            <a:r>
              <a:rPr lang="en-US" dirty="0" smtClean="0"/>
              <a:t>Laws – Industrial Property</a:t>
            </a:r>
            <a:endParaRPr lang="en-US" dirty="0"/>
          </a:p>
        </p:txBody>
      </p:sp>
      <p:sp>
        <p:nvSpPr>
          <p:cNvPr id="405507" name="Rectangle 3"/>
          <p:cNvSpPr>
            <a:spLocks noGrp="1" noChangeArrowheads="1"/>
          </p:cNvSpPr>
          <p:nvPr>
            <p:ph type="body" idx="1"/>
          </p:nvPr>
        </p:nvSpPr>
        <p:spPr/>
        <p:txBody>
          <a:bodyPr/>
          <a:lstStyle/>
          <a:p>
            <a:pPr>
              <a:buClr>
                <a:srgbClr val="003399"/>
              </a:buClr>
            </a:pPr>
            <a:r>
              <a:rPr lang="en-US" u="sng" dirty="0">
                <a:solidFill>
                  <a:srgbClr val="FF6600"/>
                </a:solidFill>
              </a:rPr>
              <a:t>Patent</a:t>
            </a:r>
          </a:p>
          <a:p>
            <a:pPr lvl="1">
              <a:buClr>
                <a:srgbClr val="003399"/>
              </a:buClr>
            </a:pPr>
            <a:r>
              <a:rPr lang="en-US" dirty="0"/>
              <a:t>A patent grants the owner a legally enforceable right to exclude others from practicing the invention covered.</a:t>
            </a:r>
          </a:p>
          <a:p>
            <a:pPr lvl="1">
              <a:buClr>
                <a:srgbClr val="003399"/>
              </a:buClr>
            </a:pPr>
            <a:r>
              <a:rPr lang="en-US" dirty="0"/>
              <a:t>Usually 20 years from the filing date</a:t>
            </a:r>
            <a:r>
              <a:rPr lang="en-US" dirty="0" smtClean="0"/>
              <a:t>.</a:t>
            </a:r>
          </a:p>
          <a:p>
            <a:pPr>
              <a:buClr>
                <a:srgbClr val="003399"/>
              </a:buClr>
            </a:pPr>
            <a:endParaRPr lang="en-US" dirty="0"/>
          </a:p>
          <a:p>
            <a:pPr>
              <a:buClr>
                <a:srgbClr val="003399"/>
              </a:buClr>
            </a:pPr>
            <a:r>
              <a:rPr lang="en-US" u="sng" dirty="0">
                <a:solidFill>
                  <a:srgbClr val="FF6600"/>
                </a:solidFill>
              </a:rPr>
              <a:t>Trademark</a:t>
            </a:r>
          </a:p>
          <a:p>
            <a:pPr lvl="1">
              <a:buClr>
                <a:srgbClr val="003399"/>
              </a:buClr>
            </a:pPr>
            <a:r>
              <a:rPr lang="en-US" dirty="0"/>
              <a:t>Word, name, symbol, color, sound, product shape or combination of these used to identified goods &amp; distinguish them from those made or sold by others.</a:t>
            </a:r>
          </a:p>
          <a:p>
            <a:pPr lvl="1">
              <a:buClr>
                <a:srgbClr val="003399"/>
              </a:buClr>
            </a:pPr>
            <a:r>
              <a:rPr lang="en-US" dirty="0"/>
              <a:t>When a trademark is used in relation to services rather than products, it may sometimes be called a “service mark”.</a:t>
            </a:r>
          </a:p>
          <a:p>
            <a:pPr lvl="1">
              <a:buClr>
                <a:srgbClr val="003399"/>
              </a:buClr>
            </a:pPr>
            <a:endParaRPr lang="en-US" dirty="0"/>
          </a:p>
        </p:txBody>
      </p:sp>
      <p:sp>
        <p:nvSpPr>
          <p:cNvPr id="405508" name="Text Box 4"/>
          <p:cNvSpPr txBox="1">
            <a:spLocks noChangeArrowheads="1"/>
          </p:cNvSpPr>
          <p:nvPr/>
        </p:nvSpPr>
        <p:spPr bwMode="auto">
          <a:xfrm>
            <a:off x="533400" y="5846802"/>
            <a:ext cx="8291052" cy="553998"/>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endParaRPr lang="en-US" sz="1000" dirty="0" smtClean="0">
              <a:solidFill>
                <a:srgbClr val="003399"/>
              </a:solidFill>
            </a:endParaRPr>
          </a:p>
          <a:p>
            <a:pPr marL="171450" indent="-171450">
              <a:buFont typeface="Arial" pitchFamily="34" charset="0"/>
              <a:buChar char="•"/>
            </a:pPr>
            <a:r>
              <a:rPr lang="en-US" sz="1000" i="1" dirty="0" smtClean="0">
                <a:solidFill>
                  <a:srgbClr val="003399"/>
                </a:solidFill>
              </a:rPr>
              <a:t>Official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a:t>
            </a:r>
            <a:r>
              <a:rPr lang="en-US" sz="1000" i="1" dirty="0" smtClean="0">
                <a:solidFill>
                  <a:srgbClr val="003399"/>
                </a:solidFill>
              </a:rPr>
              <a:t>CBK</a:t>
            </a:r>
          </a:p>
          <a:p>
            <a:pPr marL="171450" indent="-171450">
              <a:buFont typeface="Arial" pitchFamily="34" charset="0"/>
              <a:buChar char="•"/>
            </a:pPr>
            <a:r>
              <a:rPr lang="en-US" sz="1000" i="1" dirty="0" smtClean="0">
                <a:solidFill>
                  <a:srgbClr val="003399"/>
                </a:solidFill>
              </a:rPr>
              <a:t>General Information Concerning Patents</a:t>
            </a:r>
            <a:r>
              <a:rPr lang="en-US" sz="1000" dirty="0">
                <a:solidFill>
                  <a:srgbClr val="003399"/>
                </a:solidFill>
              </a:rPr>
              <a:t>, USPTO (http://www.uspto.gov/patents/resources/general_info_concerning_patents.jsp#heading-3)</a:t>
            </a:r>
            <a:r>
              <a:rPr lang="en-US" sz="1000" dirty="0" smtClean="0">
                <a:solidFill>
                  <a:srgbClr val="003399"/>
                </a:solidFill>
              </a:rPr>
              <a:t> </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C32380CA-D65F-4206-9EDF-3400F7DCAEFD}" type="slidenum">
              <a:rPr lang="en-US"/>
              <a:pPr/>
              <a:t>21</a:t>
            </a:fld>
            <a:r>
              <a:rPr lang="en-US"/>
              <a:t> -</a:t>
            </a:r>
          </a:p>
        </p:txBody>
      </p:sp>
      <p:sp>
        <p:nvSpPr>
          <p:cNvPr id="484354"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Intellectual Property </a:t>
            </a:r>
            <a:r>
              <a:rPr lang="en-US" dirty="0" smtClean="0"/>
              <a:t>Laws - Copyright</a:t>
            </a:r>
            <a:endParaRPr lang="en-US" dirty="0"/>
          </a:p>
        </p:txBody>
      </p:sp>
      <p:sp>
        <p:nvSpPr>
          <p:cNvPr id="484355" name="Rectangle 3"/>
          <p:cNvSpPr>
            <a:spLocks noGrp="1" noChangeArrowheads="1"/>
          </p:cNvSpPr>
          <p:nvPr>
            <p:ph type="body" idx="1"/>
          </p:nvPr>
        </p:nvSpPr>
        <p:spPr/>
        <p:txBody>
          <a:bodyPr>
            <a:normAutofit lnSpcReduction="10000"/>
          </a:bodyPr>
          <a:lstStyle/>
          <a:p>
            <a:pPr>
              <a:lnSpc>
                <a:spcPct val="90000"/>
              </a:lnSpc>
              <a:buClr>
                <a:srgbClr val="003399"/>
              </a:buClr>
            </a:pPr>
            <a:r>
              <a:rPr lang="en-US" u="sng" dirty="0">
                <a:solidFill>
                  <a:srgbClr val="FF6600"/>
                </a:solidFill>
              </a:rPr>
              <a:t>Copyright</a:t>
            </a:r>
          </a:p>
          <a:p>
            <a:pPr lvl="1">
              <a:lnSpc>
                <a:spcPct val="90000"/>
              </a:lnSpc>
              <a:buClr>
                <a:srgbClr val="003399"/>
              </a:buClr>
            </a:pPr>
            <a:r>
              <a:rPr lang="en-US" dirty="0"/>
              <a:t>Is a set of exclusive rights regulating the use of a particular </a:t>
            </a:r>
            <a:r>
              <a:rPr lang="en-US" u="sng" dirty="0">
                <a:solidFill>
                  <a:srgbClr val="FF6600"/>
                </a:solidFill>
              </a:rPr>
              <a:t>expression of ideas</a:t>
            </a:r>
            <a:r>
              <a:rPr lang="en-US" dirty="0"/>
              <a:t> (i.e. “original works of authorship”).</a:t>
            </a:r>
          </a:p>
          <a:p>
            <a:pPr lvl="1">
              <a:lnSpc>
                <a:spcPct val="90000"/>
              </a:lnSpc>
              <a:buClr>
                <a:srgbClr val="003399"/>
              </a:buClr>
            </a:pPr>
            <a:r>
              <a:rPr lang="en-US" dirty="0"/>
              <a:t>Copyright law covers only the form or manner in which ideas or information have been manifested, the "form of material expression". </a:t>
            </a:r>
          </a:p>
          <a:p>
            <a:pPr lvl="1">
              <a:lnSpc>
                <a:spcPct val="90000"/>
              </a:lnSpc>
              <a:buClr>
                <a:srgbClr val="003399"/>
              </a:buClr>
            </a:pPr>
            <a:r>
              <a:rPr lang="en-US" dirty="0"/>
              <a:t>It is not designed or intended to cover the actual idea, concepts, facts, styles, or techniques which may be embodied in or represented by the copyright </a:t>
            </a:r>
            <a:r>
              <a:rPr lang="en-US" dirty="0" smtClean="0"/>
              <a:t>work</a:t>
            </a:r>
          </a:p>
          <a:p>
            <a:pPr>
              <a:lnSpc>
                <a:spcPct val="90000"/>
              </a:lnSpc>
              <a:buClr>
                <a:srgbClr val="003399"/>
              </a:buClr>
            </a:pPr>
            <a:endParaRPr lang="en-US" dirty="0"/>
          </a:p>
          <a:p>
            <a:pPr>
              <a:lnSpc>
                <a:spcPct val="90000"/>
              </a:lnSpc>
              <a:buClr>
                <a:srgbClr val="003399"/>
              </a:buClr>
            </a:pPr>
            <a:r>
              <a:rPr lang="en-US" u="sng" dirty="0">
                <a:solidFill>
                  <a:srgbClr val="FF6600"/>
                </a:solidFill>
              </a:rPr>
              <a:t>Trade Secrets</a:t>
            </a:r>
          </a:p>
          <a:p>
            <a:pPr lvl="1">
              <a:lnSpc>
                <a:spcPct val="90000"/>
              </a:lnSpc>
              <a:buClr>
                <a:srgbClr val="003399"/>
              </a:buClr>
            </a:pPr>
            <a:r>
              <a:rPr lang="en-US" dirty="0"/>
              <a:t>Proprietary business or technical information which is confidential and protected as long as </a:t>
            </a:r>
            <a:r>
              <a:rPr lang="en-US" dirty="0" smtClean="0"/>
              <a:t>its </a:t>
            </a:r>
            <a:r>
              <a:rPr lang="en-US" dirty="0"/>
              <a:t>owner takes “</a:t>
            </a:r>
            <a:r>
              <a:rPr lang="en-US" u="sng" dirty="0">
                <a:solidFill>
                  <a:srgbClr val="FF6600"/>
                </a:solidFill>
              </a:rPr>
              <a:t>reasonable</a:t>
            </a:r>
            <a:r>
              <a:rPr lang="en-US" dirty="0"/>
              <a:t>” security precautions.</a:t>
            </a:r>
          </a:p>
          <a:p>
            <a:pPr lvl="1">
              <a:lnSpc>
                <a:spcPct val="90000"/>
              </a:lnSpc>
              <a:buClr>
                <a:srgbClr val="003399"/>
              </a:buClr>
            </a:pPr>
            <a:r>
              <a:rPr lang="en-US" dirty="0"/>
              <a:t>Not a formal protection; a third party is not prevented from independently duplicating and using the secret information once it is discovered.</a:t>
            </a:r>
          </a:p>
          <a:p>
            <a:pPr lvl="1">
              <a:lnSpc>
                <a:spcPct val="90000"/>
              </a:lnSpc>
              <a:buClr>
                <a:srgbClr val="003399"/>
              </a:buClr>
            </a:pPr>
            <a:r>
              <a:rPr lang="en-US" dirty="0"/>
              <a:t>It does not expire as would a patent.</a:t>
            </a:r>
          </a:p>
        </p:txBody>
      </p:sp>
      <p:sp>
        <p:nvSpPr>
          <p:cNvPr id="484356" name="Text Box 4"/>
          <p:cNvSpPr txBox="1">
            <a:spLocks noChangeArrowheads="1"/>
          </p:cNvSpPr>
          <p:nvPr/>
        </p:nvSpPr>
        <p:spPr bwMode="auto">
          <a:xfrm>
            <a:off x="4876800" y="6430963"/>
            <a:ext cx="3239990" cy="246221"/>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CBK</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BDC8F87-1F84-4900-AAB6-042075CE2337}" type="slidenum">
              <a:rPr lang="en-US"/>
              <a:pPr/>
              <a:t>22</a:t>
            </a:fld>
            <a:r>
              <a:rPr lang="en-US"/>
              <a:t> -</a:t>
            </a:r>
          </a:p>
        </p:txBody>
      </p:sp>
      <p:sp>
        <p:nvSpPr>
          <p:cNvPr id="397314"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Information Security Related Legal Issues</a:t>
            </a:r>
          </a:p>
        </p:txBody>
      </p:sp>
      <p:sp>
        <p:nvSpPr>
          <p:cNvPr id="397315" name="Rectangle 3"/>
          <p:cNvSpPr>
            <a:spLocks noGrp="1" noChangeArrowheads="1"/>
          </p:cNvSpPr>
          <p:nvPr>
            <p:ph type="body" idx="1"/>
          </p:nvPr>
        </p:nvSpPr>
        <p:spPr/>
        <p:txBody>
          <a:bodyPr/>
          <a:lstStyle/>
          <a:p>
            <a:pPr>
              <a:buFontTx/>
              <a:buNone/>
            </a:pPr>
            <a:r>
              <a:rPr lang="en-US" dirty="0"/>
              <a:t>Three types of </a:t>
            </a:r>
            <a:r>
              <a:rPr lang="en-US" dirty="0">
                <a:solidFill>
                  <a:srgbClr val="000099"/>
                </a:solidFill>
              </a:rPr>
              <a:t>harm</a:t>
            </a:r>
            <a:r>
              <a:rPr lang="en-US" dirty="0"/>
              <a:t> addressed in computer crime laws:</a:t>
            </a:r>
          </a:p>
          <a:p>
            <a:r>
              <a:rPr lang="en-US" dirty="0"/>
              <a:t>Unauthorized </a:t>
            </a:r>
            <a:r>
              <a:rPr lang="en-US" u="sng" dirty="0">
                <a:solidFill>
                  <a:srgbClr val="FF6600"/>
                </a:solidFill>
              </a:rPr>
              <a:t>access</a:t>
            </a:r>
            <a:r>
              <a:rPr lang="en-US" dirty="0"/>
              <a:t>.</a:t>
            </a:r>
          </a:p>
          <a:p>
            <a:r>
              <a:rPr lang="en-US" dirty="0"/>
              <a:t>Unauthorized </a:t>
            </a:r>
            <a:r>
              <a:rPr lang="en-US" u="sng" dirty="0">
                <a:solidFill>
                  <a:srgbClr val="FF6600"/>
                </a:solidFill>
              </a:rPr>
              <a:t>alteration</a:t>
            </a:r>
            <a:r>
              <a:rPr lang="en-US" dirty="0"/>
              <a:t>, </a:t>
            </a:r>
            <a:r>
              <a:rPr lang="en-US" u="sng" dirty="0">
                <a:solidFill>
                  <a:srgbClr val="FF6600"/>
                </a:solidFill>
              </a:rPr>
              <a:t>destruction</a:t>
            </a:r>
            <a:r>
              <a:rPr lang="en-US" dirty="0"/>
              <a:t> or </a:t>
            </a:r>
            <a:r>
              <a:rPr lang="en-US" u="sng" dirty="0">
                <a:solidFill>
                  <a:srgbClr val="FF6600"/>
                </a:solidFill>
              </a:rPr>
              <a:t>disclosure</a:t>
            </a:r>
            <a:r>
              <a:rPr lang="en-US" dirty="0"/>
              <a:t> of information.</a:t>
            </a:r>
          </a:p>
          <a:p>
            <a:pPr>
              <a:buClr>
                <a:srgbClr val="003399"/>
              </a:buClr>
            </a:pPr>
            <a:r>
              <a:rPr lang="en-US" u="sng" dirty="0">
                <a:solidFill>
                  <a:srgbClr val="FF6600"/>
                </a:solidFill>
              </a:rPr>
              <a:t>Insertion</a:t>
            </a:r>
            <a:r>
              <a:rPr lang="en-US" dirty="0"/>
              <a:t> of malicious programming code.</a:t>
            </a:r>
          </a:p>
          <a:p>
            <a:pPr>
              <a:buClr>
                <a:srgbClr val="003399"/>
              </a:buClr>
              <a:buFontTx/>
              <a:buNone/>
            </a:pPr>
            <a:endParaRPr lang="en-US" dirty="0"/>
          </a:p>
          <a:p>
            <a:pPr>
              <a:buClr>
                <a:srgbClr val="003399"/>
              </a:buClr>
              <a:buFontTx/>
              <a:buNone/>
            </a:pPr>
            <a:r>
              <a:rPr lang="en-US" dirty="0"/>
              <a:t>Three categories of computer crime:</a:t>
            </a:r>
          </a:p>
          <a:p>
            <a:pPr>
              <a:buClr>
                <a:srgbClr val="003399"/>
              </a:buClr>
            </a:pPr>
            <a:r>
              <a:rPr lang="en-US" dirty="0"/>
              <a:t>Computer </a:t>
            </a:r>
            <a:r>
              <a:rPr lang="en-US" u="sng" dirty="0">
                <a:solidFill>
                  <a:srgbClr val="FF6600"/>
                </a:solidFill>
              </a:rPr>
              <a:t>assisted</a:t>
            </a:r>
            <a:r>
              <a:rPr lang="en-US" dirty="0"/>
              <a:t> </a:t>
            </a:r>
            <a:r>
              <a:rPr lang="en-US" dirty="0" smtClean="0"/>
              <a:t>crime (computer </a:t>
            </a:r>
            <a:r>
              <a:rPr lang="en-US" dirty="0"/>
              <a:t>as a tool).</a:t>
            </a:r>
          </a:p>
          <a:p>
            <a:pPr>
              <a:buClr>
                <a:srgbClr val="003399"/>
              </a:buClr>
            </a:pPr>
            <a:r>
              <a:rPr lang="en-US" dirty="0"/>
              <a:t>Computer </a:t>
            </a:r>
            <a:r>
              <a:rPr lang="en-US" u="sng" dirty="0">
                <a:solidFill>
                  <a:srgbClr val="FF6600"/>
                </a:solidFill>
              </a:rPr>
              <a:t>targeted</a:t>
            </a:r>
            <a:r>
              <a:rPr lang="en-US" dirty="0"/>
              <a:t> </a:t>
            </a:r>
            <a:r>
              <a:rPr lang="en-US" dirty="0" smtClean="0"/>
              <a:t>crime (crime </a:t>
            </a:r>
            <a:r>
              <a:rPr lang="en-US" dirty="0"/>
              <a:t>directed at computer).</a:t>
            </a:r>
          </a:p>
          <a:p>
            <a:pPr>
              <a:buClr>
                <a:srgbClr val="003399"/>
              </a:buClr>
            </a:pPr>
            <a:r>
              <a:rPr lang="en-US" dirty="0"/>
              <a:t>Computer is </a:t>
            </a:r>
            <a:r>
              <a:rPr lang="en-US" u="sng" dirty="0">
                <a:solidFill>
                  <a:srgbClr val="FF6600"/>
                </a:solidFill>
              </a:rPr>
              <a:t>incidental</a:t>
            </a:r>
            <a:r>
              <a:rPr lang="en-US" dirty="0"/>
              <a:t> </a:t>
            </a:r>
            <a:r>
              <a:rPr lang="en-US" dirty="0" smtClean="0"/>
              <a:t>(computer </a:t>
            </a:r>
            <a:r>
              <a:rPr lang="en-US" dirty="0"/>
              <a:t>data </a:t>
            </a:r>
            <a:r>
              <a:rPr lang="en-US" dirty="0" smtClean="0"/>
              <a:t>from criminal activities).</a:t>
            </a:r>
            <a:endParaRPr lang="en-US" dirty="0"/>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C9EBE17B-1625-4028-969C-0D07E4F691D4}" type="slidenum">
              <a:rPr lang="en-US"/>
              <a:pPr/>
              <a:t>23</a:t>
            </a:fld>
            <a:r>
              <a:rPr lang="en-US"/>
              <a:t> -</a:t>
            </a:r>
          </a:p>
        </p:txBody>
      </p:sp>
      <p:sp>
        <p:nvSpPr>
          <p:cNvPr id="399362"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Computer Crime Law Issues</a:t>
            </a:r>
          </a:p>
        </p:txBody>
      </p:sp>
      <p:sp>
        <p:nvSpPr>
          <p:cNvPr id="399363" name="Rectangle 3"/>
          <p:cNvSpPr>
            <a:spLocks noGrp="1" noChangeArrowheads="1"/>
          </p:cNvSpPr>
          <p:nvPr>
            <p:ph type="body" idx="1"/>
          </p:nvPr>
        </p:nvSpPr>
        <p:spPr/>
        <p:txBody>
          <a:bodyPr/>
          <a:lstStyle/>
          <a:p>
            <a:r>
              <a:rPr lang="en-US"/>
              <a:t>Defining electronic information or data.</a:t>
            </a:r>
          </a:p>
          <a:p>
            <a:r>
              <a:rPr lang="en-US"/>
              <a:t>Defining </a:t>
            </a:r>
            <a:r>
              <a:rPr lang="en-US" u="sng">
                <a:solidFill>
                  <a:srgbClr val="FF6600"/>
                </a:solidFill>
              </a:rPr>
              <a:t>intellectual property</a:t>
            </a:r>
            <a:r>
              <a:rPr lang="en-US"/>
              <a:t>.</a:t>
            </a:r>
          </a:p>
          <a:p>
            <a:r>
              <a:rPr lang="en-US"/>
              <a:t>Complex </a:t>
            </a:r>
            <a:r>
              <a:rPr lang="en-US" u="sng">
                <a:solidFill>
                  <a:srgbClr val="FF6600"/>
                </a:solidFill>
              </a:rPr>
              <a:t>legal definitions of technical issues</a:t>
            </a:r>
            <a:r>
              <a:rPr lang="en-US"/>
              <a:t>.</a:t>
            </a:r>
          </a:p>
          <a:p>
            <a:r>
              <a:rPr lang="en-US"/>
              <a:t>Unlawful </a:t>
            </a:r>
            <a:r>
              <a:rPr lang="en-US" u="sng">
                <a:solidFill>
                  <a:srgbClr val="FF6600"/>
                </a:solidFill>
              </a:rPr>
              <a:t>destruction of data</a:t>
            </a:r>
            <a:r>
              <a:rPr lang="en-US"/>
              <a:t> or </a:t>
            </a:r>
            <a:r>
              <a:rPr lang="en-US" u="sng">
                <a:solidFill>
                  <a:srgbClr val="FF6600"/>
                </a:solidFill>
              </a:rPr>
              <a:t>denial of service</a:t>
            </a:r>
            <a:r>
              <a:rPr lang="en-US"/>
              <a:t>.</a:t>
            </a:r>
          </a:p>
          <a:p>
            <a:pPr>
              <a:buClr>
                <a:srgbClr val="003399"/>
              </a:buClr>
            </a:pPr>
            <a:r>
              <a:rPr lang="en-US" u="sng">
                <a:solidFill>
                  <a:srgbClr val="FF6600"/>
                </a:solidFill>
              </a:rPr>
              <a:t>Using a computer</a:t>
            </a:r>
            <a:r>
              <a:rPr lang="en-US"/>
              <a:t> to commit, aid, or abet crime.</a:t>
            </a:r>
          </a:p>
          <a:p>
            <a:pPr>
              <a:buClr>
                <a:srgbClr val="003399"/>
              </a:buClr>
            </a:pPr>
            <a:r>
              <a:rPr lang="en-US"/>
              <a:t>Private sector </a:t>
            </a:r>
            <a:r>
              <a:rPr lang="en-US" u="sng">
                <a:solidFill>
                  <a:srgbClr val="FF6600"/>
                </a:solidFill>
              </a:rPr>
              <a:t>lack of reporting</a:t>
            </a:r>
            <a:r>
              <a:rPr lang="en-US"/>
              <a:t>.</a:t>
            </a:r>
          </a:p>
          <a:p>
            <a:pPr>
              <a:buClr>
                <a:srgbClr val="003399"/>
              </a:buClr>
            </a:pPr>
            <a:r>
              <a:rPr lang="en-US" u="sng">
                <a:solidFill>
                  <a:srgbClr val="FF6600"/>
                </a:solidFill>
              </a:rPr>
              <a:t>Sentencing guidelines</a:t>
            </a:r>
            <a:r>
              <a:rPr lang="en-US"/>
              <a:t> (for “white-collar” crimes).</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EDD2231B-BD2E-4F40-832C-393FBCA4481E}" type="slidenum">
              <a:rPr lang="en-US"/>
              <a:pPr/>
              <a:t>24</a:t>
            </a:fld>
            <a:r>
              <a:rPr lang="en-US"/>
              <a:t> -</a:t>
            </a:r>
          </a:p>
        </p:txBody>
      </p:sp>
      <p:sp>
        <p:nvSpPr>
          <p:cNvPr id="401410"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International Computer Crime Law Issues</a:t>
            </a:r>
          </a:p>
        </p:txBody>
      </p:sp>
      <p:sp>
        <p:nvSpPr>
          <p:cNvPr id="401411" name="Rectangle 3"/>
          <p:cNvSpPr>
            <a:spLocks noGrp="1" noChangeArrowheads="1"/>
          </p:cNvSpPr>
          <p:nvPr>
            <p:ph type="body" idx="1"/>
          </p:nvPr>
        </p:nvSpPr>
        <p:spPr/>
        <p:txBody>
          <a:bodyPr/>
          <a:lstStyle/>
          <a:p>
            <a:r>
              <a:rPr lang="en-US"/>
              <a:t>Some countries have </a:t>
            </a:r>
            <a:r>
              <a:rPr lang="en-US" u="sng">
                <a:solidFill>
                  <a:srgbClr val="FF6600"/>
                </a:solidFill>
              </a:rPr>
              <a:t>no or poorly defined computer</a:t>
            </a:r>
            <a:r>
              <a:rPr lang="en-US" u="sng">
                <a:solidFill>
                  <a:srgbClr val="FF9900"/>
                </a:solidFill>
              </a:rPr>
              <a:t> </a:t>
            </a:r>
            <a:r>
              <a:rPr lang="en-US" u="sng">
                <a:solidFill>
                  <a:srgbClr val="FF6600"/>
                </a:solidFill>
              </a:rPr>
              <a:t>crime laws</a:t>
            </a:r>
            <a:r>
              <a:rPr lang="en-US"/>
              <a:t>.</a:t>
            </a:r>
          </a:p>
          <a:p>
            <a:r>
              <a:rPr lang="en-US"/>
              <a:t>Law enforcement </a:t>
            </a:r>
            <a:r>
              <a:rPr lang="en-US" u="sng">
                <a:solidFill>
                  <a:srgbClr val="FF6600"/>
                </a:solidFill>
              </a:rPr>
              <a:t>technical capabilities vary</a:t>
            </a:r>
            <a:r>
              <a:rPr lang="en-US"/>
              <a:t>.</a:t>
            </a:r>
          </a:p>
          <a:p>
            <a:r>
              <a:rPr lang="en-US"/>
              <a:t>Government may not wish to assist each other in international cases.</a:t>
            </a:r>
          </a:p>
          <a:p>
            <a:pPr>
              <a:buClr>
                <a:srgbClr val="003399"/>
              </a:buClr>
            </a:pPr>
            <a:r>
              <a:rPr lang="en-US" u="sng">
                <a:solidFill>
                  <a:srgbClr val="FF6600"/>
                </a:solidFill>
              </a:rPr>
              <a:t>Trans-national</a:t>
            </a:r>
            <a:r>
              <a:rPr lang="en-US"/>
              <a:t> criminal activities.</a:t>
            </a:r>
          </a:p>
          <a:p>
            <a:pPr>
              <a:buClr>
                <a:srgbClr val="003399"/>
              </a:buClr>
            </a:pPr>
            <a:r>
              <a:rPr lang="en-US" u="sng">
                <a:solidFill>
                  <a:srgbClr val="FF6600"/>
                </a:solidFill>
              </a:rPr>
              <a:t>Jurisdictional</a:t>
            </a:r>
            <a:r>
              <a:rPr lang="en-US"/>
              <a:t> legal disputes.</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EF99043-766A-4F9D-A11D-4042DF8B3D9D}" type="slidenum">
              <a:rPr lang="en-US"/>
              <a:pPr/>
              <a:t>25</a:t>
            </a:fld>
            <a:r>
              <a:rPr lang="en-US"/>
              <a:t> -</a:t>
            </a:r>
          </a:p>
        </p:txBody>
      </p:sp>
      <p:sp>
        <p:nvSpPr>
          <p:cNvPr id="409602"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International Groups addressing Computer Crimes</a:t>
            </a:r>
          </a:p>
        </p:txBody>
      </p:sp>
      <p:sp>
        <p:nvSpPr>
          <p:cNvPr id="409603" name="Rectangle 3"/>
          <p:cNvSpPr>
            <a:spLocks noGrp="1" noChangeArrowheads="1"/>
          </p:cNvSpPr>
          <p:nvPr>
            <p:ph type="body" idx="1"/>
          </p:nvPr>
        </p:nvSpPr>
        <p:spPr/>
        <p:txBody>
          <a:bodyPr/>
          <a:lstStyle/>
          <a:p>
            <a:r>
              <a:rPr lang="en-US"/>
              <a:t>The </a:t>
            </a:r>
            <a:r>
              <a:rPr lang="en-US" u="sng">
                <a:solidFill>
                  <a:srgbClr val="FF6600"/>
                </a:solidFill>
              </a:rPr>
              <a:t>G8 Nations</a:t>
            </a:r>
            <a:r>
              <a:rPr lang="en-US"/>
              <a:t>: International agreements on computer crime.</a:t>
            </a:r>
          </a:p>
          <a:p>
            <a:pPr>
              <a:buClr>
                <a:srgbClr val="003399"/>
              </a:buClr>
            </a:pPr>
            <a:r>
              <a:rPr lang="en-US" u="sng">
                <a:solidFill>
                  <a:srgbClr val="FF6600"/>
                </a:solidFill>
              </a:rPr>
              <a:t>Mutual Legal Assistance Treaties</a:t>
            </a:r>
            <a:r>
              <a:rPr lang="en-US">
                <a:solidFill>
                  <a:srgbClr val="FF9900"/>
                </a:solidFill>
              </a:rPr>
              <a:t> </a:t>
            </a:r>
            <a:r>
              <a:rPr lang="en-US">
                <a:solidFill>
                  <a:srgbClr val="000099"/>
                </a:solidFill>
              </a:rPr>
              <a:t>(</a:t>
            </a:r>
            <a:r>
              <a:rPr lang="en-US" u="sng">
                <a:solidFill>
                  <a:srgbClr val="FF6600"/>
                </a:solidFill>
              </a:rPr>
              <a:t>MLAT</a:t>
            </a:r>
            <a:r>
              <a:rPr lang="en-US">
                <a:solidFill>
                  <a:srgbClr val="000099"/>
                </a:solidFill>
              </a:rPr>
              <a:t>):</a:t>
            </a:r>
            <a:r>
              <a:rPr lang="en-US"/>
              <a:t> U.S. law enforcement agents (i.e. FBI, Department of State) working with law enforcement of other nations.</a:t>
            </a:r>
          </a:p>
          <a:p>
            <a:pPr>
              <a:buClr>
                <a:srgbClr val="003399"/>
              </a:buClr>
            </a:pPr>
            <a:r>
              <a:rPr lang="en-US" u="sng">
                <a:solidFill>
                  <a:srgbClr val="FF6600"/>
                </a:solidFill>
              </a:rPr>
              <a:t>European Union Border Controls</a:t>
            </a:r>
            <a:r>
              <a:rPr lang="en-US">
                <a:solidFill>
                  <a:srgbClr val="000099"/>
                </a:solidFill>
              </a:rPr>
              <a:t> (</a:t>
            </a:r>
            <a:r>
              <a:rPr lang="en-US" u="sng">
                <a:solidFill>
                  <a:srgbClr val="FF6600"/>
                </a:solidFill>
              </a:rPr>
              <a:t>Interpol</a:t>
            </a:r>
            <a:r>
              <a:rPr lang="en-US">
                <a:solidFill>
                  <a:srgbClr val="000099"/>
                </a:solidFill>
              </a:rPr>
              <a:t>):</a:t>
            </a:r>
            <a:r>
              <a:rPr lang="en-US"/>
              <a:t> International police organization.</a:t>
            </a:r>
          </a:p>
          <a:p>
            <a:pPr>
              <a:buClr>
                <a:srgbClr val="003399"/>
              </a:buClr>
            </a:pPr>
            <a:r>
              <a:rPr lang="en-US" u="sng">
                <a:solidFill>
                  <a:srgbClr val="FF6600"/>
                </a:solidFill>
              </a:rPr>
              <a:t>United Nations</a:t>
            </a:r>
            <a:r>
              <a:rPr lang="en-US"/>
              <a:t> (U.N.): U.N. Agreements.</a:t>
            </a:r>
          </a:p>
        </p:txBody>
      </p:sp>
      <p:sp>
        <p:nvSpPr>
          <p:cNvPr id="409604" name="Text Box 4"/>
          <p:cNvSpPr txBox="1">
            <a:spLocks noChangeArrowheads="1"/>
          </p:cNvSpPr>
          <p:nvPr/>
        </p:nvSpPr>
        <p:spPr bwMode="auto">
          <a:xfrm>
            <a:off x="4495800" y="6477000"/>
            <a:ext cx="3304110" cy="246221"/>
          </a:xfrm>
          <a:prstGeom prst="rect">
            <a:avLst/>
          </a:prstGeom>
          <a:noFill/>
          <a:ln w="9525">
            <a:noFill/>
            <a:miter lim="800000"/>
            <a:headEnd/>
            <a:tailEnd/>
          </a:ln>
          <a:effectLst/>
        </p:spPr>
        <p:txBody>
          <a:bodyPr wrap="none">
            <a:spAutoFit/>
          </a:bodyPr>
          <a:lstStyle/>
          <a:p>
            <a:r>
              <a:rPr lang="en-US" sz="1000" b="1" dirty="0">
                <a:solidFill>
                  <a:srgbClr val="003399"/>
                </a:solidFill>
              </a:rPr>
              <a:t>Reference</a:t>
            </a:r>
            <a:r>
              <a:rPr lang="en-US" sz="1000" dirty="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B84B4703-C25E-4DBF-B99D-A638C6DF9693}" type="slidenum">
              <a:rPr lang="en-US"/>
              <a:pPr/>
              <a:t>26</a:t>
            </a:fld>
            <a:r>
              <a:rPr lang="en-US"/>
              <a:t> -</a:t>
            </a:r>
          </a:p>
        </p:txBody>
      </p:sp>
      <p:sp>
        <p:nvSpPr>
          <p:cNvPr id="468994"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International </a:t>
            </a:r>
            <a:r>
              <a:rPr lang="en-US" dirty="0" smtClean="0"/>
              <a:t>Treaties – Export Control</a:t>
            </a:r>
            <a:endParaRPr lang="en-US" dirty="0"/>
          </a:p>
        </p:txBody>
      </p:sp>
      <p:sp>
        <p:nvSpPr>
          <p:cNvPr id="468995" name="Rectangle 3"/>
          <p:cNvSpPr>
            <a:spLocks noGrp="1" noChangeArrowheads="1"/>
          </p:cNvSpPr>
          <p:nvPr>
            <p:ph type="body" idx="1"/>
          </p:nvPr>
        </p:nvSpPr>
        <p:spPr/>
        <p:txBody>
          <a:bodyPr/>
          <a:lstStyle/>
          <a:p>
            <a:r>
              <a:rPr lang="en-US" dirty="0"/>
              <a:t>Coordinating Committee for Multilateral Export Controls (</a:t>
            </a:r>
            <a:r>
              <a:rPr lang="en-US" u="sng" dirty="0">
                <a:solidFill>
                  <a:srgbClr val="FF6600"/>
                </a:solidFill>
              </a:rPr>
              <a:t>COCOM</a:t>
            </a:r>
            <a:r>
              <a:rPr lang="en-US" dirty="0"/>
              <a:t>)</a:t>
            </a:r>
          </a:p>
          <a:p>
            <a:pPr lvl="1"/>
            <a:r>
              <a:rPr lang="en-US" dirty="0"/>
              <a:t>17 member nations, dissolved in March 1994.</a:t>
            </a:r>
          </a:p>
          <a:p>
            <a:pPr lvl="1"/>
            <a:r>
              <a:rPr lang="en-US" dirty="0"/>
              <a:t>Maintained International Industrial List &amp; International Munitions List.  To prevent export of cryptography to “dangerous” countries.</a:t>
            </a:r>
          </a:p>
          <a:p>
            <a:pPr>
              <a:buClr>
                <a:srgbClr val="002060"/>
              </a:buClr>
            </a:pPr>
            <a:r>
              <a:rPr lang="en-US" u="sng" dirty="0" err="1">
                <a:solidFill>
                  <a:srgbClr val="FF6600"/>
                </a:solidFill>
              </a:rPr>
              <a:t>Wassenaar</a:t>
            </a:r>
            <a:r>
              <a:rPr lang="en-US" u="sng" dirty="0">
                <a:solidFill>
                  <a:srgbClr val="FF6600"/>
                </a:solidFill>
              </a:rPr>
              <a:t> Arrangement</a:t>
            </a:r>
            <a:r>
              <a:rPr lang="en-US" dirty="0"/>
              <a:t> on Export Controls for Conventional Arms and Dual-Use Goods and Technologies (1995)</a:t>
            </a:r>
          </a:p>
          <a:p>
            <a:pPr lvl="1"/>
            <a:r>
              <a:rPr lang="en-US" dirty="0"/>
              <a:t>December 1998, 33 nations has agree to restrict export of crypto products based on key length. (56-bit for symmetric, 512-bit for asymmetric)</a:t>
            </a:r>
          </a:p>
          <a:p>
            <a:pPr lvl="1"/>
            <a:r>
              <a:rPr lang="en-US" dirty="0"/>
              <a:t>Products that use encryption to protect intellectual property (e.g. DVDs) is relaxed.</a:t>
            </a:r>
          </a:p>
          <a:p>
            <a:pPr lvl="1"/>
            <a:r>
              <a:rPr lang="en-US" dirty="0"/>
              <a:t>Export of all other crypto require license.</a:t>
            </a:r>
          </a:p>
        </p:txBody>
      </p:sp>
      <p:sp>
        <p:nvSpPr>
          <p:cNvPr id="7"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B84B4703-C25E-4DBF-B99D-A638C6DF9693}" type="slidenum">
              <a:rPr lang="en-US"/>
              <a:pPr/>
              <a:t>27</a:t>
            </a:fld>
            <a:r>
              <a:rPr lang="en-US"/>
              <a:t> -</a:t>
            </a:r>
          </a:p>
        </p:txBody>
      </p:sp>
      <p:sp>
        <p:nvSpPr>
          <p:cNvPr id="468994"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International </a:t>
            </a:r>
            <a:r>
              <a:rPr lang="en-US" dirty="0" smtClean="0"/>
              <a:t>Treaties – Export Control</a:t>
            </a:r>
            <a:endParaRPr lang="en-US" dirty="0"/>
          </a:p>
        </p:txBody>
      </p:sp>
      <p:sp>
        <p:nvSpPr>
          <p:cNvPr id="468995" name="Rectangle 3"/>
          <p:cNvSpPr>
            <a:spLocks noGrp="1" noChangeArrowheads="1"/>
          </p:cNvSpPr>
          <p:nvPr>
            <p:ph type="body" idx="1"/>
          </p:nvPr>
        </p:nvSpPr>
        <p:spPr/>
        <p:txBody>
          <a:bodyPr/>
          <a:lstStyle/>
          <a:p>
            <a:r>
              <a:rPr lang="en-US" dirty="0" smtClean="0"/>
              <a:t>Export control of cryptosystems:</a:t>
            </a:r>
          </a:p>
          <a:p>
            <a:pPr lvl="1"/>
            <a:r>
              <a:rPr lang="en-US" dirty="0" smtClean="0"/>
              <a:t>EAR, Part 774, Category 5 (Part 2) – </a:t>
            </a:r>
            <a:r>
              <a:rPr lang="en-US" i="1" dirty="0" smtClean="0"/>
              <a:t>Information Security</a:t>
            </a:r>
            <a:r>
              <a:rPr lang="en-US" dirty="0" smtClean="0"/>
              <a:t>: mass market &amp; retail cryptography can be exported without a license.</a:t>
            </a:r>
          </a:p>
          <a:p>
            <a:pPr lvl="2">
              <a:buClr>
                <a:srgbClr val="000099"/>
              </a:buClr>
            </a:pPr>
            <a:r>
              <a:rPr lang="en-US" u="sng" dirty="0" smtClean="0">
                <a:solidFill>
                  <a:srgbClr val="FF6600"/>
                </a:solidFill>
              </a:rPr>
              <a:t>Parity bits are not included in the key length</a:t>
            </a:r>
          </a:p>
          <a:p>
            <a:pPr lvl="2">
              <a:buClr>
                <a:srgbClr val="000099"/>
              </a:buClr>
            </a:pPr>
            <a:r>
              <a:rPr lang="en-US" u="sng" dirty="0" smtClean="0">
                <a:solidFill>
                  <a:srgbClr val="FF6600"/>
                </a:solidFill>
              </a:rPr>
              <a:t>Key length of 56-bit for symmetric (DES)</a:t>
            </a:r>
          </a:p>
          <a:p>
            <a:pPr lvl="2">
              <a:buClr>
                <a:srgbClr val="000099"/>
              </a:buClr>
            </a:pPr>
            <a:r>
              <a:rPr lang="en-US" u="sng" dirty="0" smtClean="0">
                <a:solidFill>
                  <a:srgbClr val="FF6600"/>
                </a:solidFill>
              </a:rPr>
              <a:t>Key length of 512-bit for asymmetric (RSA, </a:t>
            </a:r>
            <a:r>
              <a:rPr lang="en-US" u="sng" dirty="0" err="1" smtClean="0">
                <a:solidFill>
                  <a:srgbClr val="FF6600"/>
                </a:solidFill>
              </a:rPr>
              <a:t>Diffie</a:t>
            </a:r>
            <a:r>
              <a:rPr lang="en-US" u="sng" dirty="0" smtClean="0">
                <a:solidFill>
                  <a:srgbClr val="FF6600"/>
                </a:solidFill>
              </a:rPr>
              <a:t>-Hellman)</a:t>
            </a:r>
          </a:p>
          <a:p>
            <a:pPr lvl="2">
              <a:buClr>
                <a:srgbClr val="000099"/>
              </a:buClr>
            </a:pPr>
            <a:r>
              <a:rPr lang="en-US" u="sng" dirty="0" smtClean="0">
                <a:solidFill>
                  <a:srgbClr val="FF6600"/>
                </a:solidFill>
              </a:rPr>
              <a:t>Key length of 112-bit for ECC-DH</a:t>
            </a:r>
          </a:p>
          <a:p>
            <a:pPr lvl="1"/>
            <a:endParaRPr lang="en-US" dirty="0" smtClean="0"/>
          </a:p>
          <a:p>
            <a:pPr lvl="1"/>
            <a:r>
              <a:rPr lang="en-US" dirty="0" smtClean="0"/>
              <a:t>European Union Council (EC) Regulation No. 1334/2000 (22 June 2000): </a:t>
            </a:r>
            <a:r>
              <a:rPr lang="en-US" i="1" dirty="0" smtClean="0"/>
              <a:t>Setting up a Community Regime for the Control of Exports of Dual-use Items and Technology</a:t>
            </a:r>
            <a:endParaRPr lang="en-US" dirty="0" smtClean="0"/>
          </a:p>
          <a:p>
            <a:pPr lvl="2">
              <a:buClr>
                <a:srgbClr val="000099"/>
              </a:buClr>
            </a:pPr>
            <a:r>
              <a:rPr lang="en-US" u="sng" dirty="0" smtClean="0">
                <a:solidFill>
                  <a:srgbClr val="FF6600"/>
                </a:solidFill>
              </a:rPr>
              <a:t>Parity bits are not included in the key length</a:t>
            </a:r>
          </a:p>
          <a:p>
            <a:pPr lvl="2">
              <a:buClr>
                <a:srgbClr val="000099"/>
              </a:buClr>
            </a:pPr>
            <a:r>
              <a:rPr lang="en-US" u="sng" dirty="0" smtClean="0">
                <a:solidFill>
                  <a:srgbClr val="FF6600"/>
                </a:solidFill>
              </a:rPr>
              <a:t>Key length of 56-bit for symmetric (DES)</a:t>
            </a:r>
          </a:p>
          <a:p>
            <a:pPr lvl="2">
              <a:buClr>
                <a:srgbClr val="000099"/>
              </a:buClr>
            </a:pPr>
            <a:r>
              <a:rPr lang="en-US" u="sng" dirty="0" smtClean="0">
                <a:solidFill>
                  <a:srgbClr val="FF6600"/>
                </a:solidFill>
              </a:rPr>
              <a:t>Key length of 512-bit for asymmetric (RSA, </a:t>
            </a:r>
            <a:r>
              <a:rPr lang="en-US" u="sng" dirty="0" err="1" smtClean="0">
                <a:solidFill>
                  <a:srgbClr val="FF6600"/>
                </a:solidFill>
              </a:rPr>
              <a:t>Diffie</a:t>
            </a:r>
            <a:r>
              <a:rPr lang="en-US" u="sng" dirty="0" smtClean="0">
                <a:solidFill>
                  <a:srgbClr val="FF6600"/>
                </a:solidFill>
              </a:rPr>
              <a:t>-Hellman)</a:t>
            </a:r>
          </a:p>
          <a:p>
            <a:pPr lvl="2">
              <a:buClr>
                <a:srgbClr val="000099"/>
              </a:buClr>
            </a:pPr>
            <a:r>
              <a:rPr lang="en-US" u="sng" dirty="0" smtClean="0">
                <a:solidFill>
                  <a:srgbClr val="FF6600"/>
                </a:solidFill>
              </a:rPr>
              <a:t>Key length of 112-bit for ECC-DH</a:t>
            </a:r>
            <a:endParaRPr lang="en-US" u="sng" dirty="0">
              <a:solidFill>
                <a:srgbClr val="FF6600"/>
              </a:solidFill>
            </a:endParaRPr>
          </a:p>
        </p:txBody>
      </p:sp>
      <p:sp>
        <p:nvSpPr>
          <p:cNvPr id="6" name="Curved Left Arrow 5"/>
          <p:cNvSpPr/>
          <p:nvPr/>
        </p:nvSpPr>
        <p:spPr bwMode="auto">
          <a:xfrm>
            <a:off x="8229600" y="3200400"/>
            <a:ext cx="457200" cy="2514600"/>
          </a:xfrm>
          <a:prstGeom prst="curvedLeftArrow">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 name="Curved Left Arrow 6"/>
          <p:cNvSpPr/>
          <p:nvPr/>
        </p:nvSpPr>
        <p:spPr bwMode="auto">
          <a:xfrm flipH="1" flipV="1">
            <a:off x="838200" y="3200400"/>
            <a:ext cx="457200" cy="2514600"/>
          </a:xfrm>
          <a:prstGeom prst="curvedLeftArrow">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03B27B7D-ED50-4E37-B104-254D7CC61F72}" type="slidenum">
              <a:rPr lang="en-US"/>
              <a:pPr/>
              <a:t>28</a:t>
            </a:fld>
            <a:r>
              <a:rPr lang="en-US"/>
              <a:t> -</a:t>
            </a:r>
          </a:p>
        </p:txBody>
      </p:sp>
      <p:sp>
        <p:nvSpPr>
          <p:cNvPr id="473090"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International </a:t>
            </a:r>
            <a:r>
              <a:rPr lang="en-US" dirty="0" smtClean="0"/>
              <a:t>Treaties – Cybercrime Definition</a:t>
            </a:r>
            <a:endParaRPr lang="en-US" dirty="0"/>
          </a:p>
        </p:txBody>
      </p:sp>
      <p:sp>
        <p:nvSpPr>
          <p:cNvPr id="473091" name="Rectangle 3"/>
          <p:cNvSpPr>
            <a:spLocks noGrp="1" noChangeArrowheads="1"/>
          </p:cNvSpPr>
          <p:nvPr>
            <p:ph type="body" idx="1"/>
          </p:nvPr>
        </p:nvSpPr>
        <p:spPr/>
        <p:txBody>
          <a:bodyPr/>
          <a:lstStyle/>
          <a:p>
            <a:r>
              <a:rPr lang="en-US" dirty="0"/>
              <a:t>On August 3, 2006, U.S. Senate signed the first </a:t>
            </a:r>
            <a:r>
              <a:rPr lang="en-US" u="sng" dirty="0">
                <a:solidFill>
                  <a:srgbClr val="FF6600"/>
                </a:solidFill>
              </a:rPr>
              <a:t>international treaty on computer crime </a:t>
            </a:r>
            <a:r>
              <a:rPr lang="en-US" dirty="0"/>
              <a:t>– </a:t>
            </a:r>
            <a:r>
              <a:rPr lang="en-US" i="1" dirty="0"/>
              <a:t>Council of Europe Convention on Cybercrime</a:t>
            </a:r>
            <a:r>
              <a:rPr lang="en-US" dirty="0"/>
              <a:t>.</a:t>
            </a:r>
            <a:endParaRPr lang="en-US" sz="1000" dirty="0"/>
          </a:p>
          <a:p>
            <a:pPr lvl="1"/>
            <a:r>
              <a:rPr lang="en-US" dirty="0"/>
              <a:t>Negotiations on the treaty began in 1997.</a:t>
            </a:r>
          </a:p>
          <a:p>
            <a:pPr lvl="1">
              <a:buClr>
                <a:srgbClr val="000099"/>
              </a:buClr>
            </a:pPr>
            <a:r>
              <a:rPr lang="en-US" u="sng" dirty="0">
                <a:solidFill>
                  <a:srgbClr val="FF6600"/>
                </a:solidFill>
              </a:rPr>
              <a:t>Final document ratified by 15 European nations and the United States</a:t>
            </a:r>
            <a:r>
              <a:rPr lang="en-US" dirty="0"/>
              <a:t>.</a:t>
            </a:r>
          </a:p>
          <a:p>
            <a:pPr lvl="1"/>
            <a:r>
              <a:rPr lang="en-US" dirty="0"/>
              <a:t>U.S. Senate did not consider the optional: </a:t>
            </a:r>
            <a:r>
              <a:rPr lang="en-US" i="1" dirty="0"/>
              <a:t>Additional Protocol to the Convention on cybercrime, concerning the criminalization of acts of a racist and xenophobic nature committed through computer systems</a:t>
            </a:r>
            <a:r>
              <a:rPr lang="en-US" dirty="0"/>
              <a:t> due to our First Amendment – Freedom of Speech. </a:t>
            </a:r>
          </a:p>
        </p:txBody>
      </p:sp>
      <p:sp>
        <p:nvSpPr>
          <p:cNvPr id="473092" name="Text Box 4"/>
          <p:cNvSpPr txBox="1">
            <a:spLocks noChangeArrowheads="1"/>
          </p:cNvSpPr>
          <p:nvPr/>
        </p:nvSpPr>
        <p:spPr bwMode="auto">
          <a:xfrm>
            <a:off x="3582988" y="6096000"/>
            <a:ext cx="3730508" cy="553998"/>
          </a:xfrm>
          <a:prstGeom prst="rect">
            <a:avLst/>
          </a:prstGeom>
          <a:noFill/>
          <a:ln w="9525">
            <a:noFill/>
            <a:miter lim="800000"/>
            <a:headEnd/>
            <a:tailEnd/>
          </a:ln>
          <a:effectLst/>
        </p:spPr>
        <p:txBody>
          <a:bodyPr wrap="none">
            <a:spAutoFit/>
          </a:bodyPr>
          <a:lstStyle/>
          <a:p>
            <a:r>
              <a:rPr lang="en-US" sz="1000" b="1" dirty="0">
                <a:solidFill>
                  <a:srgbClr val="000099"/>
                </a:solidFill>
              </a:rPr>
              <a:t>Reference</a:t>
            </a:r>
            <a:r>
              <a:rPr lang="en-US" sz="1000" dirty="0">
                <a:solidFill>
                  <a:srgbClr val="000099"/>
                </a:solidFill>
              </a:rPr>
              <a:t>: </a:t>
            </a:r>
          </a:p>
          <a:p>
            <a:pPr marL="234950" indent="-111125">
              <a:buFontTx/>
              <a:buChar char="•"/>
            </a:pPr>
            <a:r>
              <a:rPr lang="en-US" sz="1000" dirty="0">
                <a:solidFill>
                  <a:srgbClr val="000099"/>
                </a:solidFill>
              </a:rPr>
              <a:t> http://conventions.coe.int/Treaty/en/Treaties/Html/185.htm</a:t>
            </a:r>
          </a:p>
          <a:p>
            <a:pPr marL="234950" indent="-111125">
              <a:buFontTx/>
              <a:buChar char="•"/>
            </a:pPr>
            <a:r>
              <a:rPr lang="en-US" sz="1000" dirty="0">
                <a:solidFill>
                  <a:srgbClr val="000099"/>
                </a:solidFill>
              </a:rPr>
              <a:t> http://www.cybercrime.gov/</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Laws &amp; Regulations </a:t>
            </a:r>
            <a:r>
              <a:rPr lang="en-US" dirty="0" smtClean="0"/>
              <a:t/>
            </a:r>
            <a:br>
              <a:rPr lang="en-US" dirty="0" smtClean="0"/>
            </a:br>
            <a:r>
              <a:rPr lang="en-US" dirty="0" smtClean="0"/>
              <a:t>International Issues on Intellectual Property (IP) </a:t>
            </a:r>
            <a:r>
              <a:rPr lang="en-US" sz="1200" dirty="0" smtClean="0"/>
              <a:t>…(1/2)</a:t>
            </a:r>
            <a:endParaRPr lang="en-US" sz="1200" dirty="0"/>
          </a:p>
        </p:txBody>
      </p:sp>
      <p:sp>
        <p:nvSpPr>
          <p:cNvPr id="3" name="Content Placeholder 2"/>
          <p:cNvSpPr>
            <a:spLocks noGrp="1"/>
          </p:cNvSpPr>
          <p:nvPr>
            <p:ph idx="1"/>
          </p:nvPr>
        </p:nvSpPr>
        <p:spPr/>
        <p:txBody>
          <a:bodyPr>
            <a:normAutofit lnSpcReduction="10000"/>
          </a:bodyPr>
          <a:lstStyle/>
          <a:p>
            <a:r>
              <a:rPr lang="en-US" dirty="0" smtClean="0"/>
              <a:t>On patents… </a:t>
            </a:r>
            <a:r>
              <a:rPr lang="en-US" sz="1200" dirty="0" smtClean="0"/>
              <a:t>(http://www.wipo.int/treaties/en/registration/pct/summary_pct.html)</a:t>
            </a:r>
          </a:p>
          <a:p>
            <a:pPr lvl="1"/>
            <a:r>
              <a:rPr lang="en-US" dirty="0" smtClean="0"/>
              <a:t>Covered by </a:t>
            </a:r>
            <a:r>
              <a:rPr lang="en-US" u="sng" dirty="0" smtClean="0">
                <a:solidFill>
                  <a:srgbClr val="FF6600"/>
                </a:solidFill>
              </a:rPr>
              <a:t>Patent Cooperation Treaty</a:t>
            </a:r>
            <a:r>
              <a:rPr lang="en-US" dirty="0" smtClean="0"/>
              <a:t> (PCT) of 1978.</a:t>
            </a:r>
          </a:p>
          <a:p>
            <a:pPr lvl="1"/>
            <a:r>
              <a:rPr lang="en-US" dirty="0" smtClean="0"/>
              <a:t>Not for “all” nations. (141 nations as of March 7, 2009.)</a:t>
            </a:r>
          </a:p>
          <a:p>
            <a:pPr lvl="1"/>
            <a:r>
              <a:rPr lang="en-US" dirty="0" smtClean="0"/>
              <a:t>Not implemented in uniform manner:</a:t>
            </a:r>
          </a:p>
          <a:p>
            <a:pPr lvl="2"/>
            <a:r>
              <a:rPr lang="en-US" dirty="0" smtClean="0"/>
              <a:t>China has never signed PCT.  However, China has signed Washington Treaty in May 1990.  An only applies to Hong Kong and Macao Special Administrative Regions.</a:t>
            </a:r>
          </a:p>
          <a:p>
            <a:pPr lvl="2"/>
            <a:r>
              <a:rPr lang="en-US" dirty="0" smtClean="0"/>
              <a:t>Taiwan enforces PCT, but is not a recognized state, so it can’t sign treaties.</a:t>
            </a:r>
          </a:p>
          <a:p>
            <a:r>
              <a:rPr lang="en-US" dirty="0" smtClean="0"/>
              <a:t>On copyright…</a:t>
            </a:r>
          </a:p>
          <a:p>
            <a:pPr lvl="1"/>
            <a:r>
              <a:rPr lang="en-US" dirty="0" smtClean="0"/>
              <a:t>“There is </a:t>
            </a:r>
            <a:r>
              <a:rPr lang="en-US" u="sng" dirty="0" smtClean="0">
                <a:solidFill>
                  <a:srgbClr val="FF6600"/>
                </a:solidFill>
              </a:rPr>
              <a:t>no such thing as an ‘international copyright’</a:t>
            </a:r>
            <a:r>
              <a:rPr lang="en-US" dirty="0" smtClean="0"/>
              <a:t> that will automatically protect an author’s writing throughout the world.” </a:t>
            </a:r>
            <a:r>
              <a:rPr lang="en-US" sz="1200" dirty="0" smtClean="0"/>
              <a:t>– U.S. Copyright Office (http://www.copyright.gov/fls/fl100.html).</a:t>
            </a:r>
          </a:p>
          <a:p>
            <a:pPr lvl="1"/>
            <a:r>
              <a:rPr lang="en-US" dirty="0" smtClean="0"/>
              <a:t>Covered by Berne Convention, enforced by 164 nations.</a:t>
            </a:r>
          </a:p>
          <a:p>
            <a:pPr lvl="1"/>
            <a:r>
              <a:rPr lang="en-US" smtClean="0"/>
              <a:t>Not </a:t>
            </a:r>
            <a:r>
              <a:rPr lang="en-US" dirty="0" smtClean="0"/>
              <a:t>implemented in uniform manner:</a:t>
            </a:r>
          </a:p>
          <a:p>
            <a:pPr lvl="2"/>
            <a:r>
              <a:rPr lang="en-US" dirty="0" smtClean="0"/>
              <a:t>Paris Convention of 1992 only applies to Hong Kong and Macao Special Administrative Regions.</a:t>
            </a:r>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29</a:t>
            </a:fld>
            <a:r>
              <a:rPr lang="en-US" smtClean="0"/>
              <a:t>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E506943B-1ADE-45A0-ABC1-63BCC7575346}" type="slidenum">
              <a:rPr lang="en-US"/>
              <a:pPr/>
              <a:t>3</a:t>
            </a:fld>
            <a:r>
              <a:rPr lang="en-US"/>
              <a:t> -</a:t>
            </a:r>
          </a:p>
        </p:txBody>
      </p:sp>
      <p:sp>
        <p:nvSpPr>
          <p:cNvPr id="393218" name="Rectangle 2"/>
          <p:cNvSpPr>
            <a:spLocks noGrp="1" noChangeArrowheads="1"/>
          </p:cNvSpPr>
          <p:nvPr>
            <p:ph type="title"/>
          </p:nvPr>
        </p:nvSpPr>
        <p:spPr/>
        <p:txBody>
          <a:bodyPr/>
          <a:lstStyle/>
          <a:p>
            <a:r>
              <a:rPr lang="en-US" sz="1200"/>
              <a:t>Topics</a:t>
            </a:r>
            <a:r>
              <a:rPr lang="en-US"/>
              <a:t/>
            </a:r>
            <a:br>
              <a:rPr lang="en-US"/>
            </a:br>
            <a:r>
              <a:rPr lang="en-US"/>
              <a:t> Legal, Regulations, Compliance and Investigations Domain</a:t>
            </a:r>
          </a:p>
        </p:txBody>
      </p:sp>
      <p:sp>
        <p:nvSpPr>
          <p:cNvPr id="393219" name="Rectangle 3"/>
          <p:cNvSpPr>
            <a:spLocks noGrp="1" noChangeArrowheads="1"/>
          </p:cNvSpPr>
          <p:nvPr>
            <p:ph type="body" idx="1"/>
          </p:nvPr>
        </p:nvSpPr>
        <p:spPr/>
        <p:txBody>
          <a:bodyPr/>
          <a:lstStyle/>
          <a:p>
            <a:r>
              <a:rPr lang="en-US" dirty="0" smtClean="0"/>
              <a:t>Laws &amp; Regulatory Compliance</a:t>
            </a:r>
            <a:endParaRPr lang="en-US" dirty="0"/>
          </a:p>
          <a:p>
            <a:r>
              <a:rPr lang="en-US" dirty="0" smtClean="0"/>
              <a:t>Investigations &amp; Digital Forensics</a:t>
            </a:r>
            <a:endParaRPr lang="en-US" dirty="0"/>
          </a:p>
          <a:p>
            <a:r>
              <a:rPr lang="en-US" dirty="0"/>
              <a:t>Ethics</a:t>
            </a:r>
          </a:p>
        </p:txBody>
      </p:sp>
      <p:sp>
        <p:nvSpPr>
          <p:cNvPr id="393220" name="AutoShape 4"/>
          <p:cNvSpPr>
            <a:spLocks noChangeArrowheads="1"/>
          </p:cNvSpPr>
          <p:nvPr/>
        </p:nvSpPr>
        <p:spPr bwMode="auto">
          <a:xfrm>
            <a:off x="304800" y="11430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Laws &amp; Regulations </a:t>
            </a:r>
            <a:r>
              <a:rPr lang="en-US" dirty="0" smtClean="0"/>
              <a:t/>
            </a:r>
            <a:br>
              <a:rPr lang="en-US" dirty="0" smtClean="0"/>
            </a:br>
            <a:r>
              <a:rPr lang="en-US" dirty="0" smtClean="0"/>
              <a:t>International Issues on Intellectual Property (IP) </a:t>
            </a:r>
            <a:r>
              <a:rPr lang="en-US" sz="1200" dirty="0" smtClean="0"/>
              <a:t>…(2/2)</a:t>
            </a:r>
            <a:endParaRPr lang="en-US" sz="1200" dirty="0"/>
          </a:p>
        </p:txBody>
      </p:sp>
      <p:sp>
        <p:nvSpPr>
          <p:cNvPr id="3" name="Content Placeholder 2"/>
          <p:cNvSpPr>
            <a:spLocks noGrp="1"/>
          </p:cNvSpPr>
          <p:nvPr>
            <p:ph idx="1"/>
          </p:nvPr>
        </p:nvSpPr>
        <p:spPr/>
        <p:txBody>
          <a:bodyPr/>
          <a:lstStyle/>
          <a:p>
            <a:r>
              <a:rPr lang="en-US" dirty="0" smtClean="0"/>
              <a:t>In 2005, U.S. intellectual property is estimated worth between $5 – $5.5 trillion, which </a:t>
            </a:r>
            <a:r>
              <a:rPr lang="en-US" u="sng" dirty="0" smtClean="0">
                <a:solidFill>
                  <a:srgbClr val="FF6600"/>
                </a:solidFill>
              </a:rPr>
              <a:t>accounts for 45% of GDP</a:t>
            </a:r>
            <a:r>
              <a:rPr lang="en-US" dirty="0" smtClean="0"/>
              <a:t>. </a:t>
            </a:r>
            <a:r>
              <a:rPr lang="en-US" sz="1200" dirty="0" smtClean="0"/>
              <a:t>– </a:t>
            </a:r>
            <a:r>
              <a:rPr lang="en-US" sz="1200" i="1" dirty="0" smtClean="0"/>
              <a:t>Intellectual Property Book</a:t>
            </a:r>
            <a:r>
              <a:rPr lang="en-US" sz="1200" dirty="0" smtClean="0"/>
              <a:t>, GIPC, U.S. Chamber of Commerce, 2010.</a:t>
            </a:r>
          </a:p>
          <a:p>
            <a:r>
              <a:rPr lang="en-US" dirty="0" smtClean="0"/>
              <a:t>“Software piracy costs U.S. software companies billions of dollars each year.” </a:t>
            </a:r>
            <a:r>
              <a:rPr lang="en-US" sz="1200" dirty="0" smtClean="0"/>
              <a:t>– R. Holley, Business Software Alliance testified before House Foreign Affairs Committee on March 10, 2010.</a:t>
            </a:r>
          </a:p>
          <a:p>
            <a:r>
              <a:rPr lang="en-US" dirty="0" smtClean="0"/>
              <a:t>On October 2009, China issued its own “exclusive right” laws on patents and trademarks.</a:t>
            </a:r>
          </a:p>
          <a:p>
            <a:pPr lvl="1"/>
            <a:r>
              <a:rPr lang="en-US" dirty="0" smtClean="0"/>
              <a:t>Foreign companies must provide their trade secrets in order to sell any products developed overseas to Chinese government.</a:t>
            </a:r>
          </a:p>
          <a:p>
            <a:pPr lvl="1"/>
            <a:r>
              <a:rPr lang="en-US" dirty="0" smtClean="0"/>
              <a:t>Foreign companies are challenged by Chinese companies based on their Chinese issued patents</a:t>
            </a:r>
          </a:p>
          <a:p>
            <a:pPr lvl="3">
              <a:buNone/>
            </a:pPr>
            <a:r>
              <a:rPr lang="en-US" sz="1200" dirty="0" smtClean="0"/>
              <a:t> – D. Roberts, China: Closing for Business?, Bloomberg </a:t>
            </a:r>
            <a:r>
              <a:rPr lang="en-US" sz="1200" dirty="0" err="1" smtClean="0"/>
              <a:t>Businessweek</a:t>
            </a:r>
            <a:r>
              <a:rPr lang="en-US" sz="1200" dirty="0" smtClean="0"/>
              <a:t>, March 25, 2010.</a:t>
            </a:r>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30</a:t>
            </a:fld>
            <a:r>
              <a:rPr lang="en-US" smtClean="0"/>
              <a:t>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three categories of computer crime?</a:t>
            </a:r>
          </a:p>
          <a:p>
            <a:pPr lvl="1"/>
            <a:r>
              <a:rPr lang="en-US" dirty="0" smtClean="0"/>
              <a:t>  </a:t>
            </a:r>
          </a:p>
          <a:p>
            <a:pPr lvl="1"/>
            <a:r>
              <a:rPr lang="en-US" dirty="0" smtClean="0"/>
              <a:t>  </a:t>
            </a:r>
          </a:p>
          <a:p>
            <a:pPr lvl="1"/>
            <a:r>
              <a:rPr lang="en-US" dirty="0" smtClean="0"/>
              <a:t>  </a:t>
            </a:r>
          </a:p>
          <a:p>
            <a:pPr lvl="1"/>
            <a:endParaRPr lang="en-US" dirty="0" smtClean="0"/>
          </a:p>
          <a:p>
            <a:r>
              <a:rPr lang="en-US" dirty="0" smtClean="0"/>
              <a:t>Why international computer crime law do not apply to “all nations”?</a:t>
            </a:r>
          </a:p>
          <a:p>
            <a:pPr lvl="1"/>
            <a:r>
              <a:rPr lang="en-US" dirty="0" smtClean="0"/>
              <a:t>  </a:t>
            </a:r>
            <a:br>
              <a:rPr lang="en-US" dirty="0" smtClean="0"/>
            </a:br>
            <a:r>
              <a:rPr lang="en-US" dirty="0" smtClean="0"/>
              <a:t/>
            </a:r>
            <a:br>
              <a:rPr lang="en-US" dirty="0" smtClean="0"/>
            </a:br>
            <a:endParaRPr lang="en-US" dirty="0" smtClean="0"/>
          </a:p>
          <a:p>
            <a:pPr lvl="1"/>
            <a:endParaRPr lang="en-US" dirty="0" smtClean="0"/>
          </a:p>
          <a:p>
            <a:r>
              <a:rPr lang="en-US" dirty="0" smtClean="0"/>
              <a:t>What is the difference between copyright and trade secret?</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31</a:t>
            </a:fld>
            <a:r>
              <a:rPr lang="en-US" smtClean="0"/>
              <a:t>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three categories of computer crime?</a:t>
            </a:r>
          </a:p>
          <a:p>
            <a:pPr lvl="1"/>
            <a:r>
              <a:rPr lang="en-US" dirty="0" smtClean="0"/>
              <a:t> </a:t>
            </a:r>
            <a:r>
              <a:rPr lang="en-US" u="sng" dirty="0" smtClean="0">
                <a:solidFill>
                  <a:srgbClr val="FF6600"/>
                </a:solidFill>
              </a:rPr>
              <a:t>Computer assisted (i.e., computer as a tool)</a:t>
            </a:r>
          </a:p>
          <a:p>
            <a:pPr lvl="1"/>
            <a:r>
              <a:rPr lang="en-US" dirty="0" smtClean="0"/>
              <a:t> </a:t>
            </a:r>
            <a:r>
              <a:rPr lang="en-US" u="sng" dirty="0" smtClean="0">
                <a:solidFill>
                  <a:srgbClr val="FF6600"/>
                </a:solidFill>
              </a:rPr>
              <a:t>Computer targeted (i.e., computer is the target)</a:t>
            </a:r>
          </a:p>
          <a:p>
            <a:pPr lvl="1"/>
            <a:r>
              <a:rPr lang="en-US" dirty="0" smtClean="0"/>
              <a:t> </a:t>
            </a:r>
            <a:r>
              <a:rPr lang="en-US" u="sng" dirty="0" smtClean="0">
                <a:solidFill>
                  <a:srgbClr val="FF6600"/>
                </a:solidFill>
              </a:rPr>
              <a:t>Computer is incidental (i.e., data in a criminal activities)</a:t>
            </a:r>
          </a:p>
          <a:p>
            <a:pPr lvl="1"/>
            <a:endParaRPr lang="en-US" dirty="0" smtClean="0"/>
          </a:p>
          <a:p>
            <a:r>
              <a:rPr lang="en-US" dirty="0" smtClean="0"/>
              <a:t>Why international computer crime law do not apply to “all nations”?</a:t>
            </a:r>
          </a:p>
          <a:p>
            <a:pPr lvl="1">
              <a:buClr>
                <a:srgbClr val="000099"/>
              </a:buClr>
            </a:pPr>
            <a:r>
              <a:rPr lang="en-US" u="sng" dirty="0" smtClean="0">
                <a:solidFill>
                  <a:srgbClr val="FF6600"/>
                </a:solidFill>
              </a:rPr>
              <a:t>Nation is a sovereign entity, law of one nation does not apply to another nation unless there is a treaty that acknowledges the computer crime law.</a:t>
            </a:r>
          </a:p>
          <a:p>
            <a:pPr lvl="1"/>
            <a:endParaRPr lang="en-US" dirty="0" smtClean="0"/>
          </a:p>
          <a:p>
            <a:r>
              <a:rPr lang="en-US" dirty="0" smtClean="0"/>
              <a:t>What is the difference between copyright and trade secret?</a:t>
            </a:r>
          </a:p>
          <a:p>
            <a:pPr lvl="1">
              <a:buClr>
                <a:srgbClr val="000099"/>
              </a:buClr>
            </a:pPr>
            <a:r>
              <a:rPr lang="en-US" u="sng" dirty="0" smtClean="0">
                <a:solidFill>
                  <a:srgbClr val="FF6600"/>
                </a:solidFill>
              </a:rPr>
              <a:t>Copyright is a set of exclusive rights.</a:t>
            </a:r>
          </a:p>
          <a:p>
            <a:pPr lvl="1">
              <a:buClr>
                <a:srgbClr val="000099"/>
              </a:buClr>
            </a:pPr>
            <a:r>
              <a:rPr lang="en-US" u="sng" dirty="0" smtClean="0">
                <a:solidFill>
                  <a:srgbClr val="FF6600"/>
                </a:solidFill>
              </a:rPr>
              <a:t>Trade secret has no formal protection, it is a “proprietary” information.</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32</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CDC44070-A200-4CF8-B56B-6F56EF1CFB40}" type="slidenum">
              <a:rPr lang="en-US"/>
              <a:pPr/>
              <a:t>33</a:t>
            </a:fld>
            <a:r>
              <a:rPr lang="en-US"/>
              <a:t> -</a:t>
            </a:r>
          </a:p>
        </p:txBody>
      </p:sp>
      <p:sp>
        <p:nvSpPr>
          <p:cNvPr id="413698" name="Rectangle 2"/>
          <p:cNvSpPr>
            <a:spLocks noGrp="1" noChangeArrowheads="1"/>
          </p:cNvSpPr>
          <p:nvPr>
            <p:ph type="title"/>
          </p:nvPr>
        </p:nvSpPr>
        <p:spPr/>
        <p:txBody>
          <a:bodyPr/>
          <a:lstStyle/>
          <a:p>
            <a:r>
              <a:rPr lang="en-US" sz="1200"/>
              <a:t>Topics</a:t>
            </a:r>
            <a:r>
              <a:rPr lang="en-US"/>
              <a:t/>
            </a:r>
            <a:br>
              <a:rPr lang="en-US"/>
            </a:br>
            <a:r>
              <a:rPr lang="en-US"/>
              <a:t> Legal, Regulations, Compliance and Investigations Domain</a:t>
            </a:r>
          </a:p>
        </p:txBody>
      </p:sp>
      <p:sp>
        <p:nvSpPr>
          <p:cNvPr id="413699" name="Rectangle 3"/>
          <p:cNvSpPr>
            <a:spLocks noGrp="1" noChangeArrowheads="1"/>
          </p:cNvSpPr>
          <p:nvPr>
            <p:ph type="body" idx="1"/>
          </p:nvPr>
        </p:nvSpPr>
        <p:spPr/>
        <p:txBody>
          <a:bodyPr/>
          <a:lstStyle/>
          <a:p>
            <a:r>
              <a:rPr lang="en-US" dirty="0" smtClean="0"/>
              <a:t>Laws &amp; Regulatory Compliance</a:t>
            </a:r>
          </a:p>
          <a:p>
            <a:r>
              <a:rPr lang="en-US" dirty="0"/>
              <a:t>Investigations &amp; Digital </a:t>
            </a:r>
            <a:r>
              <a:rPr lang="en-US" dirty="0" smtClean="0"/>
              <a:t>Forensics</a:t>
            </a:r>
          </a:p>
          <a:p>
            <a:r>
              <a:rPr lang="en-US" dirty="0" smtClean="0"/>
              <a:t>Ethics</a:t>
            </a:r>
            <a:endParaRPr lang="en-US" dirty="0"/>
          </a:p>
        </p:txBody>
      </p:sp>
      <p:sp>
        <p:nvSpPr>
          <p:cNvPr id="413700" name="AutoShape 4"/>
          <p:cNvSpPr>
            <a:spLocks noChangeArrowheads="1"/>
          </p:cNvSpPr>
          <p:nvPr/>
        </p:nvSpPr>
        <p:spPr bwMode="auto">
          <a:xfrm>
            <a:off x="304800" y="16002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 </a:t>
            </a:r>
            <a:fld id="{69A9EB31-7210-4FD6-8AFD-1AA5B1F1A64E}" type="slidenum">
              <a:rPr lang="en-US"/>
              <a:pPr/>
              <a:t>34</a:t>
            </a:fld>
            <a:r>
              <a:rPr lang="en-US"/>
              <a:t> -</a:t>
            </a:r>
          </a:p>
        </p:txBody>
      </p:sp>
      <p:sp>
        <p:nvSpPr>
          <p:cNvPr id="415746" name="Rectangle 2"/>
          <p:cNvSpPr>
            <a:spLocks noGrp="1" noChangeArrowheads="1"/>
          </p:cNvSpPr>
          <p:nvPr>
            <p:ph type="title"/>
          </p:nvPr>
        </p:nvSpPr>
        <p:spPr/>
        <p:txBody>
          <a:bodyPr/>
          <a:lstStyle/>
          <a:p>
            <a:r>
              <a:rPr lang="en-US" sz="1200"/>
              <a:t>Investigations</a:t>
            </a:r>
            <a:r>
              <a:rPr lang="en-US"/>
              <a:t/>
            </a:r>
            <a:br>
              <a:rPr lang="en-US"/>
            </a:br>
            <a:r>
              <a:rPr lang="en-US"/>
              <a:t>Investigative Process vs. Evidence Life Cycle</a:t>
            </a:r>
          </a:p>
        </p:txBody>
      </p:sp>
      <p:sp>
        <p:nvSpPr>
          <p:cNvPr id="415747" name="Rectangle 3"/>
          <p:cNvSpPr>
            <a:spLocks noGrp="1" noChangeArrowheads="1"/>
          </p:cNvSpPr>
          <p:nvPr>
            <p:ph type="body" sz="half" idx="1"/>
          </p:nvPr>
        </p:nvSpPr>
        <p:spPr>
          <a:xfrm>
            <a:off x="152400" y="1143000"/>
            <a:ext cx="4343400" cy="3810000"/>
          </a:xfrm>
        </p:spPr>
        <p:txBody>
          <a:bodyPr/>
          <a:lstStyle/>
          <a:p>
            <a:r>
              <a:rPr lang="en-US" sz="2400" dirty="0"/>
              <a:t>Investigative Process encompasses</a:t>
            </a:r>
          </a:p>
          <a:p>
            <a:pPr lvl="1">
              <a:buClr>
                <a:srgbClr val="003399"/>
              </a:buClr>
            </a:pPr>
            <a:r>
              <a:rPr lang="en-US" sz="2000" u="sng" dirty="0">
                <a:solidFill>
                  <a:srgbClr val="FF6600"/>
                </a:solidFill>
              </a:rPr>
              <a:t>Identification</a:t>
            </a:r>
            <a:r>
              <a:rPr lang="en-US" sz="2000" dirty="0"/>
              <a:t> of an </a:t>
            </a:r>
            <a:r>
              <a:rPr lang="en-US" sz="2000" dirty="0" smtClean="0"/>
              <a:t>incident</a:t>
            </a:r>
            <a:endParaRPr lang="en-US" sz="2000" dirty="0"/>
          </a:p>
          <a:p>
            <a:pPr lvl="1">
              <a:buClr>
                <a:srgbClr val="003399"/>
              </a:buClr>
            </a:pPr>
            <a:r>
              <a:rPr lang="en-US" sz="2000" u="sng" dirty="0">
                <a:solidFill>
                  <a:srgbClr val="FF6600"/>
                </a:solidFill>
              </a:rPr>
              <a:t>Preservation</a:t>
            </a:r>
            <a:r>
              <a:rPr lang="en-US" sz="2000" dirty="0"/>
              <a:t> of “scene</a:t>
            </a:r>
            <a:r>
              <a:rPr lang="en-US" sz="2000" dirty="0" smtClean="0"/>
              <a:t>”</a:t>
            </a:r>
            <a:endParaRPr lang="en-US" sz="2000" dirty="0"/>
          </a:p>
          <a:p>
            <a:pPr lvl="1">
              <a:buClr>
                <a:srgbClr val="003399"/>
              </a:buClr>
            </a:pPr>
            <a:r>
              <a:rPr lang="en-US" sz="2000" u="sng" dirty="0">
                <a:solidFill>
                  <a:srgbClr val="FF6600"/>
                </a:solidFill>
              </a:rPr>
              <a:t>Collection</a:t>
            </a:r>
            <a:r>
              <a:rPr lang="en-US" sz="2000" dirty="0"/>
              <a:t> of </a:t>
            </a:r>
            <a:r>
              <a:rPr lang="en-US" sz="2000" dirty="0" smtClean="0"/>
              <a:t>evidence</a:t>
            </a:r>
            <a:endParaRPr lang="en-US" sz="2000" dirty="0"/>
          </a:p>
          <a:p>
            <a:pPr lvl="1">
              <a:buClr>
                <a:srgbClr val="003399"/>
              </a:buClr>
            </a:pPr>
            <a:r>
              <a:rPr lang="en-US" sz="2000" u="sng" dirty="0">
                <a:solidFill>
                  <a:srgbClr val="FF6600"/>
                </a:solidFill>
              </a:rPr>
              <a:t>Examination</a:t>
            </a:r>
            <a:r>
              <a:rPr lang="en-US" sz="2000" dirty="0"/>
              <a:t> of </a:t>
            </a:r>
            <a:r>
              <a:rPr lang="en-US" sz="2000" dirty="0" smtClean="0"/>
              <a:t>evidence</a:t>
            </a:r>
            <a:endParaRPr lang="en-US" sz="2000" dirty="0"/>
          </a:p>
          <a:p>
            <a:pPr lvl="1">
              <a:buClr>
                <a:srgbClr val="003399"/>
              </a:buClr>
            </a:pPr>
            <a:r>
              <a:rPr lang="en-US" sz="2000" u="sng" dirty="0">
                <a:solidFill>
                  <a:srgbClr val="FF6600"/>
                </a:solidFill>
              </a:rPr>
              <a:t>Analysis</a:t>
            </a:r>
            <a:r>
              <a:rPr lang="en-US" sz="2000" dirty="0"/>
              <a:t> of the </a:t>
            </a:r>
            <a:r>
              <a:rPr lang="en-US" sz="2000" dirty="0" smtClean="0"/>
              <a:t>incident</a:t>
            </a:r>
            <a:endParaRPr lang="en-US" sz="2000" dirty="0"/>
          </a:p>
          <a:p>
            <a:pPr lvl="1">
              <a:buClr>
                <a:srgbClr val="003399"/>
              </a:buClr>
            </a:pPr>
            <a:r>
              <a:rPr lang="en-US" sz="2000" u="sng" dirty="0">
                <a:solidFill>
                  <a:srgbClr val="FF6600"/>
                </a:solidFill>
              </a:rPr>
              <a:t>Presentation</a:t>
            </a:r>
            <a:r>
              <a:rPr lang="en-US" sz="2000" dirty="0"/>
              <a:t> of </a:t>
            </a:r>
            <a:r>
              <a:rPr lang="en-US" sz="2000" dirty="0" smtClean="0"/>
              <a:t>evidence</a:t>
            </a:r>
            <a:endParaRPr lang="en-US" sz="2000" dirty="0"/>
          </a:p>
          <a:p>
            <a:pPr lvl="1">
              <a:buClr>
                <a:srgbClr val="003399"/>
              </a:buClr>
            </a:pPr>
            <a:r>
              <a:rPr lang="en-US" sz="2000" u="sng" dirty="0">
                <a:solidFill>
                  <a:srgbClr val="FF6600"/>
                </a:solidFill>
              </a:rPr>
              <a:t>Decision</a:t>
            </a:r>
            <a:r>
              <a:rPr lang="en-US" sz="2000" dirty="0"/>
              <a:t> to </a:t>
            </a:r>
            <a:r>
              <a:rPr lang="en-US" sz="2000" dirty="0" smtClean="0"/>
              <a:t>act</a:t>
            </a:r>
            <a:endParaRPr lang="en-US" sz="2000" dirty="0"/>
          </a:p>
        </p:txBody>
      </p:sp>
      <p:sp>
        <p:nvSpPr>
          <p:cNvPr id="415748" name="Rectangle 4"/>
          <p:cNvSpPr>
            <a:spLocks noGrp="1" noChangeArrowheads="1"/>
          </p:cNvSpPr>
          <p:nvPr>
            <p:ph type="body" sz="half" idx="2"/>
          </p:nvPr>
        </p:nvSpPr>
        <p:spPr>
          <a:xfrm>
            <a:off x="4648200" y="1143000"/>
            <a:ext cx="4343400" cy="3505200"/>
          </a:xfrm>
        </p:spPr>
        <p:txBody>
          <a:bodyPr/>
          <a:lstStyle/>
          <a:p>
            <a:r>
              <a:rPr lang="en-US" sz="2400" dirty="0"/>
              <a:t>Evidence Life Cycle</a:t>
            </a:r>
          </a:p>
          <a:p>
            <a:pPr lvl="1"/>
            <a:r>
              <a:rPr lang="en-US" sz="2000" dirty="0"/>
              <a:t>Acquisition </a:t>
            </a:r>
            <a:r>
              <a:rPr lang="en-US" sz="2000" u="sng" dirty="0">
                <a:solidFill>
                  <a:srgbClr val="FF6600"/>
                </a:solidFill>
              </a:rPr>
              <a:t>collection</a:t>
            </a:r>
            <a:r>
              <a:rPr lang="en-US" sz="2000" dirty="0"/>
              <a:t> and </a:t>
            </a:r>
            <a:r>
              <a:rPr lang="en-US" sz="2000" u="sng" dirty="0" smtClean="0">
                <a:solidFill>
                  <a:srgbClr val="FF6600"/>
                </a:solidFill>
              </a:rPr>
              <a:t>identification</a:t>
            </a:r>
            <a:endParaRPr lang="en-US" sz="2000" dirty="0"/>
          </a:p>
          <a:p>
            <a:pPr lvl="1">
              <a:buClr>
                <a:srgbClr val="003399"/>
              </a:buClr>
            </a:pPr>
            <a:r>
              <a:rPr lang="en-US" sz="2000" u="sng" dirty="0" smtClean="0">
                <a:solidFill>
                  <a:srgbClr val="FF6600"/>
                </a:solidFill>
              </a:rPr>
              <a:t>Storage</a:t>
            </a:r>
            <a:r>
              <a:rPr lang="en-US" sz="2000" dirty="0" smtClean="0"/>
              <a:t>, </a:t>
            </a:r>
            <a:r>
              <a:rPr lang="en-US" sz="2000" u="sng" dirty="0" smtClean="0">
                <a:solidFill>
                  <a:srgbClr val="FF6600"/>
                </a:solidFill>
              </a:rPr>
              <a:t>preservation</a:t>
            </a:r>
            <a:r>
              <a:rPr lang="en-US" sz="2000" dirty="0" smtClean="0"/>
              <a:t>, and </a:t>
            </a:r>
            <a:r>
              <a:rPr lang="en-US" sz="2000" u="sng" dirty="0" smtClean="0">
                <a:solidFill>
                  <a:srgbClr val="FF6600"/>
                </a:solidFill>
              </a:rPr>
              <a:t>transportation</a:t>
            </a:r>
            <a:endParaRPr lang="en-US" sz="2000" dirty="0" smtClean="0"/>
          </a:p>
          <a:p>
            <a:pPr lvl="1">
              <a:buClr>
                <a:srgbClr val="003399"/>
              </a:buClr>
            </a:pPr>
            <a:r>
              <a:rPr lang="en-US" sz="2000" u="sng" dirty="0" smtClean="0">
                <a:solidFill>
                  <a:srgbClr val="FF6600"/>
                </a:solidFill>
              </a:rPr>
              <a:t>Analysis</a:t>
            </a:r>
            <a:endParaRPr lang="en-US" sz="2000" dirty="0"/>
          </a:p>
          <a:p>
            <a:pPr lvl="1">
              <a:buClr>
                <a:srgbClr val="003399"/>
              </a:buClr>
            </a:pPr>
            <a:r>
              <a:rPr lang="en-US" sz="2000" u="sng" dirty="0" smtClean="0">
                <a:solidFill>
                  <a:srgbClr val="FF6600"/>
                </a:solidFill>
              </a:rPr>
              <a:t>Presented</a:t>
            </a:r>
            <a:r>
              <a:rPr lang="en-US" sz="2000" dirty="0" smtClean="0"/>
              <a:t> </a:t>
            </a:r>
            <a:r>
              <a:rPr lang="en-US" sz="2000" dirty="0"/>
              <a:t>in court</a:t>
            </a:r>
          </a:p>
          <a:p>
            <a:pPr lvl="1">
              <a:buClr>
                <a:srgbClr val="003399"/>
              </a:buClr>
            </a:pPr>
            <a:r>
              <a:rPr lang="en-US" sz="2000" u="sng" dirty="0">
                <a:solidFill>
                  <a:srgbClr val="FF6600"/>
                </a:solidFill>
              </a:rPr>
              <a:t>Returned</a:t>
            </a:r>
            <a:r>
              <a:rPr lang="en-US" sz="2000" dirty="0"/>
              <a:t> to victim</a:t>
            </a:r>
          </a:p>
          <a:p>
            <a:endParaRPr lang="en-US" sz="2400" dirty="0"/>
          </a:p>
        </p:txBody>
      </p:sp>
      <p:graphicFrame>
        <p:nvGraphicFramePr>
          <p:cNvPr id="415750" name="Object 6"/>
          <p:cNvGraphicFramePr>
            <a:graphicFrameLocks noChangeAspect="1"/>
          </p:cNvGraphicFramePr>
          <p:nvPr/>
        </p:nvGraphicFramePr>
        <p:xfrm>
          <a:off x="749300" y="4648200"/>
          <a:ext cx="7620000" cy="1935163"/>
        </p:xfrm>
        <a:graphic>
          <a:graphicData uri="http://schemas.openxmlformats.org/presentationml/2006/ole">
            <mc:AlternateContent xmlns:mc="http://schemas.openxmlformats.org/markup-compatibility/2006">
              <mc:Choice xmlns:v="urn:schemas-microsoft-com:vml" Requires="v">
                <p:oleObj spid="_x0000_s415772" name="Visio" r:id="rId4" imgW="12840748" imgH="3213830" progId="Visio.Drawing.11">
                  <p:embed/>
                </p:oleObj>
              </mc:Choice>
              <mc:Fallback>
                <p:oleObj name="Visio" r:id="rId4" imgW="12840748" imgH="3213830"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4648200"/>
                        <a:ext cx="762000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D2A81B6C-9187-4CCD-B814-13A738B84ABF}" type="slidenum">
              <a:rPr lang="en-US"/>
              <a:pPr/>
              <a:t>35</a:t>
            </a:fld>
            <a:r>
              <a:rPr lang="en-US"/>
              <a:t> -</a:t>
            </a:r>
          </a:p>
        </p:txBody>
      </p:sp>
      <p:sp>
        <p:nvSpPr>
          <p:cNvPr id="436226"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Data Acquisition – Preservation of Forensic Evidence </a:t>
            </a:r>
            <a:endParaRPr lang="en-US" dirty="0"/>
          </a:p>
        </p:txBody>
      </p:sp>
      <p:sp>
        <p:nvSpPr>
          <p:cNvPr id="436227" name="Rectangle 3"/>
          <p:cNvSpPr>
            <a:spLocks noGrp="1" noChangeArrowheads="1"/>
          </p:cNvSpPr>
          <p:nvPr>
            <p:ph type="body" idx="1"/>
          </p:nvPr>
        </p:nvSpPr>
        <p:spPr/>
        <p:txBody>
          <a:bodyPr/>
          <a:lstStyle/>
          <a:p>
            <a:r>
              <a:rPr lang="en-US" dirty="0"/>
              <a:t>Make </a:t>
            </a:r>
            <a:r>
              <a:rPr lang="en-US" u="sng" dirty="0">
                <a:solidFill>
                  <a:srgbClr val="FF6600"/>
                </a:solidFill>
              </a:rPr>
              <a:t>2 copies</a:t>
            </a:r>
            <a:r>
              <a:rPr lang="en-US" dirty="0"/>
              <a:t> of the original media (Primary Image / Working Image).</a:t>
            </a:r>
          </a:p>
          <a:p>
            <a:pPr>
              <a:buClr>
                <a:srgbClr val="003399"/>
              </a:buClr>
            </a:pPr>
            <a:r>
              <a:rPr lang="en-US" u="sng" dirty="0">
                <a:solidFill>
                  <a:srgbClr val="FF6600"/>
                </a:solidFill>
              </a:rPr>
              <a:t>Bit for Bit</a:t>
            </a:r>
            <a:r>
              <a:rPr lang="en-US" dirty="0"/>
              <a:t> copying capture all the data on the copied media including hidden and residual data (e.g. slack space, swap, residual, unused space, deleted files, etc.)</a:t>
            </a:r>
          </a:p>
          <a:p>
            <a:pPr>
              <a:buClr>
                <a:srgbClr val="003399"/>
              </a:buClr>
            </a:pPr>
            <a:r>
              <a:rPr lang="en-US" u="sng" dirty="0">
                <a:solidFill>
                  <a:srgbClr val="FF6600"/>
                </a:solidFill>
              </a:rPr>
              <a:t>Preserve integrity</a:t>
            </a:r>
            <a:r>
              <a:rPr lang="en-US" dirty="0"/>
              <a:t> of source and image (e.g. hash functions)</a:t>
            </a:r>
          </a:p>
          <a:p>
            <a:pPr lvl="1">
              <a:buClr>
                <a:srgbClr val="003399"/>
              </a:buClr>
            </a:pPr>
            <a:r>
              <a:rPr lang="en-US" dirty="0"/>
              <a:t>MD-5 sum provides a </a:t>
            </a:r>
            <a:r>
              <a:rPr lang="en-US" dirty="0" smtClean="0"/>
              <a:t>128-bit </a:t>
            </a:r>
            <a:r>
              <a:rPr lang="en-US" dirty="0"/>
              <a:t>signature that is sensitive to bit changes.</a:t>
            </a:r>
          </a:p>
          <a:p>
            <a:pPr lvl="1">
              <a:buClr>
                <a:srgbClr val="003399"/>
              </a:buClr>
            </a:pPr>
            <a:r>
              <a:rPr lang="en-US" dirty="0"/>
              <a:t>The reported </a:t>
            </a:r>
            <a:r>
              <a:rPr lang="en-US" dirty="0" smtClean="0"/>
              <a:t>digest </a:t>
            </a:r>
            <a:r>
              <a:rPr lang="en-US" dirty="0"/>
              <a:t>should match.</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E5121D09-A536-4107-9FAA-F3077D0AE231}" type="slidenum">
              <a:rPr lang="en-US"/>
              <a:pPr/>
              <a:t>36</a:t>
            </a:fld>
            <a:r>
              <a:rPr lang="en-US"/>
              <a:t> -</a:t>
            </a:r>
          </a:p>
        </p:txBody>
      </p:sp>
      <p:sp>
        <p:nvSpPr>
          <p:cNvPr id="417794" name="Rectangle 2"/>
          <p:cNvSpPr>
            <a:spLocks noGrp="1" noChangeArrowheads="1"/>
          </p:cNvSpPr>
          <p:nvPr>
            <p:ph type="title"/>
          </p:nvPr>
        </p:nvSpPr>
        <p:spPr/>
        <p:txBody>
          <a:bodyPr/>
          <a:lstStyle/>
          <a:p>
            <a:r>
              <a:rPr lang="en-US" sz="1200" dirty="0"/>
              <a:t>Investigations</a:t>
            </a:r>
            <a:r>
              <a:rPr lang="en-US" dirty="0"/>
              <a:t/>
            </a:r>
            <a:br>
              <a:rPr lang="en-US" dirty="0"/>
            </a:br>
            <a:r>
              <a:rPr lang="en-US" dirty="0"/>
              <a:t>Rule of Evidence</a:t>
            </a:r>
          </a:p>
        </p:txBody>
      </p:sp>
      <p:sp>
        <p:nvSpPr>
          <p:cNvPr id="417795" name="Rectangle 3"/>
          <p:cNvSpPr>
            <a:spLocks noGrp="1" noChangeArrowheads="1"/>
          </p:cNvSpPr>
          <p:nvPr>
            <p:ph type="body" idx="1"/>
          </p:nvPr>
        </p:nvSpPr>
        <p:spPr/>
        <p:txBody>
          <a:bodyPr/>
          <a:lstStyle/>
          <a:p>
            <a:r>
              <a:rPr lang="en-US" dirty="0" smtClean="0"/>
              <a:t>Type of evidence</a:t>
            </a:r>
          </a:p>
          <a:p>
            <a:pPr lvl="1"/>
            <a:r>
              <a:rPr lang="en-US" dirty="0" smtClean="0"/>
              <a:t>Evidence </a:t>
            </a:r>
            <a:r>
              <a:rPr lang="en-US" dirty="0"/>
              <a:t>is any </a:t>
            </a:r>
            <a:r>
              <a:rPr lang="en-US" u="sng" dirty="0">
                <a:solidFill>
                  <a:srgbClr val="FF6600"/>
                </a:solidFill>
              </a:rPr>
              <a:t>species of proof</a:t>
            </a:r>
            <a:r>
              <a:rPr lang="en-US" dirty="0"/>
              <a:t> or </a:t>
            </a:r>
            <a:r>
              <a:rPr lang="en-US" u="sng" dirty="0">
                <a:solidFill>
                  <a:srgbClr val="FF6600"/>
                </a:solidFill>
              </a:rPr>
              <a:t>probative matter</a:t>
            </a:r>
            <a:r>
              <a:rPr lang="en-US" dirty="0"/>
              <a:t>, legally presented at the trial of an issue, by act of parties and through the </a:t>
            </a:r>
            <a:r>
              <a:rPr lang="en-US" u="sng" dirty="0">
                <a:solidFill>
                  <a:srgbClr val="FF6600"/>
                </a:solidFill>
              </a:rPr>
              <a:t>medium</a:t>
            </a:r>
            <a:r>
              <a:rPr lang="en-US" dirty="0"/>
              <a:t> of </a:t>
            </a:r>
            <a:r>
              <a:rPr lang="en-US" u="sng" dirty="0">
                <a:solidFill>
                  <a:srgbClr val="FF6600"/>
                </a:solidFill>
              </a:rPr>
              <a:t>witness</a:t>
            </a:r>
            <a:r>
              <a:rPr lang="en-US" dirty="0"/>
              <a:t>, </a:t>
            </a:r>
            <a:r>
              <a:rPr lang="en-US" u="sng" dirty="0">
                <a:solidFill>
                  <a:srgbClr val="FF6600"/>
                </a:solidFill>
              </a:rPr>
              <a:t>records</a:t>
            </a:r>
            <a:r>
              <a:rPr lang="en-US" dirty="0"/>
              <a:t>, </a:t>
            </a:r>
            <a:r>
              <a:rPr lang="en-US" u="sng" dirty="0">
                <a:solidFill>
                  <a:srgbClr val="FF6600"/>
                </a:solidFill>
              </a:rPr>
              <a:t>documents</a:t>
            </a:r>
            <a:r>
              <a:rPr lang="en-US" dirty="0"/>
              <a:t>, </a:t>
            </a:r>
            <a:r>
              <a:rPr lang="en-US" u="sng" dirty="0">
                <a:solidFill>
                  <a:srgbClr val="FF6600"/>
                </a:solidFill>
              </a:rPr>
              <a:t>objects</a:t>
            </a:r>
            <a:r>
              <a:rPr lang="en-US" dirty="0"/>
              <a:t>, etc</a:t>
            </a:r>
            <a:r>
              <a:rPr lang="en-US" dirty="0" smtClean="0"/>
              <a:t>.</a:t>
            </a:r>
          </a:p>
          <a:p>
            <a:pPr lvl="1"/>
            <a:endParaRPr lang="en-US" dirty="0" smtClean="0"/>
          </a:p>
          <a:p>
            <a:r>
              <a:rPr lang="en-US" dirty="0" smtClean="0"/>
              <a:t>Admissibility of evidence</a:t>
            </a:r>
          </a:p>
          <a:p>
            <a:pPr lvl="1"/>
            <a:r>
              <a:rPr lang="en-US" dirty="0" smtClean="0"/>
              <a:t>Evidence must be </a:t>
            </a:r>
            <a:r>
              <a:rPr lang="en-US" u="sng" dirty="0" smtClean="0">
                <a:solidFill>
                  <a:srgbClr val="FF6600"/>
                </a:solidFill>
              </a:rPr>
              <a:t>admissible</a:t>
            </a:r>
            <a:r>
              <a:rPr lang="en-US" dirty="0" smtClean="0"/>
              <a:t> in court.</a:t>
            </a:r>
          </a:p>
          <a:p>
            <a:pPr lvl="1"/>
            <a:endParaRPr lang="en-US" dirty="0" smtClean="0"/>
          </a:p>
          <a:p>
            <a:r>
              <a:rPr lang="en-US" dirty="0" smtClean="0"/>
              <a:t>Preservation of electronic evidence (Chain-of-custody)</a:t>
            </a:r>
          </a:p>
          <a:p>
            <a:pPr lvl="1"/>
            <a:r>
              <a:rPr lang="en-US" dirty="0" smtClean="0"/>
              <a:t>Electronic evidence </a:t>
            </a:r>
            <a:r>
              <a:rPr lang="en-US" dirty="0"/>
              <a:t>is </a:t>
            </a:r>
            <a:r>
              <a:rPr lang="en-US" u="sng" dirty="0">
                <a:solidFill>
                  <a:srgbClr val="FF6600"/>
                </a:solidFill>
              </a:rPr>
              <a:t>fragile</a:t>
            </a:r>
            <a:r>
              <a:rPr lang="en-US" dirty="0"/>
              <a:t>.</a:t>
            </a:r>
          </a:p>
          <a:p>
            <a:pPr lvl="1"/>
            <a:r>
              <a:rPr lang="en-US" dirty="0"/>
              <a:t>Integrity of the “</a:t>
            </a:r>
            <a:r>
              <a:rPr lang="en-US" u="sng" dirty="0">
                <a:solidFill>
                  <a:srgbClr val="FF6600"/>
                </a:solidFill>
              </a:rPr>
              <a:t>scene</a:t>
            </a:r>
            <a:r>
              <a:rPr lang="en-US" dirty="0"/>
              <a:t>” must be </a:t>
            </a:r>
            <a:r>
              <a:rPr lang="en-US" dirty="0" smtClean="0"/>
              <a:t>preserved</a:t>
            </a:r>
            <a:r>
              <a:rPr lang="en-US" dirty="0"/>
              <a:t>.</a:t>
            </a:r>
          </a:p>
          <a:p>
            <a:pPr lvl="1">
              <a:buClr>
                <a:srgbClr val="003399"/>
              </a:buClr>
            </a:pPr>
            <a:r>
              <a:rPr lang="en-US" dirty="0" smtClean="0"/>
              <a:t>Only </a:t>
            </a:r>
            <a:r>
              <a:rPr lang="en-US" u="sng" dirty="0">
                <a:solidFill>
                  <a:srgbClr val="FF6600"/>
                </a:solidFill>
              </a:rPr>
              <a:t>one chance</a:t>
            </a:r>
            <a:r>
              <a:rPr lang="en-US" dirty="0"/>
              <a:t> to do it </a:t>
            </a:r>
            <a:r>
              <a:rPr lang="en-US" u="sng" dirty="0">
                <a:solidFill>
                  <a:srgbClr val="FF6600"/>
                </a:solidFill>
              </a:rPr>
              <a:t>correctly</a:t>
            </a:r>
            <a:r>
              <a:rPr lang="en-US" dirty="0"/>
              <a:t>.</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2EABD779-255F-425B-8D0E-6B1C65F00A67}" type="slidenum">
              <a:rPr lang="en-US"/>
              <a:pPr/>
              <a:t>37</a:t>
            </a:fld>
            <a:r>
              <a:rPr lang="en-US"/>
              <a:t> -</a:t>
            </a:r>
          </a:p>
        </p:txBody>
      </p:sp>
      <p:sp>
        <p:nvSpPr>
          <p:cNvPr id="419842"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Rule of Evidence – Common </a:t>
            </a:r>
            <a:r>
              <a:rPr lang="en-US" dirty="0"/>
              <a:t>Types of Evidence</a:t>
            </a:r>
          </a:p>
        </p:txBody>
      </p:sp>
      <p:sp>
        <p:nvSpPr>
          <p:cNvPr id="419843" name="Rectangle 3"/>
          <p:cNvSpPr>
            <a:spLocks noGrp="1" noChangeArrowheads="1"/>
          </p:cNvSpPr>
          <p:nvPr>
            <p:ph type="body" idx="1"/>
          </p:nvPr>
        </p:nvSpPr>
        <p:spPr/>
        <p:txBody>
          <a:bodyPr/>
          <a:lstStyle/>
          <a:p>
            <a:pPr>
              <a:buClr>
                <a:srgbClr val="003399"/>
              </a:buClr>
            </a:pPr>
            <a:r>
              <a:rPr lang="en-US" u="sng" dirty="0">
                <a:solidFill>
                  <a:srgbClr val="FF6600"/>
                </a:solidFill>
              </a:rPr>
              <a:t>Direct</a:t>
            </a:r>
            <a:r>
              <a:rPr lang="en-US" dirty="0"/>
              <a:t> evidence is oral testimony by witness.</a:t>
            </a:r>
          </a:p>
          <a:p>
            <a:pPr>
              <a:buClr>
                <a:srgbClr val="003399"/>
              </a:buClr>
            </a:pPr>
            <a:r>
              <a:rPr lang="en-US" u="sng" dirty="0">
                <a:solidFill>
                  <a:srgbClr val="FF6600"/>
                </a:solidFill>
              </a:rPr>
              <a:t>Real</a:t>
            </a:r>
            <a:r>
              <a:rPr lang="en-US" dirty="0"/>
              <a:t> is physical evidence made up by tangible objects that prove or disprove guilt.</a:t>
            </a:r>
          </a:p>
          <a:p>
            <a:pPr>
              <a:buClr>
                <a:srgbClr val="003399"/>
              </a:buClr>
            </a:pPr>
            <a:r>
              <a:rPr lang="en-US" u="sng" dirty="0">
                <a:solidFill>
                  <a:srgbClr val="FF6600"/>
                </a:solidFill>
              </a:rPr>
              <a:t>Documentary</a:t>
            </a:r>
            <a:r>
              <a:rPr lang="en-US" dirty="0"/>
              <a:t> is in form of business records, manuals, or print outs, etc.</a:t>
            </a:r>
          </a:p>
          <a:p>
            <a:pPr>
              <a:buClr>
                <a:srgbClr val="003399"/>
              </a:buClr>
            </a:pPr>
            <a:r>
              <a:rPr lang="en-US" u="sng" dirty="0">
                <a:solidFill>
                  <a:srgbClr val="FF6600"/>
                </a:solidFill>
              </a:rPr>
              <a:t>Demonstrative</a:t>
            </a:r>
            <a:r>
              <a:rPr lang="en-US" dirty="0"/>
              <a:t> evidence is evidence used to aid the jury.  In a form of model, illustration, chart or experiment offered as proof.</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95BFF2A-4155-4E62-A91A-F4F91562DD16}" type="slidenum">
              <a:rPr lang="en-US"/>
              <a:pPr/>
              <a:t>38</a:t>
            </a:fld>
            <a:r>
              <a:rPr lang="en-US"/>
              <a:t> -</a:t>
            </a:r>
          </a:p>
        </p:txBody>
      </p:sp>
      <p:sp>
        <p:nvSpPr>
          <p:cNvPr id="421890"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Rule of Evidence – Hearsay </a:t>
            </a:r>
            <a:r>
              <a:rPr lang="en-US" dirty="0"/>
              <a:t>Rule</a:t>
            </a:r>
          </a:p>
        </p:txBody>
      </p:sp>
      <p:sp>
        <p:nvSpPr>
          <p:cNvPr id="421891" name="Rectangle 3"/>
          <p:cNvSpPr>
            <a:spLocks noGrp="1" noChangeArrowheads="1"/>
          </p:cNvSpPr>
          <p:nvPr>
            <p:ph type="body" idx="1"/>
          </p:nvPr>
        </p:nvSpPr>
        <p:spPr/>
        <p:txBody>
          <a:bodyPr/>
          <a:lstStyle/>
          <a:p>
            <a:pPr marL="0" indent="0">
              <a:buFontTx/>
              <a:buNone/>
            </a:pPr>
            <a:r>
              <a:rPr lang="en-US" u="sng" dirty="0">
                <a:solidFill>
                  <a:srgbClr val="FF6600"/>
                </a:solidFill>
              </a:rPr>
              <a:t>Hearsay is second-hand evidence</a:t>
            </a:r>
            <a:r>
              <a:rPr lang="en-US" dirty="0"/>
              <a:t>; normally </a:t>
            </a:r>
            <a:r>
              <a:rPr lang="en-US" u="sng" dirty="0">
                <a:solidFill>
                  <a:srgbClr val="FF0000"/>
                </a:solidFill>
              </a:rPr>
              <a:t>NOT</a:t>
            </a:r>
            <a:r>
              <a:rPr lang="en-US" dirty="0"/>
              <a:t> admissible in court.</a:t>
            </a:r>
          </a:p>
          <a:p>
            <a:r>
              <a:rPr lang="en-US" dirty="0"/>
              <a:t>Value depends on </a:t>
            </a:r>
            <a:r>
              <a:rPr lang="en-US" u="sng" dirty="0">
                <a:solidFill>
                  <a:srgbClr val="FF6600"/>
                </a:solidFill>
              </a:rPr>
              <a:t>veracity</a:t>
            </a:r>
            <a:r>
              <a:rPr lang="en-US" dirty="0"/>
              <a:t> and </a:t>
            </a:r>
            <a:r>
              <a:rPr lang="en-US" u="sng" dirty="0">
                <a:solidFill>
                  <a:srgbClr val="FF6600"/>
                </a:solidFill>
              </a:rPr>
              <a:t>competence</a:t>
            </a:r>
            <a:r>
              <a:rPr lang="en-US" dirty="0"/>
              <a:t> of source.</a:t>
            </a:r>
          </a:p>
          <a:p>
            <a:r>
              <a:rPr lang="en-US" dirty="0"/>
              <a:t>Depending on the circumstance, business records may be considered hearsay.</a:t>
            </a:r>
          </a:p>
          <a:p>
            <a:pPr lvl="1"/>
            <a:r>
              <a:rPr lang="en-US" dirty="0"/>
              <a:t>No first-hand proof of accuracy, reliability, trustworthiness</a:t>
            </a:r>
          </a:p>
          <a:p>
            <a:r>
              <a:rPr lang="en-US" dirty="0"/>
              <a:t>Business records </a:t>
            </a:r>
            <a:r>
              <a:rPr lang="en-US" u="sng" dirty="0">
                <a:solidFill>
                  <a:srgbClr val="FF6600"/>
                </a:solidFill>
              </a:rPr>
              <a:t>exemption</a:t>
            </a:r>
            <a:r>
              <a:rPr lang="en-US" dirty="0"/>
              <a:t>:</a:t>
            </a:r>
          </a:p>
          <a:p>
            <a:pPr lvl="1"/>
            <a:r>
              <a:rPr lang="en-US" dirty="0"/>
              <a:t>Information relates to </a:t>
            </a:r>
            <a:r>
              <a:rPr lang="en-US" u="sng" dirty="0">
                <a:solidFill>
                  <a:srgbClr val="FF6600"/>
                </a:solidFill>
              </a:rPr>
              <a:t>regular business activities</a:t>
            </a:r>
            <a:r>
              <a:rPr lang="en-US" dirty="0"/>
              <a:t>.</a:t>
            </a:r>
          </a:p>
          <a:p>
            <a:pPr lvl="1">
              <a:buClr>
                <a:srgbClr val="003399"/>
              </a:buClr>
            </a:pPr>
            <a:r>
              <a:rPr lang="en-US" u="sng" dirty="0">
                <a:solidFill>
                  <a:srgbClr val="FF6600"/>
                </a:solidFill>
              </a:rPr>
              <a:t>Automatically computer generated data</a:t>
            </a:r>
            <a:r>
              <a:rPr lang="en-US" dirty="0"/>
              <a:t>.</a:t>
            </a:r>
            <a:endParaRPr lang="en-US" dirty="0">
              <a:solidFill>
                <a:srgbClr val="FF6600"/>
              </a:solidFill>
            </a:endParaRPr>
          </a:p>
          <a:p>
            <a:pPr lvl="2">
              <a:buClr>
                <a:srgbClr val="003399"/>
              </a:buClr>
            </a:pPr>
            <a:r>
              <a:rPr lang="en-US" dirty="0"/>
              <a:t>No human intervention.</a:t>
            </a:r>
          </a:p>
          <a:p>
            <a:pPr lvl="2">
              <a:buClr>
                <a:srgbClr val="003399"/>
              </a:buClr>
            </a:pPr>
            <a:r>
              <a:rPr lang="en-US" dirty="0"/>
              <a:t>Prove system was operating correctly.</a:t>
            </a:r>
          </a:p>
          <a:p>
            <a:pPr lvl="2">
              <a:buClr>
                <a:srgbClr val="003399"/>
              </a:buClr>
            </a:pPr>
            <a:r>
              <a:rPr lang="en-US" dirty="0"/>
              <a:t>Prove no one changed the data.</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4FDBB310-1ADE-4AEE-B013-AD633996D611}" type="slidenum">
              <a:rPr lang="en-US"/>
              <a:pPr/>
              <a:t>39</a:t>
            </a:fld>
            <a:r>
              <a:rPr lang="en-US"/>
              <a:t> -</a:t>
            </a:r>
          </a:p>
        </p:txBody>
      </p:sp>
      <p:sp>
        <p:nvSpPr>
          <p:cNvPr id="425986"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Rules of Evidence – Admissibility </a:t>
            </a:r>
            <a:r>
              <a:rPr lang="en-US" dirty="0"/>
              <a:t>of Evidence</a:t>
            </a:r>
          </a:p>
        </p:txBody>
      </p:sp>
      <p:sp>
        <p:nvSpPr>
          <p:cNvPr id="425987" name="Rectangle 3"/>
          <p:cNvSpPr>
            <a:spLocks noGrp="1" noChangeArrowheads="1"/>
          </p:cNvSpPr>
          <p:nvPr>
            <p:ph type="body" idx="1"/>
          </p:nvPr>
        </p:nvSpPr>
        <p:spPr>
          <a:xfrm>
            <a:off x="685800" y="1143000"/>
            <a:ext cx="8305800" cy="5562600"/>
          </a:xfrm>
        </p:spPr>
        <p:txBody>
          <a:bodyPr>
            <a:normAutofit/>
          </a:bodyPr>
          <a:lstStyle/>
          <a:p>
            <a:pPr>
              <a:buClr>
                <a:srgbClr val="003399"/>
              </a:buClr>
            </a:pPr>
            <a:r>
              <a:rPr lang="en-US" u="sng" dirty="0">
                <a:solidFill>
                  <a:srgbClr val="FF6600"/>
                </a:solidFill>
              </a:rPr>
              <a:t>Relevancy</a:t>
            </a:r>
            <a:r>
              <a:rPr lang="en-US" dirty="0"/>
              <a:t> of evidence</a:t>
            </a:r>
          </a:p>
          <a:p>
            <a:pPr lvl="1">
              <a:buClr>
                <a:srgbClr val="003399"/>
              </a:buClr>
            </a:pPr>
            <a:r>
              <a:rPr lang="en-US" dirty="0"/>
              <a:t>Proof </a:t>
            </a:r>
            <a:r>
              <a:rPr lang="en-US" dirty="0" smtClean="0"/>
              <a:t>a crime </a:t>
            </a:r>
            <a:r>
              <a:rPr lang="en-US" dirty="0"/>
              <a:t>occurred.</a:t>
            </a:r>
          </a:p>
          <a:p>
            <a:pPr lvl="1">
              <a:buClr>
                <a:srgbClr val="003399"/>
              </a:buClr>
            </a:pPr>
            <a:r>
              <a:rPr lang="en-US" dirty="0"/>
              <a:t>Document of events &amp; time frame.</a:t>
            </a:r>
          </a:p>
          <a:p>
            <a:pPr lvl="1">
              <a:buClr>
                <a:srgbClr val="003399"/>
              </a:buClr>
            </a:pPr>
            <a:r>
              <a:rPr lang="en-US" dirty="0"/>
              <a:t>Identification of acts / methods.</a:t>
            </a:r>
          </a:p>
          <a:p>
            <a:pPr lvl="1">
              <a:buClr>
                <a:srgbClr val="003399"/>
              </a:buClr>
            </a:pPr>
            <a:r>
              <a:rPr lang="en-US" dirty="0" smtClean="0">
                <a:solidFill>
                  <a:srgbClr val="000099"/>
                </a:solidFill>
              </a:rPr>
              <a:t>Sources</a:t>
            </a:r>
            <a:r>
              <a:rPr lang="en-US" dirty="0" smtClean="0"/>
              <a:t> of evidence: Oral (witnesses), Written Document, Computer generated, Visual/audio (during &amp; after events).</a:t>
            </a:r>
          </a:p>
          <a:p>
            <a:pPr>
              <a:buClr>
                <a:srgbClr val="003399"/>
              </a:buClr>
            </a:pPr>
            <a:r>
              <a:rPr lang="en-US" u="sng" dirty="0" smtClean="0">
                <a:solidFill>
                  <a:srgbClr val="FF6600"/>
                </a:solidFill>
              </a:rPr>
              <a:t>Reliability</a:t>
            </a:r>
            <a:r>
              <a:rPr lang="en-US" dirty="0" smtClean="0"/>
              <a:t> </a:t>
            </a:r>
            <a:r>
              <a:rPr lang="en-US" dirty="0"/>
              <a:t>of evidence</a:t>
            </a:r>
          </a:p>
          <a:p>
            <a:pPr lvl="1">
              <a:buClr>
                <a:srgbClr val="003399"/>
              </a:buClr>
            </a:pPr>
            <a:r>
              <a:rPr lang="en-US" dirty="0"/>
              <a:t>Evidence is Trustworthy.</a:t>
            </a:r>
          </a:p>
          <a:p>
            <a:pPr lvl="1">
              <a:buClr>
                <a:srgbClr val="003399"/>
              </a:buClr>
            </a:pPr>
            <a:r>
              <a:rPr lang="en-US" dirty="0"/>
              <a:t>Evidence is legally obtained.</a:t>
            </a:r>
          </a:p>
          <a:p>
            <a:pPr>
              <a:buClr>
                <a:srgbClr val="003399"/>
              </a:buClr>
            </a:pPr>
            <a:r>
              <a:rPr lang="en-US" u="sng" dirty="0" smtClean="0">
                <a:solidFill>
                  <a:srgbClr val="FF6600"/>
                </a:solidFill>
              </a:rPr>
              <a:t>Durability</a:t>
            </a:r>
            <a:r>
              <a:rPr lang="en-US" dirty="0" smtClean="0"/>
              <a:t> of evidence</a:t>
            </a:r>
          </a:p>
          <a:p>
            <a:pPr lvl="1">
              <a:buClr>
                <a:srgbClr val="003399"/>
              </a:buClr>
            </a:pPr>
            <a:r>
              <a:rPr lang="en-US" dirty="0" smtClean="0"/>
              <a:t>Evidence </a:t>
            </a:r>
            <a:r>
              <a:rPr lang="en-US" u="sng" dirty="0">
                <a:solidFill>
                  <a:srgbClr val="FF6600"/>
                </a:solidFill>
              </a:rPr>
              <a:t>identification</a:t>
            </a:r>
            <a:r>
              <a:rPr lang="en-US" dirty="0"/>
              <a:t> &amp; </a:t>
            </a:r>
            <a:r>
              <a:rPr lang="en-US" u="sng" dirty="0">
                <a:solidFill>
                  <a:srgbClr val="FF6600"/>
                </a:solidFill>
              </a:rPr>
              <a:t>preservation</a:t>
            </a:r>
          </a:p>
          <a:p>
            <a:pPr lvl="1">
              <a:buClr>
                <a:srgbClr val="003399"/>
              </a:buClr>
            </a:pPr>
            <a:r>
              <a:rPr lang="en-US" dirty="0"/>
              <a:t>Preservation, collection and </a:t>
            </a:r>
            <a:r>
              <a:rPr lang="en-US" dirty="0" smtClean="0"/>
              <a:t>documentation (Chain-of-custody)</a:t>
            </a:r>
            <a:endParaRPr lang="en-US" dirty="0"/>
          </a:p>
          <a:p>
            <a:pPr lvl="1">
              <a:buClr>
                <a:srgbClr val="003399"/>
              </a:buClr>
            </a:pPr>
            <a:r>
              <a:rPr lang="en-US" dirty="0"/>
              <a:t>Can be </a:t>
            </a:r>
            <a:r>
              <a:rPr lang="en-US" dirty="0" smtClean="0"/>
              <a:t>reconstructed</a:t>
            </a:r>
            <a:endParaRPr lang="en-US" dirty="0"/>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AE28EB3D-C4A8-4805-AD44-1C07FC570E32}" type="slidenum">
              <a:rPr lang="en-US"/>
              <a:pPr/>
              <a:t>4</a:t>
            </a:fld>
            <a:r>
              <a:rPr lang="en-US"/>
              <a:t> -</a:t>
            </a:r>
          </a:p>
        </p:txBody>
      </p:sp>
      <p:sp>
        <p:nvSpPr>
          <p:cNvPr id="395266" name="Rectangle 2"/>
          <p:cNvSpPr>
            <a:spLocks noGrp="1" noChangeArrowheads="1"/>
          </p:cNvSpPr>
          <p:nvPr>
            <p:ph type="title"/>
          </p:nvPr>
        </p:nvSpPr>
        <p:spPr/>
        <p:txBody>
          <a:bodyPr/>
          <a:lstStyle/>
          <a:p>
            <a:r>
              <a:rPr lang="en-US" sz="1200" dirty="0"/>
              <a:t>Concept</a:t>
            </a:r>
            <a:r>
              <a:rPr lang="en-US" dirty="0"/>
              <a:t/>
            </a:r>
            <a:br>
              <a:rPr lang="en-US" dirty="0"/>
            </a:br>
            <a:r>
              <a:rPr lang="en-US" dirty="0" smtClean="0"/>
              <a:t>Laws &amp; Regulations– </a:t>
            </a:r>
            <a:r>
              <a:rPr lang="en-US" dirty="0"/>
              <a:t>Information Security Requirements</a:t>
            </a:r>
          </a:p>
        </p:txBody>
      </p:sp>
      <p:sp>
        <p:nvSpPr>
          <p:cNvPr id="395267" name="Rectangle 3"/>
          <p:cNvSpPr>
            <a:spLocks noGrp="1" noChangeArrowheads="1"/>
          </p:cNvSpPr>
          <p:nvPr>
            <p:ph type="body" idx="1"/>
          </p:nvPr>
        </p:nvSpPr>
        <p:spPr/>
        <p:txBody>
          <a:bodyPr/>
          <a:lstStyle/>
          <a:p>
            <a:r>
              <a:rPr lang="en-US" dirty="0"/>
              <a:t>Laws </a:t>
            </a:r>
            <a:r>
              <a:rPr lang="en-US" dirty="0" smtClean="0"/>
              <a:t>and regulations are </a:t>
            </a:r>
            <a:r>
              <a:rPr lang="en-US" dirty="0"/>
              <a:t>the source of </a:t>
            </a:r>
            <a:r>
              <a:rPr lang="en-US" u="sng" dirty="0">
                <a:solidFill>
                  <a:srgbClr val="FF6600"/>
                </a:solidFill>
              </a:rPr>
              <a:t>directive</a:t>
            </a:r>
            <a:r>
              <a:rPr lang="en-US" dirty="0"/>
              <a:t> requirements (e.g. organizational policies)</a:t>
            </a:r>
          </a:p>
          <a:p>
            <a:r>
              <a:rPr lang="en-US" dirty="0"/>
              <a:t>Directive requirements </a:t>
            </a:r>
            <a:r>
              <a:rPr lang="en-US" u="sng" dirty="0">
                <a:solidFill>
                  <a:srgbClr val="FF6600"/>
                </a:solidFill>
              </a:rPr>
              <a:t>interpret</a:t>
            </a:r>
            <a:r>
              <a:rPr lang="en-US" dirty="0"/>
              <a:t> the </a:t>
            </a:r>
            <a:r>
              <a:rPr lang="en-US" dirty="0" smtClean="0"/>
              <a:t>laws </a:t>
            </a:r>
            <a:r>
              <a:rPr lang="en-US" dirty="0"/>
              <a:t>for:</a:t>
            </a:r>
          </a:p>
          <a:p>
            <a:pPr lvl="1">
              <a:buClr>
                <a:srgbClr val="000099"/>
              </a:buClr>
              <a:buFont typeface="Arial" charset="0"/>
              <a:buChar char="–"/>
            </a:pPr>
            <a:r>
              <a:rPr lang="en-US" u="sng" dirty="0">
                <a:solidFill>
                  <a:srgbClr val="FF6600"/>
                </a:solidFill>
              </a:rPr>
              <a:t>Management to institute policy and procedure</a:t>
            </a:r>
            <a:r>
              <a:rPr lang="en-US" dirty="0"/>
              <a:t> to keep the organization and its employees from violating the law.</a:t>
            </a:r>
          </a:p>
          <a:p>
            <a:pPr lvl="1">
              <a:buClr>
                <a:srgbClr val="000099"/>
              </a:buClr>
              <a:buFont typeface="Arial" charset="0"/>
              <a:buChar char="–"/>
            </a:pPr>
            <a:r>
              <a:rPr lang="en-US" u="sng" dirty="0">
                <a:solidFill>
                  <a:srgbClr val="FF6600"/>
                </a:solidFill>
              </a:rPr>
              <a:t>Security engineering and design</a:t>
            </a:r>
            <a:r>
              <a:rPr lang="en-US" dirty="0"/>
              <a:t> to keep </a:t>
            </a:r>
            <a:br>
              <a:rPr lang="en-US" dirty="0"/>
            </a:br>
            <a:r>
              <a:rPr lang="en-US" dirty="0"/>
              <a:t>the organization and its employees </a:t>
            </a:r>
            <a:br>
              <a:rPr lang="en-US" dirty="0"/>
            </a:br>
            <a:r>
              <a:rPr lang="en-US" dirty="0"/>
              <a:t>from violating the law.</a:t>
            </a:r>
          </a:p>
          <a:p>
            <a:endParaRPr lang="en-US" dirty="0"/>
          </a:p>
        </p:txBody>
      </p:sp>
      <p:graphicFrame>
        <p:nvGraphicFramePr>
          <p:cNvPr id="395268" name="Object 4"/>
          <p:cNvGraphicFramePr>
            <a:graphicFrameLocks noGrp="1" noChangeAspect="1"/>
          </p:cNvGraphicFramePr>
          <p:nvPr>
            <p:ph sz="half" idx="4294967295"/>
            <p:extLst>
              <p:ext uri="{D42A27DB-BD31-4B8C-83A1-F6EECF244321}">
                <p14:modId xmlns:p14="http://schemas.microsoft.com/office/powerpoint/2010/main" val="1377754202"/>
              </p:ext>
            </p:extLst>
          </p:nvPr>
        </p:nvGraphicFramePr>
        <p:xfrm>
          <a:off x="5257800" y="3505200"/>
          <a:ext cx="3581400" cy="2909888"/>
        </p:xfrm>
        <a:graphic>
          <a:graphicData uri="http://schemas.openxmlformats.org/presentationml/2006/ole">
            <mc:AlternateContent xmlns:mc="http://schemas.openxmlformats.org/markup-compatibility/2006">
              <mc:Choice xmlns:v="urn:schemas-microsoft-com:vml" Requires="v">
                <p:oleObj spid="_x0000_s395290" name="Visio" r:id="rId4" imgW="5178178" imgH="4206672" progId="Visio.Drawing.11">
                  <p:embed/>
                </p:oleObj>
              </mc:Choice>
              <mc:Fallback>
                <p:oleObj name="Visio" r:id="rId4" imgW="5178178" imgH="4206672" progId="Visio.Drawing.11">
                  <p:embed/>
                  <p:pic>
                    <p:nvPicPr>
                      <p:cNvPr id="0" name="Picture 4"/>
                      <p:cNvPicPr>
                        <a:picLocks noChangeAspect="1" noChangeArrowheads="1"/>
                      </p:cNvPicPr>
                      <p:nvPr/>
                    </p:nvPicPr>
                    <p:blipFill>
                      <a:blip r:embed="rId5"/>
                      <a:srcRect/>
                      <a:stretch>
                        <a:fillRect/>
                      </a:stretch>
                    </p:blipFill>
                    <p:spPr bwMode="auto">
                      <a:xfrm>
                        <a:off x="5257800" y="3505200"/>
                        <a:ext cx="3581400"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9D69A192-7F04-4412-A3C1-F5A7FF024A2B}" type="slidenum">
              <a:rPr lang="en-US"/>
              <a:pPr/>
              <a:t>40</a:t>
            </a:fld>
            <a:r>
              <a:rPr lang="en-US"/>
              <a:t> -</a:t>
            </a:r>
          </a:p>
        </p:txBody>
      </p:sp>
      <p:sp>
        <p:nvSpPr>
          <p:cNvPr id="428034"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Rule of Evidence – Handling </a:t>
            </a:r>
            <a:r>
              <a:rPr lang="en-US" dirty="0"/>
              <a:t>of Computer Evidence</a:t>
            </a:r>
          </a:p>
        </p:txBody>
      </p:sp>
      <p:sp>
        <p:nvSpPr>
          <p:cNvPr id="428035" name="Rectangle 3"/>
          <p:cNvSpPr>
            <a:spLocks noGrp="1" noChangeArrowheads="1"/>
          </p:cNvSpPr>
          <p:nvPr>
            <p:ph type="body" idx="1"/>
          </p:nvPr>
        </p:nvSpPr>
        <p:spPr>
          <a:xfrm>
            <a:off x="685800" y="1143000"/>
            <a:ext cx="7772400" cy="5181600"/>
          </a:xfrm>
        </p:spPr>
        <p:txBody>
          <a:bodyPr>
            <a:normAutofit lnSpcReduction="10000"/>
          </a:bodyPr>
          <a:lstStyle/>
          <a:p>
            <a:pPr>
              <a:buClr>
                <a:srgbClr val="003399"/>
              </a:buClr>
            </a:pPr>
            <a:r>
              <a:rPr lang="en-US" u="sng" dirty="0">
                <a:solidFill>
                  <a:srgbClr val="FF6600"/>
                </a:solidFill>
              </a:rPr>
              <a:t>Minimize handling/corruption of original data</a:t>
            </a:r>
            <a:r>
              <a:rPr lang="en-US" dirty="0"/>
              <a:t>.</a:t>
            </a:r>
            <a:endParaRPr lang="en-US" dirty="0">
              <a:solidFill>
                <a:srgbClr val="FF6600"/>
              </a:solidFill>
            </a:endParaRPr>
          </a:p>
          <a:p>
            <a:pPr>
              <a:buClr>
                <a:srgbClr val="003399"/>
              </a:buClr>
            </a:pPr>
            <a:r>
              <a:rPr lang="en-US" u="sng" dirty="0">
                <a:solidFill>
                  <a:srgbClr val="FF6600"/>
                </a:solidFill>
              </a:rPr>
              <a:t>Account for any changes</a:t>
            </a:r>
            <a:r>
              <a:rPr lang="en-US" dirty="0"/>
              <a:t> and keep detailed logs of your actions.</a:t>
            </a:r>
          </a:p>
          <a:p>
            <a:pPr>
              <a:buClr>
                <a:srgbClr val="003399"/>
              </a:buClr>
            </a:pPr>
            <a:r>
              <a:rPr lang="en-US" dirty="0"/>
              <a:t>Comply with the </a:t>
            </a:r>
            <a:r>
              <a:rPr lang="en-US" u="sng" dirty="0">
                <a:solidFill>
                  <a:srgbClr val="FF6600"/>
                </a:solidFill>
              </a:rPr>
              <a:t>rules of evidence</a:t>
            </a:r>
            <a:r>
              <a:rPr lang="en-US" dirty="0"/>
              <a:t>.</a:t>
            </a:r>
            <a:endParaRPr lang="en-US" dirty="0">
              <a:solidFill>
                <a:srgbClr val="FF6600"/>
              </a:solidFill>
            </a:endParaRPr>
          </a:p>
          <a:p>
            <a:pPr>
              <a:buClr>
                <a:srgbClr val="003399"/>
              </a:buClr>
            </a:pPr>
            <a:r>
              <a:rPr lang="en-US" dirty="0"/>
              <a:t>Do not exceed you knowledge, </a:t>
            </a:r>
            <a:r>
              <a:rPr lang="en-US" u="sng" dirty="0">
                <a:solidFill>
                  <a:srgbClr val="FF6600"/>
                </a:solidFill>
              </a:rPr>
              <a:t>seek legal advise</a:t>
            </a:r>
            <a:r>
              <a:rPr lang="en-US" dirty="0"/>
              <a:t>.</a:t>
            </a:r>
            <a:endParaRPr lang="en-US" dirty="0">
              <a:solidFill>
                <a:srgbClr val="FF6600"/>
              </a:solidFill>
            </a:endParaRPr>
          </a:p>
          <a:p>
            <a:pPr>
              <a:buClr>
                <a:srgbClr val="003399"/>
              </a:buClr>
            </a:pPr>
            <a:r>
              <a:rPr lang="en-US" dirty="0"/>
              <a:t>Follow you local security policy and </a:t>
            </a:r>
            <a:r>
              <a:rPr lang="en-US" u="sng" dirty="0">
                <a:solidFill>
                  <a:srgbClr val="FF6600"/>
                </a:solidFill>
              </a:rPr>
              <a:t>obtain written permission</a:t>
            </a:r>
            <a:r>
              <a:rPr lang="en-US" dirty="0"/>
              <a:t>.</a:t>
            </a:r>
            <a:endParaRPr lang="en-US" dirty="0">
              <a:solidFill>
                <a:srgbClr val="FF6600"/>
              </a:solidFill>
            </a:endParaRPr>
          </a:p>
          <a:p>
            <a:pPr>
              <a:buClr>
                <a:srgbClr val="003399"/>
              </a:buClr>
            </a:pPr>
            <a:r>
              <a:rPr lang="en-US" dirty="0"/>
              <a:t>Capture as accurate an </a:t>
            </a:r>
            <a:r>
              <a:rPr lang="en-US" u="sng" dirty="0">
                <a:solidFill>
                  <a:srgbClr val="FF6600"/>
                </a:solidFill>
              </a:rPr>
              <a:t>image of the system</a:t>
            </a:r>
            <a:r>
              <a:rPr lang="en-US" dirty="0"/>
              <a:t> as possible.</a:t>
            </a:r>
          </a:p>
          <a:p>
            <a:pPr>
              <a:buClr>
                <a:srgbClr val="003399"/>
              </a:buClr>
            </a:pPr>
            <a:r>
              <a:rPr lang="en-US" dirty="0"/>
              <a:t>Be </a:t>
            </a:r>
            <a:r>
              <a:rPr lang="en-US" u="sng" dirty="0">
                <a:solidFill>
                  <a:srgbClr val="FF6600"/>
                </a:solidFill>
              </a:rPr>
              <a:t>prepared to testify</a:t>
            </a:r>
            <a:r>
              <a:rPr lang="en-US" dirty="0"/>
              <a:t>.</a:t>
            </a:r>
            <a:endParaRPr lang="en-US" dirty="0">
              <a:solidFill>
                <a:srgbClr val="FF6600"/>
              </a:solidFill>
            </a:endParaRPr>
          </a:p>
          <a:p>
            <a:pPr>
              <a:buClr>
                <a:srgbClr val="003399"/>
              </a:buClr>
            </a:pPr>
            <a:r>
              <a:rPr lang="en-US" dirty="0"/>
              <a:t>Ensure you </a:t>
            </a:r>
            <a:r>
              <a:rPr lang="en-US" u="sng" dirty="0">
                <a:solidFill>
                  <a:srgbClr val="FF6600"/>
                </a:solidFill>
              </a:rPr>
              <a:t>actions are repeatable</a:t>
            </a:r>
            <a:r>
              <a:rPr lang="en-US" dirty="0"/>
              <a:t>.</a:t>
            </a:r>
            <a:endParaRPr lang="en-US" dirty="0">
              <a:solidFill>
                <a:srgbClr val="FF6600"/>
              </a:solidFill>
            </a:endParaRPr>
          </a:p>
          <a:p>
            <a:pPr>
              <a:buClr>
                <a:srgbClr val="003399"/>
              </a:buClr>
            </a:pPr>
            <a:r>
              <a:rPr lang="en-US" dirty="0"/>
              <a:t>Proceed from </a:t>
            </a:r>
            <a:r>
              <a:rPr lang="en-US" u="sng" dirty="0">
                <a:solidFill>
                  <a:srgbClr val="FF6600"/>
                </a:solidFill>
              </a:rPr>
              <a:t>volatile to persistent evidence</a:t>
            </a:r>
            <a:r>
              <a:rPr lang="en-US" dirty="0"/>
              <a:t>.</a:t>
            </a:r>
            <a:endParaRPr lang="en-US" dirty="0">
              <a:solidFill>
                <a:srgbClr val="FF6600"/>
              </a:solidFill>
            </a:endParaRPr>
          </a:p>
          <a:p>
            <a:pPr>
              <a:buClr>
                <a:srgbClr val="003399"/>
              </a:buClr>
            </a:pPr>
            <a:r>
              <a:rPr lang="en-US" u="sng" dirty="0">
                <a:solidFill>
                  <a:srgbClr val="FF6600"/>
                </a:solidFill>
              </a:rPr>
              <a:t>Don’t run any programs on the affected system</a:t>
            </a:r>
            <a:r>
              <a:rPr lang="en-US" dirty="0"/>
              <a:t>.</a:t>
            </a:r>
            <a:endParaRPr lang="en-US" dirty="0">
              <a:solidFill>
                <a:srgbClr val="FF6600"/>
              </a:solidFill>
            </a:endParaRP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5D87D52F-9D11-4EB6-9B4B-8211D04038FF}" type="slidenum">
              <a:rPr lang="en-US"/>
              <a:pPr/>
              <a:t>41</a:t>
            </a:fld>
            <a:r>
              <a:rPr lang="en-US"/>
              <a:t> -</a:t>
            </a:r>
          </a:p>
        </p:txBody>
      </p:sp>
      <p:sp>
        <p:nvSpPr>
          <p:cNvPr id="423938"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Rule of Evidence – Chain </a:t>
            </a:r>
            <a:r>
              <a:rPr lang="en-US" dirty="0"/>
              <a:t>of Custody</a:t>
            </a:r>
          </a:p>
        </p:txBody>
      </p:sp>
      <p:sp>
        <p:nvSpPr>
          <p:cNvPr id="423939" name="Rectangle 3"/>
          <p:cNvSpPr>
            <a:spLocks noGrp="1" noChangeArrowheads="1"/>
          </p:cNvSpPr>
          <p:nvPr>
            <p:ph type="body" idx="1"/>
          </p:nvPr>
        </p:nvSpPr>
        <p:spPr/>
        <p:txBody>
          <a:bodyPr/>
          <a:lstStyle/>
          <a:p>
            <a:r>
              <a:rPr lang="en-US"/>
              <a:t>Helps protect the </a:t>
            </a:r>
            <a:r>
              <a:rPr lang="en-US" u="sng">
                <a:solidFill>
                  <a:srgbClr val="FF6600"/>
                </a:solidFill>
              </a:rPr>
              <a:t>integrity</a:t>
            </a:r>
            <a:r>
              <a:rPr lang="en-US"/>
              <a:t> and </a:t>
            </a:r>
            <a:r>
              <a:rPr lang="en-US" u="sng">
                <a:solidFill>
                  <a:srgbClr val="FF6600"/>
                </a:solidFill>
              </a:rPr>
              <a:t>reliability</a:t>
            </a:r>
            <a:r>
              <a:rPr lang="en-US"/>
              <a:t> of the </a:t>
            </a:r>
            <a:r>
              <a:rPr lang="en-US" u="sng">
                <a:solidFill>
                  <a:srgbClr val="FF6600"/>
                </a:solidFill>
              </a:rPr>
              <a:t>evidence</a:t>
            </a:r>
            <a:r>
              <a:rPr lang="en-US"/>
              <a:t>.</a:t>
            </a:r>
            <a:endParaRPr lang="en-US">
              <a:solidFill>
                <a:srgbClr val="FF6600"/>
              </a:solidFill>
            </a:endParaRPr>
          </a:p>
          <a:p>
            <a:r>
              <a:rPr lang="en-US"/>
              <a:t>Effective process of </a:t>
            </a:r>
            <a:r>
              <a:rPr lang="en-US" u="sng">
                <a:solidFill>
                  <a:srgbClr val="FF6600"/>
                </a:solidFill>
              </a:rPr>
              <a:t>documenting</a:t>
            </a:r>
            <a:r>
              <a:rPr lang="en-US"/>
              <a:t> the </a:t>
            </a:r>
            <a:r>
              <a:rPr lang="en-US" u="sng">
                <a:solidFill>
                  <a:srgbClr val="FF6600"/>
                </a:solidFill>
              </a:rPr>
              <a:t>complete journey of the evidence</a:t>
            </a:r>
            <a:r>
              <a:rPr lang="en-US"/>
              <a:t> during the life of the case.</a:t>
            </a:r>
          </a:p>
          <a:p>
            <a:r>
              <a:rPr lang="en-US"/>
              <a:t>To answer the following questions:</a:t>
            </a:r>
          </a:p>
          <a:p>
            <a:pPr lvl="1">
              <a:buClr>
                <a:srgbClr val="003399"/>
              </a:buClr>
              <a:buFont typeface="Arial" charset="0"/>
              <a:buChar char="–"/>
            </a:pPr>
            <a:r>
              <a:rPr lang="en-US" u="sng">
                <a:solidFill>
                  <a:srgbClr val="FF6600"/>
                </a:solidFill>
              </a:rPr>
              <a:t>Who collected it</a:t>
            </a:r>
            <a:r>
              <a:rPr lang="en-US"/>
              <a:t>?</a:t>
            </a:r>
          </a:p>
          <a:p>
            <a:pPr lvl="1">
              <a:buClr>
                <a:srgbClr val="003399"/>
              </a:buClr>
              <a:buFont typeface="Arial" charset="0"/>
              <a:buChar char="–"/>
            </a:pPr>
            <a:r>
              <a:rPr lang="en-US" u="sng">
                <a:solidFill>
                  <a:srgbClr val="FF6600"/>
                </a:solidFill>
              </a:rPr>
              <a:t>How &amp; where</a:t>
            </a:r>
            <a:r>
              <a:rPr lang="en-US"/>
              <a:t>?</a:t>
            </a:r>
          </a:p>
          <a:p>
            <a:pPr lvl="1">
              <a:buClr>
                <a:srgbClr val="003399"/>
              </a:buClr>
              <a:buFont typeface="Arial" charset="0"/>
              <a:buChar char="–"/>
            </a:pPr>
            <a:r>
              <a:rPr lang="en-US" u="sng">
                <a:solidFill>
                  <a:srgbClr val="FF6600"/>
                </a:solidFill>
              </a:rPr>
              <a:t>Who took possession of it</a:t>
            </a:r>
            <a:r>
              <a:rPr lang="en-US"/>
              <a:t>?</a:t>
            </a:r>
          </a:p>
          <a:p>
            <a:pPr lvl="1">
              <a:buClr>
                <a:srgbClr val="003399"/>
              </a:buClr>
              <a:buFont typeface="Arial" charset="0"/>
              <a:buChar char="–"/>
            </a:pPr>
            <a:r>
              <a:rPr lang="en-US" u="sng">
                <a:solidFill>
                  <a:srgbClr val="FF6600"/>
                </a:solidFill>
              </a:rPr>
              <a:t>How was it stored &amp; protected in storage</a:t>
            </a:r>
            <a:r>
              <a:rPr lang="en-US"/>
              <a:t>?</a:t>
            </a:r>
          </a:p>
          <a:p>
            <a:pPr lvl="1">
              <a:buClr>
                <a:srgbClr val="003399"/>
              </a:buClr>
              <a:buFont typeface="Arial" charset="0"/>
              <a:buChar char="–"/>
            </a:pPr>
            <a:r>
              <a:rPr lang="en-US" u="sng">
                <a:solidFill>
                  <a:srgbClr val="FF6600"/>
                </a:solidFill>
              </a:rPr>
              <a:t>Who took it out of storage &amp; why</a:t>
            </a:r>
            <a:r>
              <a:rPr lang="en-US"/>
              <a:t>?</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6E75E45F-7C2C-4C23-86D5-2042464B4FA8}" type="slidenum">
              <a:rPr lang="en-US"/>
              <a:pPr/>
              <a:t>42</a:t>
            </a:fld>
            <a:r>
              <a:rPr lang="en-US"/>
              <a:t> -</a:t>
            </a:r>
          </a:p>
        </p:txBody>
      </p:sp>
      <p:sp>
        <p:nvSpPr>
          <p:cNvPr id="430082" name="Rectangle 2"/>
          <p:cNvSpPr>
            <a:spLocks noGrp="1" noChangeArrowheads="1"/>
          </p:cNvSpPr>
          <p:nvPr>
            <p:ph type="title"/>
          </p:nvPr>
        </p:nvSpPr>
        <p:spPr/>
        <p:txBody>
          <a:bodyPr/>
          <a:lstStyle/>
          <a:p>
            <a:r>
              <a:rPr lang="en-US" sz="1000" dirty="0"/>
              <a:t>Investigations</a:t>
            </a:r>
            <a:r>
              <a:rPr lang="en-US" sz="2000" dirty="0"/>
              <a:t/>
            </a:r>
            <a:br>
              <a:rPr lang="en-US" sz="2000" dirty="0"/>
            </a:br>
            <a:r>
              <a:rPr lang="en-US" dirty="0" smtClean="0"/>
              <a:t>IOCE-G8</a:t>
            </a:r>
            <a:endParaRPr lang="en-US" dirty="0"/>
          </a:p>
        </p:txBody>
      </p:sp>
      <p:sp>
        <p:nvSpPr>
          <p:cNvPr id="430083" name="Rectangle 3"/>
          <p:cNvSpPr>
            <a:spLocks noGrp="1" noChangeArrowheads="1"/>
          </p:cNvSpPr>
          <p:nvPr>
            <p:ph type="body" idx="1"/>
          </p:nvPr>
        </p:nvSpPr>
        <p:spPr/>
        <p:txBody>
          <a:bodyPr/>
          <a:lstStyle/>
          <a:p>
            <a:r>
              <a:rPr lang="en-US" dirty="0"/>
              <a:t>In March 1998, the </a:t>
            </a:r>
            <a:r>
              <a:rPr lang="en-US" u="sng" dirty="0">
                <a:solidFill>
                  <a:srgbClr val="FF6600"/>
                </a:solidFill>
              </a:rPr>
              <a:t>International Organization on Computer Evidence</a:t>
            </a:r>
            <a:r>
              <a:rPr lang="en-US" dirty="0">
                <a:solidFill>
                  <a:srgbClr val="FF9900"/>
                </a:solidFill>
              </a:rPr>
              <a:t> </a:t>
            </a:r>
            <a:r>
              <a:rPr lang="en-US" dirty="0">
                <a:solidFill>
                  <a:srgbClr val="000099"/>
                </a:solidFill>
              </a:rPr>
              <a:t>(</a:t>
            </a:r>
            <a:r>
              <a:rPr lang="en-US" u="sng" dirty="0">
                <a:solidFill>
                  <a:srgbClr val="FF6600"/>
                </a:solidFill>
              </a:rPr>
              <a:t>IOCE</a:t>
            </a:r>
            <a:r>
              <a:rPr lang="en-US" dirty="0">
                <a:solidFill>
                  <a:srgbClr val="000099"/>
                </a:solidFill>
              </a:rPr>
              <a:t>)</a:t>
            </a:r>
            <a:r>
              <a:rPr lang="en-US" dirty="0"/>
              <a:t> was appointed by U.N</a:t>
            </a:r>
            <a:r>
              <a:rPr lang="en-US" dirty="0" smtClean="0"/>
              <a:t>.: </a:t>
            </a:r>
            <a:r>
              <a:rPr lang="en-US" sz="1200" dirty="0" smtClean="0"/>
              <a:t>(http://www.ioce.org)</a:t>
            </a:r>
            <a:endParaRPr lang="en-US" sz="1200" dirty="0"/>
          </a:p>
          <a:p>
            <a:pPr lvl="1"/>
            <a:r>
              <a:rPr lang="en-US" dirty="0"/>
              <a:t>To define </a:t>
            </a:r>
            <a:r>
              <a:rPr lang="en-US" u="sng" dirty="0">
                <a:solidFill>
                  <a:srgbClr val="FF6600"/>
                </a:solidFill>
              </a:rPr>
              <a:t>international principles</a:t>
            </a:r>
            <a:r>
              <a:rPr lang="en-US" dirty="0"/>
              <a:t> for the procedures relating to digital evidence, </a:t>
            </a:r>
          </a:p>
          <a:p>
            <a:pPr lvl="1"/>
            <a:r>
              <a:rPr lang="en-US" dirty="0"/>
              <a:t>To ensure the </a:t>
            </a:r>
            <a:r>
              <a:rPr lang="en-US" u="sng" dirty="0">
                <a:solidFill>
                  <a:srgbClr val="FF6600"/>
                </a:solidFill>
              </a:rPr>
              <a:t>harmonization of methods and practices</a:t>
            </a:r>
            <a:r>
              <a:rPr lang="en-US" dirty="0"/>
              <a:t> among nations and guarantee the ability to use digital evidence collected by one state in the courts of another state</a:t>
            </a:r>
            <a:r>
              <a:rPr lang="en-US" dirty="0" smtClean="0"/>
              <a:t>.</a:t>
            </a:r>
          </a:p>
          <a:p>
            <a:pPr>
              <a:lnSpc>
                <a:spcPct val="90000"/>
              </a:lnSpc>
            </a:pPr>
            <a:endParaRPr lang="en-US" dirty="0" smtClean="0"/>
          </a:p>
          <a:p>
            <a:pPr>
              <a:lnSpc>
                <a:spcPct val="90000"/>
              </a:lnSpc>
            </a:pPr>
            <a:r>
              <a:rPr lang="en-US" dirty="0" smtClean="0"/>
              <a:t>IOCE principals are governed by the following objectives: (i.e., by-laws)</a:t>
            </a:r>
          </a:p>
          <a:p>
            <a:pPr lvl="1">
              <a:lnSpc>
                <a:spcPct val="90000"/>
              </a:lnSpc>
            </a:pPr>
            <a:r>
              <a:rPr lang="en-US" dirty="0" smtClean="0"/>
              <a:t>To identify and discuss issues of common interest</a:t>
            </a:r>
          </a:p>
          <a:p>
            <a:pPr lvl="1">
              <a:lnSpc>
                <a:spcPct val="90000"/>
              </a:lnSpc>
            </a:pPr>
            <a:r>
              <a:rPr lang="en-US" dirty="0" smtClean="0"/>
              <a:t>To facilitate the international dissemination of information</a:t>
            </a:r>
          </a:p>
          <a:p>
            <a:pPr lvl="1">
              <a:lnSpc>
                <a:spcPct val="90000"/>
              </a:lnSpc>
            </a:pPr>
            <a:r>
              <a:rPr lang="en-US" dirty="0" smtClean="0"/>
              <a:t>To develop recommendations for consideration by the member agencies</a:t>
            </a:r>
          </a:p>
          <a:p>
            <a:pPr lvl="1"/>
            <a:endParaRPr lang="en-US" dirty="0"/>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8BF2352-BB47-43C6-A332-A853756F267E}" type="slidenum">
              <a:rPr lang="en-US"/>
              <a:pPr/>
              <a:t>43</a:t>
            </a:fld>
            <a:r>
              <a:rPr lang="en-US"/>
              <a:t> -</a:t>
            </a:r>
          </a:p>
        </p:txBody>
      </p:sp>
      <p:sp>
        <p:nvSpPr>
          <p:cNvPr id="434178" name="Rectangle 2"/>
          <p:cNvSpPr>
            <a:spLocks noGrp="1" noChangeArrowheads="1"/>
          </p:cNvSpPr>
          <p:nvPr>
            <p:ph type="title"/>
          </p:nvPr>
        </p:nvSpPr>
        <p:spPr/>
        <p:txBody>
          <a:bodyPr/>
          <a:lstStyle/>
          <a:p>
            <a:r>
              <a:rPr lang="en-US" sz="1200" dirty="0"/>
              <a:t>Investigations</a:t>
            </a:r>
            <a:r>
              <a:rPr lang="en-US" dirty="0"/>
              <a:t/>
            </a:r>
            <a:br>
              <a:rPr lang="en-US" dirty="0"/>
            </a:br>
            <a:r>
              <a:rPr lang="en-US" dirty="0" smtClean="0"/>
              <a:t>IOCE-G8 – Principles of Computer Evidence</a:t>
            </a:r>
            <a:endParaRPr lang="en-US" dirty="0"/>
          </a:p>
        </p:txBody>
      </p:sp>
      <p:sp>
        <p:nvSpPr>
          <p:cNvPr id="434179" name="Rectangle 3"/>
          <p:cNvSpPr>
            <a:spLocks noGrp="1" noChangeArrowheads="1"/>
          </p:cNvSpPr>
          <p:nvPr>
            <p:ph type="body" idx="1"/>
          </p:nvPr>
        </p:nvSpPr>
        <p:spPr>
          <a:xfrm>
            <a:off x="685800" y="1143000"/>
            <a:ext cx="7772400" cy="5334000"/>
          </a:xfrm>
        </p:spPr>
        <p:txBody>
          <a:bodyPr>
            <a:normAutofit fontScale="92500" lnSpcReduction="20000"/>
          </a:bodyPr>
          <a:lstStyle/>
          <a:p>
            <a:pPr>
              <a:lnSpc>
                <a:spcPct val="90000"/>
              </a:lnSpc>
            </a:pPr>
            <a:r>
              <a:rPr lang="en-US" dirty="0"/>
              <a:t>When dealing with digital evidence, all of the general forensic and procedural principles must be applied</a:t>
            </a:r>
          </a:p>
          <a:p>
            <a:pPr lvl="1">
              <a:lnSpc>
                <a:spcPct val="90000"/>
              </a:lnSpc>
            </a:pPr>
            <a:endParaRPr lang="en-US" dirty="0" smtClean="0"/>
          </a:p>
          <a:p>
            <a:pPr>
              <a:lnSpc>
                <a:spcPct val="90000"/>
              </a:lnSpc>
            </a:pPr>
            <a:r>
              <a:rPr lang="en-US" dirty="0" smtClean="0"/>
              <a:t>Upon </a:t>
            </a:r>
            <a:r>
              <a:rPr lang="en-US" dirty="0"/>
              <a:t>seizing digital evidence, actions taken should not change that evidence</a:t>
            </a:r>
          </a:p>
          <a:p>
            <a:pPr lvl="1">
              <a:lnSpc>
                <a:spcPct val="90000"/>
              </a:lnSpc>
            </a:pPr>
            <a:endParaRPr lang="en-US" dirty="0" smtClean="0"/>
          </a:p>
          <a:p>
            <a:pPr>
              <a:lnSpc>
                <a:spcPct val="90000"/>
              </a:lnSpc>
            </a:pPr>
            <a:r>
              <a:rPr lang="en-US" dirty="0" smtClean="0"/>
              <a:t>When </a:t>
            </a:r>
            <a:r>
              <a:rPr lang="en-US" dirty="0"/>
              <a:t>it is necessary for a person to access original digital evidence, that person should be trained for the purpose.</a:t>
            </a:r>
          </a:p>
          <a:p>
            <a:pPr lvl="1">
              <a:lnSpc>
                <a:spcPct val="90000"/>
              </a:lnSpc>
            </a:pPr>
            <a:endParaRPr lang="en-US" dirty="0" smtClean="0"/>
          </a:p>
          <a:p>
            <a:pPr>
              <a:lnSpc>
                <a:spcPct val="90000"/>
              </a:lnSpc>
            </a:pPr>
            <a:r>
              <a:rPr lang="en-US" dirty="0" smtClean="0"/>
              <a:t>All </a:t>
            </a:r>
            <a:r>
              <a:rPr lang="en-US" dirty="0"/>
              <a:t>activity relating to the seizure, access, storage or transfer of digital evidence must be fully documented, preserved and available for review</a:t>
            </a:r>
          </a:p>
          <a:p>
            <a:pPr lvl="1">
              <a:lnSpc>
                <a:spcPct val="90000"/>
              </a:lnSpc>
            </a:pPr>
            <a:endParaRPr lang="en-US" dirty="0" smtClean="0"/>
          </a:p>
          <a:p>
            <a:pPr>
              <a:lnSpc>
                <a:spcPct val="90000"/>
              </a:lnSpc>
            </a:pPr>
            <a:r>
              <a:rPr lang="en-US" dirty="0" smtClean="0"/>
              <a:t>An </a:t>
            </a:r>
            <a:r>
              <a:rPr lang="en-US" dirty="0"/>
              <a:t>Individual is responsible for all actions taken with respect to digital evidence whilst the digital evidence is in their possession</a:t>
            </a:r>
          </a:p>
          <a:p>
            <a:pPr lvl="1">
              <a:lnSpc>
                <a:spcPct val="90000"/>
              </a:lnSpc>
            </a:pPr>
            <a:endParaRPr lang="en-US" dirty="0" smtClean="0"/>
          </a:p>
          <a:p>
            <a:pPr>
              <a:lnSpc>
                <a:spcPct val="90000"/>
              </a:lnSpc>
            </a:pPr>
            <a:r>
              <a:rPr lang="en-US" dirty="0" smtClean="0"/>
              <a:t>Any </a:t>
            </a:r>
            <a:r>
              <a:rPr lang="en-US" dirty="0"/>
              <a:t>agency, which is responsible for seizing, accessing, storing or transferring digital evidence is responsible for compliance with these principles</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a:t>
            </a:r>
            <a:r>
              <a:rPr lang="en-US" dirty="0" smtClean="0"/>
              <a:t/>
            </a:r>
            <a:br>
              <a:rPr lang="en-US" dirty="0" smtClean="0"/>
            </a:br>
            <a:r>
              <a:rPr lang="en-US" dirty="0" smtClean="0"/>
              <a:t>Digital Forensics</a:t>
            </a:r>
            <a:endParaRPr lang="en-US" dirty="0"/>
          </a:p>
        </p:txBody>
      </p:sp>
      <p:sp>
        <p:nvSpPr>
          <p:cNvPr id="3" name="Content Placeholder 2"/>
          <p:cNvSpPr>
            <a:spLocks noGrp="1"/>
          </p:cNvSpPr>
          <p:nvPr>
            <p:ph idx="1"/>
          </p:nvPr>
        </p:nvSpPr>
        <p:spPr/>
        <p:txBody>
          <a:bodyPr/>
          <a:lstStyle/>
          <a:p>
            <a:r>
              <a:rPr lang="en-US" dirty="0" smtClean="0"/>
              <a:t>While digital forensics has been around for a while; they are still a bit of “CSI black art”. For CISSP, it consists of:</a:t>
            </a:r>
          </a:p>
          <a:p>
            <a:pPr lvl="1"/>
            <a:r>
              <a:rPr lang="en-US" dirty="0" smtClean="0"/>
              <a:t>Media analysis</a:t>
            </a:r>
          </a:p>
          <a:p>
            <a:pPr lvl="1"/>
            <a:r>
              <a:rPr lang="en-US" dirty="0" smtClean="0"/>
              <a:t>Network analysis</a:t>
            </a:r>
          </a:p>
          <a:p>
            <a:pPr lvl="1"/>
            <a:r>
              <a:rPr lang="en-US" dirty="0" smtClean="0"/>
              <a:t>Software analysis</a:t>
            </a:r>
          </a:p>
          <a:p>
            <a:pPr lvl="1"/>
            <a:r>
              <a:rPr lang="en-US" dirty="0" smtClean="0"/>
              <a:t>Hardware/embedded device analysis</a:t>
            </a:r>
          </a:p>
          <a:p>
            <a:pPr lvl="1"/>
            <a:endParaRPr lang="en-US" dirty="0"/>
          </a:p>
          <a:p>
            <a:r>
              <a:rPr lang="en-US" dirty="0" smtClean="0"/>
              <a:t>There are much more…</a:t>
            </a:r>
          </a:p>
          <a:p>
            <a:pPr lvl="1"/>
            <a:r>
              <a:rPr lang="en-US" dirty="0" smtClean="0"/>
              <a:t>Cryptographic analysis</a:t>
            </a:r>
          </a:p>
          <a:p>
            <a:pPr lvl="1"/>
            <a:r>
              <a:rPr lang="en-US" dirty="0" smtClean="0"/>
              <a:t>Steganography analysis</a:t>
            </a:r>
          </a:p>
          <a:p>
            <a:pPr lvl="1"/>
            <a:r>
              <a:rPr lang="en-US" dirty="0" smtClean="0"/>
              <a:t>Audit trails analysis</a:t>
            </a:r>
          </a:p>
          <a:p>
            <a:pPr lvl="1"/>
            <a:r>
              <a:rPr lang="en-US" dirty="0" smtClean="0"/>
              <a:t>Digital watermarks</a:t>
            </a:r>
          </a:p>
          <a:p>
            <a:pPr lvl="1"/>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44</a:t>
            </a:fld>
            <a:r>
              <a:rPr lang="en-US" smtClean="0"/>
              <a:t> -</a:t>
            </a:r>
            <a:endParaRPr lang="en-US"/>
          </a:p>
        </p:txBody>
      </p:sp>
    </p:spTree>
    <p:extLst>
      <p:ext uri="{BB962C8B-B14F-4D97-AF65-F5344CB8AC3E}">
        <p14:creationId xmlns:p14="http://schemas.microsoft.com/office/powerpoint/2010/main" val="182689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a:t>
            </a:r>
            <a:r>
              <a:rPr lang="en-US" dirty="0" smtClean="0"/>
              <a:t/>
            </a:r>
            <a:br>
              <a:rPr lang="en-US" dirty="0" smtClean="0"/>
            </a:br>
            <a:r>
              <a:rPr lang="en-US" dirty="0" smtClean="0"/>
              <a:t>Digital Forensics – Media Analysis</a:t>
            </a:r>
            <a:endParaRPr lang="en-US" dirty="0"/>
          </a:p>
        </p:txBody>
      </p:sp>
      <p:sp>
        <p:nvSpPr>
          <p:cNvPr id="3" name="Content Placeholder 2"/>
          <p:cNvSpPr>
            <a:spLocks noGrp="1"/>
          </p:cNvSpPr>
          <p:nvPr>
            <p:ph idx="1"/>
          </p:nvPr>
        </p:nvSpPr>
        <p:spPr>
          <a:xfrm>
            <a:off x="685800" y="1143000"/>
            <a:ext cx="8153400" cy="5410200"/>
          </a:xfrm>
        </p:spPr>
        <p:txBody>
          <a:bodyPr>
            <a:normAutofit lnSpcReduction="10000"/>
          </a:bodyPr>
          <a:lstStyle/>
          <a:p>
            <a:r>
              <a:rPr lang="en-US" dirty="0" smtClean="0"/>
              <a:t>There are all types of storage media…</a:t>
            </a:r>
          </a:p>
          <a:p>
            <a:endParaRPr lang="en-US" dirty="0"/>
          </a:p>
          <a:p>
            <a:endParaRPr lang="en-US" dirty="0" smtClean="0"/>
          </a:p>
          <a:p>
            <a:r>
              <a:rPr lang="en-US" dirty="0" smtClean="0"/>
              <a:t>They all use some type of standard digital format</a:t>
            </a:r>
          </a:p>
          <a:p>
            <a:pPr lvl="1"/>
            <a:r>
              <a:rPr lang="en-US" dirty="0" smtClean="0"/>
              <a:t>Do the “bit-for-bit” copy and hash it.</a:t>
            </a:r>
          </a:p>
          <a:p>
            <a:pPr lvl="1"/>
            <a:r>
              <a:rPr lang="en-US" dirty="0" smtClean="0"/>
              <a:t>Maintain “chain-of-custody” and preserve the original evidence</a:t>
            </a:r>
          </a:p>
          <a:p>
            <a:r>
              <a:rPr lang="en-US" dirty="0" smtClean="0"/>
              <a:t>Most of time, forensic analysts look for incriminating data:</a:t>
            </a:r>
          </a:p>
          <a:p>
            <a:pPr lvl="1"/>
            <a:r>
              <a:rPr lang="en-US" dirty="0" smtClean="0"/>
              <a:t>Web browsing history, cookies, user id, passwords</a:t>
            </a:r>
          </a:p>
          <a:p>
            <a:pPr lvl="1"/>
            <a:r>
              <a:rPr lang="en-US" dirty="0" smtClean="0"/>
              <a:t>Data files: document, spreadsheet, pictures, etc.</a:t>
            </a:r>
          </a:p>
          <a:p>
            <a:pPr lvl="1"/>
            <a:r>
              <a:rPr lang="en-US" dirty="0" smtClean="0"/>
              <a:t>Log files: system, application</a:t>
            </a:r>
          </a:p>
          <a:p>
            <a:pPr lvl="1"/>
            <a:r>
              <a:rPr lang="en-US" dirty="0" smtClean="0"/>
              <a:t>Hidden, temporary, and deleted files</a:t>
            </a:r>
          </a:p>
          <a:p>
            <a:pPr lvl="1"/>
            <a:r>
              <a:rPr lang="en-US" dirty="0" smtClean="0"/>
              <a:t>E-mails, contact information</a:t>
            </a:r>
          </a:p>
          <a:p>
            <a:r>
              <a:rPr lang="en-US" dirty="0" smtClean="0"/>
              <a:t>If encrypted, then do the cryptographic analysis</a:t>
            </a:r>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45</a:t>
            </a:fld>
            <a:r>
              <a:rPr lang="en-US" smtClean="0"/>
              <a:t> -</a:t>
            </a:r>
            <a:endParaRPr lang="en-US"/>
          </a:p>
        </p:txBody>
      </p:sp>
      <p:pic>
        <p:nvPicPr>
          <p:cNvPr id="5" name="Picture 2"/>
          <p:cNvPicPr>
            <a:picLocks noChangeAspect="1" noChangeArrowheads="1"/>
          </p:cNvPicPr>
          <p:nvPr/>
        </p:nvPicPr>
        <p:blipFill>
          <a:blip r:embed="rId2" cstate="print"/>
          <a:srcRect/>
          <a:stretch>
            <a:fillRect/>
          </a:stretch>
        </p:blipFill>
        <p:spPr bwMode="auto">
          <a:xfrm>
            <a:off x="1066800" y="1447800"/>
            <a:ext cx="898198" cy="85286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054010" y="1546941"/>
            <a:ext cx="768213" cy="800862"/>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057400" y="1618888"/>
            <a:ext cx="1171705" cy="760306"/>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606210" y="1515550"/>
            <a:ext cx="1447800" cy="863644"/>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a:stretch>
            <a:fillRect/>
          </a:stretch>
        </p:blipFill>
        <p:spPr bwMode="auto">
          <a:xfrm>
            <a:off x="6910167" y="1604472"/>
            <a:ext cx="657665" cy="685800"/>
          </a:xfrm>
          <a:prstGeom prst="rect">
            <a:avLst/>
          </a:prstGeom>
          <a:noFill/>
          <a:ln w="9525">
            <a:noFill/>
            <a:miter lim="800000"/>
            <a:headEnd/>
            <a:tailEnd/>
          </a:ln>
        </p:spPr>
      </p:pic>
      <p:pic>
        <p:nvPicPr>
          <p:cNvPr id="10" name="Picture 8"/>
          <p:cNvPicPr>
            <a:picLocks noChangeAspect="1" noChangeArrowheads="1"/>
          </p:cNvPicPr>
          <p:nvPr/>
        </p:nvPicPr>
        <p:blipFill>
          <a:blip r:embed="rId7" cstate="print"/>
          <a:srcRect/>
          <a:stretch>
            <a:fillRect/>
          </a:stretch>
        </p:blipFill>
        <p:spPr bwMode="auto">
          <a:xfrm>
            <a:off x="3236032" y="1642572"/>
            <a:ext cx="609600" cy="609600"/>
          </a:xfrm>
          <a:prstGeom prst="rect">
            <a:avLst/>
          </a:prstGeom>
          <a:noFill/>
          <a:ln w="9525">
            <a:noFill/>
            <a:miter lim="800000"/>
            <a:headEnd/>
            <a:tailEnd/>
          </a:ln>
        </p:spPr>
      </p:pic>
      <p:pic>
        <p:nvPicPr>
          <p:cNvPr id="11" name="Picture 9"/>
          <p:cNvPicPr>
            <a:picLocks noChangeAspect="1" noChangeArrowheads="1"/>
          </p:cNvPicPr>
          <p:nvPr/>
        </p:nvPicPr>
        <p:blipFill>
          <a:blip r:embed="rId8" cstate="print"/>
          <a:srcRect/>
          <a:stretch>
            <a:fillRect/>
          </a:stretch>
        </p:blipFill>
        <p:spPr bwMode="auto">
          <a:xfrm>
            <a:off x="3922569" y="1818066"/>
            <a:ext cx="361950" cy="361950"/>
          </a:xfrm>
          <a:prstGeom prst="rect">
            <a:avLst/>
          </a:prstGeom>
          <a:noFill/>
          <a:ln w="9525">
            <a:noFill/>
            <a:miter lim="800000"/>
            <a:headEnd/>
            <a:tailEnd/>
          </a:ln>
        </p:spPr>
      </p:pic>
    </p:spTree>
    <p:extLst>
      <p:ext uri="{BB962C8B-B14F-4D97-AF65-F5344CB8AC3E}">
        <p14:creationId xmlns:p14="http://schemas.microsoft.com/office/powerpoint/2010/main" val="2505195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a:t>
            </a:r>
            <a:r>
              <a:rPr lang="en-US" dirty="0" smtClean="0"/>
              <a:t/>
            </a:r>
            <a:br>
              <a:rPr lang="en-US" dirty="0" smtClean="0"/>
            </a:br>
            <a:r>
              <a:rPr lang="en-US" dirty="0" smtClean="0"/>
              <a:t>Digital Forensics – Software Analysis</a:t>
            </a:r>
            <a:endParaRPr lang="en-US" sz="1200" dirty="0"/>
          </a:p>
        </p:txBody>
      </p:sp>
      <p:sp>
        <p:nvSpPr>
          <p:cNvPr id="3" name="Content Placeholder 2"/>
          <p:cNvSpPr>
            <a:spLocks noGrp="1"/>
          </p:cNvSpPr>
          <p:nvPr>
            <p:ph idx="1"/>
          </p:nvPr>
        </p:nvSpPr>
        <p:spPr/>
        <p:txBody>
          <a:bodyPr/>
          <a:lstStyle/>
          <a:p>
            <a:r>
              <a:rPr lang="en-US" dirty="0" smtClean="0"/>
              <a:t>Software applications can write data just about everywhere…</a:t>
            </a:r>
          </a:p>
          <a:p>
            <a:pPr lvl="1"/>
            <a:r>
              <a:rPr lang="en-US" dirty="0" smtClean="0"/>
              <a:t>Web browser: browsing history, cookies, and temporary files</a:t>
            </a:r>
          </a:p>
          <a:p>
            <a:pPr lvl="1"/>
            <a:r>
              <a:rPr lang="en-US" dirty="0" smtClean="0"/>
              <a:t>OS: log, swap files, deleted files, print spool files</a:t>
            </a:r>
          </a:p>
          <a:p>
            <a:pPr lvl="1"/>
            <a:r>
              <a:rPr lang="en-US" dirty="0" smtClean="0"/>
              <a:t>Applications: temporary files, e-mail (.</a:t>
            </a:r>
            <a:r>
              <a:rPr lang="en-US" dirty="0" err="1" smtClean="0"/>
              <a:t>pst</a:t>
            </a:r>
            <a:r>
              <a:rPr lang="en-US" dirty="0" smtClean="0"/>
              <a:t> files), encrypted, steganography, etc.</a:t>
            </a:r>
          </a:p>
          <a:p>
            <a:pPr lvl="1"/>
            <a:r>
              <a:rPr lang="en-US" dirty="0" smtClean="0"/>
              <a:t>Malware: Trojan-horse executable, logs, unallocated </a:t>
            </a:r>
            <a:r>
              <a:rPr lang="en-US" dirty="0"/>
              <a:t>space (hidden blocks), boot sectors, slack space</a:t>
            </a:r>
            <a:r>
              <a:rPr lang="en-US" dirty="0" smtClean="0"/>
              <a:t>, etc.</a:t>
            </a:r>
          </a:p>
          <a:p>
            <a:endParaRPr lang="en-US" dirty="0" smtClean="0"/>
          </a:p>
          <a:p>
            <a:r>
              <a:rPr lang="en-US" dirty="0" smtClean="0"/>
              <a:t>Forensic toolkits such as: Forensic Toolkit and </a:t>
            </a:r>
            <a:r>
              <a:rPr lang="en-US" dirty="0" err="1" smtClean="0"/>
              <a:t>EnCase</a:t>
            </a:r>
            <a:r>
              <a:rPr lang="en-US" dirty="0" smtClean="0"/>
              <a:t> helps, but still requires experience and analytical mind.</a:t>
            </a:r>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46</a:t>
            </a:fld>
            <a:r>
              <a:rPr lang="en-US" smtClean="0"/>
              <a:t> -</a:t>
            </a:r>
            <a:endParaRPr lang="en-US"/>
          </a:p>
        </p:txBody>
      </p:sp>
    </p:spTree>
    <p:extLst>
      <p:ext uri="{BB962C8B-B14F-4D97-AF65-F5344CB8AC3E}">
        <p14:creationId xmlns:p14="http://schemas.microsoft.com/office/powerpoint/2010/main" val="3465913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a:t>
            </a:r>
            <a:r>
              <a:rPr lang="en-US" dirty="0" smtClean="0"/>
              <a:t/>
            </a:r>
            <a:br>
              <a:rPr lang="en-US" dirty="0" smtClean="0"/>
            </a:br>
            <a:r>
              <a:rPr lang="en-US" dirty="0" smtClean="0"/>
              <a:t>Digital Forensics – Network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Capture of network data:</a:t>
            </a:r>
          </a:p>
          <a:p>
            <a:pPr lvl="1"/>
            <a:r>
              <a:rPr lang="en-US" dirty="0" smtClean="0"/>
              <a:t>Full packet capture</a:t>
            </a:r>
          </a:p>
          <a:p>
            <a:pPr lvl="1"/>
            <a:r>
              <a:rPr lang="en-US" dirty="0" smtClean="0"/>
              <a:t>Data flow</a:t>
            </a:r>
          </a:p>
          <a:p>
            <a:pPr lvl="1"/>
            <a:r>
              <a:rPr lang="en-US" dirty="0"/>
              <a:t>S</a:t>
            </a:r>
            <a:r>
              <a:rPr lang="en-US" dirty="0" smtClean="0"/>
              <a:t>ecurity alert data and logs</a:t>
            </a:r>
          </a:p>
          <a:p>
            <a:endParaRPr lang="en-US" dirty="0" smtClean="0"/>
          </a:p>
          <a:p>
            <a:r>
              <a:rPr lang="en-US" dirty="0" smtClean="0"/>
              <a:t>Capture of network data is done using tools such as:</a:t>
            </a:r>
          </a:p>
          <a:p>
            <a:pPr lvl="1"/>
            <a:r>
              <a:rPr lang="en-US" dirty="0" smtClean="0"/>
              <a:t>PCAP</a:t>
            </a:r>
          </a:p>
          <a:p>
            <a:pPr lvl="1"/>
            <a:r>
              <a:rPr lang="en-US" dirty="0" err="1" smtClean="0"/>
              <a:t>Netwitness</a:t>
            </a:r>
            <a:r>
              <a:rPr lang="en-US" dirty="0" smtClean="0"/>
              <a:t>, </a:t>
            </a:r>
            <a:r>
              <a:rPr lang="en-US" dirty="0" err="1" smtClean="0"/>
              <a:t>NetFlow</a:t>
            </a:r>
            <a:r>
              <a:rPr lang="en-US" dirty="0" smtClean="0"/>
              <a:t>, IPFIX, etc.</a:t>
            </a:r>
          </a:p>
          <a:p>
            <a:pPr lvl="1"/>
            <a:r>
              <a:rPr lang="en-US" dirty="0" smtClean="0"/>
              <a:t>Log files from firewall, IPS/IDS, routers, switches, etc.</a:t>
            </a:r>
          </a:p>
          <a:p>
            <a:endParaRPr lang="en-US" dirty="0" smtClean="0"/>
          </a:p>
          <a:p>
            <a:r>
              <a:rPr lang="en-US" dirty="0" smtClean="0"/>
              <a:t>Analysis of captured network data is done using:</a:t>
            </a:r>
          </a:p>
          <a:p>
            <a:pPr lvl="1"/>
            <a:r>
              <a:rPr lang="en-US" dirty="0" err="1" smtClean="0"/>
              <a:t>Wireshark</a:t>
            </a:r>
            <a:r>
              <a:rPr lang="en-US" dirty="0" smtClean="0"/>
              <a:t>, </a:t>
            </a:r>
            <a:r>
              <a:rPr lang="en-US" dirty="0" err="1" smtClean="0"/>
              <a:t>TCPDump</a:t>
            </a:r>
            <a:endParaRPr lang="en-US" dirty="0" smtClean="0"/>
          </a:p>
          <a:p>
            <a:pPr lvl="1"/>
            <a:r>
              <a:rPr lang="en-US" dirty="0" err="1" smtClean="0"/>
              <a:t>Netwitness</a:t>
            </a:r>
            <a:r>
              <a:rPr lang="en-US" dirty="0" smtClean="0"/>
              <a:t>, </a:t>
            </a:r>
            <a:r>
              <a:rPr lang="en-US" dirty="0" err="1" smtClean="0"/>
              <a:t>SiLK</a:t>
            </a:r>
            <a:r>
              <a:rPr lang="en-US" dirty="0" smtClean="0"/>
              <a:t>, Argus, etc.</a:t>
            </a:r>
          </a:p>
          <a:p>
            <a:pPr lvl="1"/>
            <a:r>
              <a:rPr lang="en-US" dirty="0" smtClean="0"/>
              <a:t>SIEM tools: </a:t>
            </a:r>
            <a:r>
              <a:rPr lang="en-US" dirty="0" err="1" smtClean="0"/>
              <a:t>Arcsight</a:t>
            </a:r>
            <a:r>
              <a:rPr lang="en-US" dirty="0" smtClean="0"/>
              <a:t>, RSA </a:t>
            </a:r>
            <a:r>
              <a:rPr lang="en-US" dirty="0" err="1" smtClean="0"/>
              <a:t>enVision</a:t>
            </a:r>
            <a:r>
              <a:rPr lang="en-US" dirty="0" smtClean="0"/>
              <a:t>, </a:t>
            </a:r>
            <a:r>
              <a:rPr lang="en-US" dirty="0" err="1" smtClean="0"/>
              <a:t>Splunk</a:t>
            </a:r>
            <a:r>
              <a:rPr lang="en-US" dirty="0" smtClean="0"/>
              <a:t>, etc.</a:t>
            </a:r>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47</a:t>
            </a:fld>
            <a:r>
              <a:rPr lang="en-US" smtClean="0"/>
              <a:t> -</a:t>
            </a:r>
            <a:endParaRPr lang="en-US"/>
          </a:p>
        </p:txBody>
      </p:sp>
    </p:spTree>
    <p:extLst>
      <p:ext uri="{BB962C8B-B14F-4D97-AF65-F5344CB8AC3E}">
        <p14:creationId xmlns:p14="http://schemas.microsoft.com/office/powerpoint/2010/main" val="34659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50"/>
                                        <p:tgtEl>
                                          <p:spTgt spid="3">
                                            <p:txEl>
                                              <p:pRg st="1" end="1"/>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50"/>
                                        <p:tgtEl>
                                          <p:spTgt spid="3">
                                            <p:txEl>
                                              <p:pRg st="2" end="2"/>
                                            </p:txEl>
                                          </p:spTgt>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50"/>
                                        <p:tgtEl>
                                          <p:spTgt spid="3">
                                            <p:txEl>
                                              <p:pRg st="5" end="5"/>
                                            </p:txEl>
                                          </p:spTgt>
                                        </p:tgtEl>
                                      </p:cBhvr>
                                    </p:animEffect>
                                  </p:childTnLst>
                                </p:cTn>
                              </p:par>
                            </p:childTnLst>
                          </p:cTn>
                        </p:par>
                        <p:par>
                          <p:cTn id="25" fill="hold">
                            <p:stCondLst>
                              <p:cond delay="25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250"/>
                                        <p:tgtEl>
                                          <p:spTgt spid="3">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250"/>
                                        <p:tgtEl>
                                          <p:spTgt spid="3">
                                            <p:txEl>
                                              <p:pRg st="7" end="7"/>
                                            </p:txEl>
                                          </p:spTgt>
                                        </p:tgtEl>
                                      </p:cBhvr>
                                    </p:animEffect>
                                  </p:childTnLst>
                                </p:cTn>
                              </p:par>
                            </p:childTnLst>
                          </p:cTn>
                        </p:par>
                        <p:par>
                          <p:cTn id="33" fill="hold">
                            <p:stCondLst>
                              <p:cond delay="75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25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250"/>
                                        <p:tgtEl>
                                          <p:spTgt spid="3">
                                            <p:txEl>
                                              <p:pRg st="10" end="10"/>
                                            </p:txEl>
                                          </p:spTgt>
                                        </p:tgtEl>
                                      </p:cBhvr>
                                    </p:animEffect>
                                  </p:childTnLst>
                                </p:cTn>
                              </p:par>
                            </p:childTnLst>
                          </p:cTn>
                        </p:par>
                        <p:par>
                          <p:cTn id="42" fill="hold">
                            <p:stCondLst>
                              <p:cond delay="250"/>
                            </p:stCondLst>
                            <p:childTnLst>
                              <p:par>
                                <p:cTn id="43" presetID="22" presetClass="entr" presetSubtype="8" fill="hold" nodeType="after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left)">
                                      <p:cBhvr>
                                        <p:cTn id="45" dur="250"/>
                                        <p:tgtEl>
                                          <p:spTgt spid="3">
                                            <p:txEl>
                                              <p:pRg st="11" end="11"/>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left)">
                                      <p:cBhvr>
                                        <p:cTn id="49" dur="250"/>
                                        <p:tgtEl>
                                          <p:spTgt spid="3">
                                            <p:txEl>
                                              <p:pRg st="12" end="12"/>
                                            </p:txEl>
                                          </p:spTgt>
                                        </p:tgtEl>
                                      </p:cBhvr>
                                    </p:animEffect>
                                  </p:childTnLst>
                                </p:cTn>
                              </p:par>
                            </p:childTnLst>
                          </p:cTn>
                        </p:par>
                        <p:par>
                          <p:cTn id="50" fill="hold">
                            <p:stCondLst>
                              <p:cond delay="750"/>
                            </p:stCondLst>
                            <p:childTnLst>
                              <p:par>
                                <p:cTn id="51" presetID="22" presetClass="entr" presetSubtype="8" fill="hold" nodeType="after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wipe(left)">
                                      <p:cBhvr>
                                        <p:cTn id="53" dur="25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a:t>
            </a:r>
            <a:r>
              <a:rPr lang="en-US" dirty="0" smtClean="0"/>
              <a:t/>
            </a:r>
            <a:br>
              <a:rPr lang="en-US" dirty="0" smtClean="0"/>
            </a:br>
            <a:r>
              <a:rPr lang="en-US" dirty="0" smtClean="0"/>
              <a:t>Digital Forensics – Hardware/Embedded Device Analysis</a:t>
            </a:r>
            <a:endParaRPr lang="en-US" dirty="0"/>
          </a:p>
        </p:txBody>
      </p:sp>
      <p:sp>
        <p:nvSpPr>
          <p:cNvPr id="3" name="Content Placeholder 2"/>
          <p:cNvSpPr>
            <a:spLocks noGrp="1"/>
          </p:cNvSpPr>
          <p:nvPr>
            <p:ph idx="1"/>
          </p:nvPr>
        </p:nvSpPr>
        <p:spPr/>
        <p:txBody>
          <a:bodyPr/>
          <a:lstStyle/>
          <a:p>
            <a:r>
              <a:rPr lang="en-US" dirty="0" smtClean="0"/>
              <a:t>Hardware/embedded device analysis is most challenging and requires:</a:t>
            </a:r>
          </a:p>
          <a:p>
            <a:pPr lvl="1"/>
            <a:r>
              <a:rPr lang="en-US" dirty="0" smtClean="0"/>
              <a:t>Deep knowledge of how computer works (i.e., von </a:t>
            </a:r>
            <a:r>
              <a:rPr lang="en-US" dirty="0" err="1" smtClean="0"/>
              <a:t>Neuman</a:t>
            </a:r>
            <a:r>
              <a:rPr lang="en-US" dirty="0" smtClean="0"/>
              <a:t> computer architecture, memory registry, IO drivers.)</a:t>
            </a:r>
          </a:p>
          <a:p>
            <a:endParaRPr lang="en-US" dirty="0"/>
          </a:p>
          <a:p>
            <a:endParaRPr lang="en-US" dirty="0" smtClean="0"/>
          </a:p>
          <a:p>
            <a:endParaRPr lang="en-US" dirty="0"/>
          </a:p>
          <a:p>
            <a:pPr marL="0" indent="0">
              <a:buNone/>
            </a:pPr>
            <a:endParaRPr lang="en-US" dirty="0"/>
          </a:p>
          <a:p>
            <a:pPr lvl="1"/>
            <a:endParaRPr lang="en-US" dirty="0" smtClean="0"/>
          </a:p>
          <a:p>
            <a:pPr lvl="1"/>
            <a:r>
              <a:rPr lang="en-US" dirty="0" smtClean="0"/>
              <a:t>Requires deep knowledge of assembly language and assembler.</a:t>
            </a:r>
          </a:p>
          <a:p>
            <a:pPr lvl="1"/>
            <a:r>
              <a:rPr lang="en-US" dirty="0" smtClean="0"/>
              <a:t>Typically “platform-specific, system-on-chip”: Intel x86, AMD, ARM, Intel Atom, etc.</a:t>
            </a:r>
          </a:p>
          <a:p>
            <a:pPr lvl="1"/>
            <a:r>
              <a:rPr lang="en-US" dirty="0" smtClean="0"/>
              <a:t>ICS/SCADA are mostly “purpose-build” platforms using proprietary architecture.</a:t>
            </a:r>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48</a:t>
            </a:fld>
            <a:r>
              <a:rPr lang="en-US" smtClean="0"/>
              <a:t> -</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49149051"/>
              </p:ext>
            </p:extLst>
          </p:nvPr>
        </p:nvGraphicFramePr>
        <p:xfrm>
          <a:off x="304800" y="2784240"/>
          <a:ext cx="2445327" cy="1777494"/>
        </p:xfrm>
        <a:graphic>
          <a:graphicData uri="http://schemas.openxmlformats.org/presentationml/2006/ole">
            <mc:AlternateContent xmlns:mc="http://schemas.openxmlformats.org/markup-compatibility/2006">
              <mc:Choice xmlns:v="urn:schemas-microsoft-com:vml" Requires="v">
                <p:oleObj spid="_x0000_s417805" name="Visio" r:id="rId3" imgW="3764843" imgH="2736174" progId="Visio.Drawing.11">
                  <p:embed/>
                </p:oleObj>
              </mc:Choice>
              <mc:Fallback>
                <p:oleObj name="Visio" r:id="rId3" imgW="3764843" imgH="2736174"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84240"/>
                        <a:ext cx="2445327" cy="1777494"/>
                      </a:xfrm>
                      <a:prstGeom prst="rect">
                        <a:avLst/>
                      </a:prstGeom>
                      <a:noFill/>
                      <a:ln>
                        <a:noFill/>
                      </a:ln>
                    </p:spPr>
                  </p:pic>
                </p:oleObj>
              </mc:Fallback>
            </mc:AlternateContent>
          </a:graphicData>
        </a:graphic>
      </p:graphicFrame>
      <p:pic>
        <p:nvPicPr>
          <p:cNvPr id="7" name="Picture 3"/>
          <p:cNvPicPr>
            <a:picLocks noChangeAspect="1" noChangeArrowheads="1"/>
          </p:cNvPicPr>
          <p:nvPr/>
        </p:nvPicPr>
        <p:blipFill>
          <a:blip r:embed="rId5" cstate="print"/>
          <a:srcRect b="13861"/>
          <a:stretch>
            <a:fillRect/>
          </a:stretch>
        </p:blipFill>
        <p:spPr bwMode="auto">
          <a:xfrm>
            <a:off x="2895600" y="2784240"/>
            <a:ext cx="2445327" cy="1787760"/>
          </a:xfrm>
          <a:prstGeom prst="rect">
            <a:avLst/>
          </a:prstGeom>
          <a:noFill/>
        </p:spPr>
      </p:pic>
      <p:graphicFrame>
        <p:nvGraphicFramePr>
          <p:cNvPr id="8" name="Object 7"/>
          <p:cNvGraphicFramePr>
            <a:graphicFrameLocks noChangeAspect="1"/>
          </p:cNvGraphicFramePr>
          <p:nvPr>
            <p:extLst>
              <p:ext uri="{D42A27DB-BD31-4B8C-83A1-F6EECF244321}">
                <p14:modId xmlns:p14="http://schemas.microsoft.com/office/powerpoint/2010/main" val="1951570765"/>
              </p:ext>
            </p:extLst>
          </p:nvPr>
        </p:nvGraphicFramePr>
        <p:xfrm>
          <a:off x="5532728" y="3048000"/>
          <a:ext cx="3411168" cy="1338774"/>
        </p:xfrm>
        <a:graphic>
          <a:graphicData uri="http://schemas.openxmlformats.org/presentationml/2006/ole">
            <mc:AlternateContent xmlns:mc="http://schemas.openxmlformats.org/markup-compatibility/2006">
              <mc:Choice xmlns:v="urn:schemas-microsoft-com:vml" Requires="v">
                <p:oleObj spid="_x0000_s417806" name="Visio" r:id="rId6" imgW="5629320" imgH="2209680" progId="Visio.Drawing.11">
                  <p:embed/>
                </p:oleObj>
              </mc:Choice>
              <mc:Fallback>
                <p:oleObj name="Visio" r:id="rId6" imgW="5629320" imgH="2209680" progId="Visio.Drawing.11">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2728" y="3048000"/>
                        <a:ext cx="3411168" cy="13387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59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50"/>
                                        <p:tgtEl>
                                          <p:spTgt spid="3">
                                            <p:txEl>
                                              <p:pRg st="1" end="1"/>
                                            </p:txEl>
                                          </p:spTgt>
                                        </p:tgtEl>
                                      </p:cBhvr>
                                    </p:animEffect>
                                  </p:childTnLst>
                                </p:cTn>
                              </p:par>
                            </p:childTnLst>
                          </p:cTn>
                        </p:par>
                        <p:par>
                          <p:cTn id="13" fill="hold">
                            <p:stCondLst>
                              <p:cond delay="25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5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25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25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Investigation</a:t>
            </a:r>
            <a:r>
              <a:rPr lang="en-US" dirty="0"/>
              <a:t/>
            </a:r>
            <a:br>
              <a:rPr lang="en-US" dirty="0"/>
            </a:br>
            <a:r>
              <a:rPr lang="en-US" dirty="0"/>
              <a:t>Digital </a:t>
            </a:r>
            <a:r>
              <a:rPr lang="en-US" dirty="0" smtClean="0"/>
              <a:t>Forensic Analysis @ MITRE</a:t>
            </a:r>
            <a:endParaRPr lang="en-US" sz="1200" dirty="0"/>
          </a:p>
        </p:txBody>
      </p:sp>
      <p:sp>
        <p:nvSpPr>
          <p:cNvPr id="3" name="Content Placeholder 2"/>
          <p:cNvSpPr>
            <a:spLocks noGrp="1"/>
          </p:cNvSpPr>
          <p:nvPr>
            <p:ph idx="1"/>
          </p:nvPr>
        </p:nvSpPr>
        <p:spPr/>
        <p:txBody>
          <a:bodyPr>
            <a:normAutofit fontScale="92500"/>
          </a:bodyPr>
          <a:lstStyle/>
          <a:p>
            <a:r>
              <a:rPr lang="en-US" dirty="0" smtClean="0"/>
              <a:t>Xeno Kovah (G029) &amp; friends have </a:t>
            </a:r>
            <a:br>
              <a:rPr lang="en-US" dirty="0" smtClean="0"/>
            </a:br>
            <a:r>
              <a:rPr lang="en-US" dirty="0" smtClean="0"/>
              <a:t>several training courses on digital forensics: </a:t>
            </a:r>
            <a:br>
              <a:rPr lang="en-US" dirty="0" smtClean="0"/>
            </a:br>
            <a:r>
              <a:rPr lang="en-US" dirty="0" smtClean="0"/>
              <a:t>Online </a:t>
            </a:r>
            <a:r>
              <a:rPr lang="en-US" dirty="0"/>
              <a:t>at </a:t>
            </a:r>
            <a:r>
              <a:rPr lang="en-US" dirty="0" smtClean="0">
                <a:hlinkClick r:id="rId2"/>
              </a:rPr>
              <a:t>http</a:t>
            </a:r>
            <a:r>
              <a:rPr lang="en-US" dirty="0">
                <a:hlinkClick r:id="rId2"/>
              </a:rPr>
              <a:t>://</a:t>
            </a:r>
            <a:r>
              <a:rPr lang="en-US" dirty="0" smtClean="0">
                <a:hlinkClick r:id="rId2"/>
              </a:rPr>
              <a:t>opensecuritytraining.info/Welcome.html</a:t>
            </a:r>
            <a:endParaRPr lang="en-US" dirty="0" smtClean="0"/>
          </a:p>
          <a:p>
            <a:pPr lvl="2"/>
            <a:r>
              <a:rPr lang="en-US" dirty="0" smtClean="0"/>
              <a:t>Introductory &amp; Intermediate Intel x86: Architecture, Assembly, Applications, and Alteration</a:t>
            </a:r>
          </a:p>
          <a:p>
            <a:pPr lvl="2"/>
            <a:r>
              <a:rPr lang="en-US" dirty="0" smtClean="0"/>
              <a:t>The Life of Binaries</a:t>
            </a:r>
          </a:p>
          <a:p>
            <a:pPr lvl="2"/>
            <a:r>
              <a:rPr lang="en-US" dirty="0" smtClean="0"/>
              <a:t>Malware Dynamic Analysis</a:t>
            </a:r>
          </a:p>
          <a:p>
            <a:pPr lvl="2"/>
            <a:r>
              <a:rPr lang="en-US" dirty="0" smtClean="0"/>
              <a:t>Introduction to Network Forensics</a:t>
            </a:r>
          </a:p>
          <a:p>
            <a:pPr lvl="2"/>
            <a:r>
              <a:rPr lang="en-US" dirty="0" smtClean="0"/>
              <a:t>Android Forensics &amp; Security Testing</a:t>
            </a:r>
          </a:p>
          <a:p>
            <a:pPr lvl="2"/>
            <a:r>
              <a:rPr lang="en-US" dirty="0" smtClean="0"/>
              <a:t>Rootkits: What they are, and how to find them</a:t>
            </a:r>
          </a:p>
          <a:p>
            <a:pPr lvl="2"/>
            <a:r>
              <a:rPr lang="en-US" dirty="0" smtClean="0"/>
              <a:t>Reverse Engineering Malware</a:t>
            </a:r>
          </a:p>
          <a:p>
            <a:r>
              <a:rPr lang="en-US" dirty="0" smtClean="0"/>
              <a:t>MITRE Institute:</a:t>
            </a:r>
          </a:p>
          <a:p>
            <a:pPr lvl="2"/>
            <a:r>
              <a:rPr lang="en-US" dirty="0"/>
              <a:t>TSV108: Introduction to Computer Forensics: </a:t>
            </a:r>
            <a:r>
              <a:rPr lang="en-US" dirty="0" smtClean="0"/>
              <a:t/>
            </a:r>
            <a:br>
              <a:rPr lang="en-US" dirty="0" smtClean="0"/>
            </a:br>
            <a:r>
              <a:rPr lang="en-US" dirty="0" smtClean="0"/>
              <a:t>Hard </a:t>
            </a:r>
            <a:r>
              <a:rPr lang="en-US" dirty="0"/>
              <a:t>Disk Media </a:t>
            </a:r>
            <a:r>
              <a:rPr lang="en-US" dirty="0" smtClean="0"/>
              <a:t>Analysis (Rick </a:t>
            </a:r>
            <a:r>
              <a:rPr lang="en-US" dirty="0" err="1" smtClean="0"/>
              <a:t>Murad</a:t>
            </a:r>
            <a:r>
              <a:rPr lang="en-US" dirty="0" smtClean="0"/>
              <a:t> [G027])</a:t>
            </a:r>
          </a:p>
          <a:p>
            <a:pPr lvl="2"/>
            <a:r>
              <a:rPr lang="en-US" dirty="0"/>
              <a:t>TSV049: Identifying, Obfuscated and Forensic </a:t>
            </a:r>
            <a:r>
              <a:rPr lang="en-US" dirty="0" smtClean="0"/>
              <a:t/>
            </a:r>
            <a:br>
              <a:rPr lang="en-US" dirty="0" smtClean="0"/>
            </a:br>
            <a:r>
              <a:rPr lang="en-US" dirty="0" smtClean="0"/>
              <a:t>Techniques </a:t>
            </a:r>
            <a:r>
              <a:rPr lang="en-US" dirty="0"/>
              <a:t>for Web User Identification  </a:t>
            </a:r>
            <a:r>
              <a:rPr lang="en-US" dirty="0" smtClean="0"/>
              <a:t/>
            </a:r>
            <a:br>
              <a:rPr lang="en-US" dirty="0" smtClean="0"/>
            </a:br>
            <a:r>
              <a:rPr lang="en-US" dirty="0" smtClean="0"/>
              <a:t>(</a:t>
            </a:r>
            <a:r>
              <a:rPr lang="en-US" dirty="0"/>
              <a:t>Zak </a:t>
            </a:r>
            <a:r>
              <a:rPr lang="en-US" dirty="0" err="1" smtClean="0"/>
              <a:t>Zebrowsk</a:t>
            </a:r>
            <a:r>
              <a:rPr lang="en-US" dirty="0" smtClean="0"/>
              <a:t> [G122])</a:t>
            </a:r>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49</a:t>
            </a:fld>
            <a:r>
              <a:rPr lang="en-US" smtClean="0"/>
              <a:t> -</a:t>
            </a:r>
            <a:endParaRPr lang="en-US"/>
          </a:p>
        </p:txBody>
      </p:sp>
      <p:pic>
        <p:nvPicPr>
          <p:cNvPr id="416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0"/>
            <a:ext cx="8382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7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953000"/>
            <a:ext cx="66675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786438"/>
            <a:ext cx="792916"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7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1" y="781050"/>
            <a:ext cx="81947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4643" y="1981200"/>
            <a:ext cx="77343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2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0"/>
                                          </p:stCondLst>
                                        </p:cTn>
                                        <p:tgtEl>
                                          <p:spTgt spid="416770"/>
                                        </p:tgtEl>
                                        <p:attrNameLst>
                                          <p:attrName>style.visibility</p:attrName>
                                        </p:attrNameLst>
                                      </p:cBhvr>
                                      <p:to>
                                        <p:strVal val="visible"/>
                                      </p:to>
                                    </p:set>
                                  </p:childTnLst>
                                </p:cTn>
                              </p:par>
                            </p:childTnLst>
                          </p:cTn>
                        </p:par>
                        <p:par>
                          <p:cTn id="11" fill="hold">
                            <p:stCondLst>
                              <p:cond delay="250"/>
                            </p:stCondLst>
                            <p:childTnLst>
                              <p:par>
                                <p:cTn id="12" presetID="22" presetClass="entr" presetSubtype="8"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50"/>
                                        <p:tgtEl>
                                          <p:spTgt spid="3">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50"/>
                                        <p:tgtEl>
                                          <p:spTgt spid="3">
                                            <p:txEl>
                                              <p:pRg st="2" end="2"/>
                                            </p:txEl>
                                          </p:spTgt>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50"/>
                                        <p:tgtEl>
                                          <p:spTgt spid="3">
                                            <p:txEl>
                                              <p:pRg st="3" end="3"/>
                                            </p:txEl>
                                          </p:spTgt>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416775"/>
                                        </p:tgtEl>
                                        <p:attrNameLst>
                                          <p:attrName>style.visibility</p:attrName>
                                        </p:attrNameLst>
                                      </p:cBhvr>
                                      <p:to>
                                        <p:strVal val="visible"/>
                                      </p:to>
                                    </p:se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250"/>
                                        <p:tgtEl>
                                          <p:spTgt spid="3">
                                            <p:txEl>
                                              <p:pRg st="4" end="4"/>
                                            </p:txEl>
                                          </p:spTgt>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250"/>
                                        <p:tgtEl>
                                          <p:spTgt spid="3">
                                            <p:txEl>
                                              <p:pRg st="5" end="5"/>
                                            </p:txEl>
                                          </p:spTgt>
                                        </p:tgtEl>
                                      </p:cBhvr>
                                    </p:animEffect>
                                  </p:childTnLst>
                                </p:cTn>
                              </p:par>
                            </p:childTnLst>
                          </p:cTn>
                        </p:par>
                        <p:par>
                          <p:cTn id="34" fill="hold">
                            <p:stCondLst>
                              <p:cond delay="1500"/>
                            </p:stCondLst>
                            <p:childTnLst>
                              <p:par>
                                <p:cTn id="35" presetID="1" presetClass="entr" presetSubtype="0" fill="hold" nodeType="afterEffect">
                                  <p:stCondLst>
                                    <p:cond delay="0"/>
                                  </p:stCondLst>
                                  <p:childTnLst>
                                    <p:set>
                                      <p:cBhvr>
                                        <p:cTn id="36" dur="1" fill="hold">
                                          <p:stCondLst>
                                            <p:cond delay="0"/>
                                          </p:stCondLst>
                                        </p:cTn>
                                        <p:tgtEl>
                                          <p:spTgt spid="416776"/>
                                        </p:tgtEl>
                                        <p:attrNameLst>
                                          <p:attrName>style.visibility</p:attrName>
                                        </p:attrNameLst>
                                      </p:cBhvr>
                                      <p:to>
                                        <p:strVal val="visible"/>
                                      </p:to>
                                    </p:se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250"/>
                                        <p:tgtEl>
                                          <p:spTgt spid="3">
                                            <p:txEl>
                                              <p:pRg st="6" end="6"/>
                                            </p:txEl>
                                          </p:spTgt>
                                        </p:tgtEl>
                                      </p:cBhvr>
                                    </p:animEffect>
                                  </p:childTnLst>
                                </p:cTn>
                              </p:par>
                            </p:childTnLst>
                          </p:cTn>
                        </p:par>
                        <p:par>
                          <p:cTn id="41" fill="hold">
                            <p:stCondLst>
                              <p:cond delay="1750"/>
                            </p:stCondLst>
                            <p:childTnLst>
                              <p:par>
                                <p:cTn id="42" presetID="22" presetClass="entr" presetSubtype="8"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left)">
                                      <p:cBhvr>
                                        <p:cTn id="44" dur="25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left)">
                                      <p:cBhvr>
                                        <p:cTn id="49" dur="250"/>
                                        <p:tgtEl>
                                          <p:spTgt spid="3">
                                            <p:txEl>
                                              <p:pRg st="8" end="8"/>
                                            </p:txEl>
                                          </p:spTgt>
                                        </p:tgtEl>
                                      </p:cBhvr>
                                    </p:animEffect>
                                  </p:childTnLst>
                                </p:cTn>
                              </p:par>
                            </p:childTnLst>
                          </p:cTn>
                        </p:par>
                        <p:par>
                          <p:cTn id="50" fill="hold">
                            <p:stCondLst>
                              <p:cond delay="250"/>
                            </p:stCondLst>
                            <p:childTnLst>
                              <p:par>
                                <p:cTn id="51" presetID="22" presetClass="entr" presetSubtype="8"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left)">
                                      <p:cBhvr>
                                        <p:cTn id="53" dur="250"/>
                                        <p:tgtEl>
                                          <p:spTgt spid="3">
                                            <p:txEl>
                                              <p:pRg st="9" end="9"/>
                                            </p:txEl>
                                          </p:spTgt>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416773"/>
                                        </p:tgtEl>
                                        <p:attrNameLst>
                                          <p:attrName>style.visibility</p:attrName>
                                        </p:attrNameLst>
                                      </p:cBhvr>
                                      <p:to>
                                        <p:strVal val="visible"/>
                                      </p:to>
                                    </p:se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wipe(left)">
                                      <p:cBhvr>
                                        <p:cTn id="60" dur="250"/>
                                        <p:tgtEl>
                                          <p:spTgt spid="3">
                                            <p:txEl>
                                              <p:pRg st="10" end="10"/>
                                            </p:txEl>
                                          </p:spTgt>
                                        </p:tgtEl>
                                      </p:cBhvr>
                                    </p:animEffect>
                                  </p:childTnLst>
                                </p:cTn>
                              </p:par>
                            </p:childTnLst>
                          </p:cTn>
                        </p:par>
                        <p:par>
                          <p:cTn id="61" fill="hold">
                            <p:stCondLst>
                              <p:cond delay="750"/>
                            </p:stCondLst>
                            <p:childTnLst>
                              <p:par>
                                <p:cTn id="62" presetID="1" presetClass="entr" presetSubtype="0" fill="hold" nodeType="afterEffect">
                                  <p:stCondLst>
                                    <p:cond delay="0"/>
                                  </p:stCondLst>
                                  <p:childTnLst>
                                    <p:set>
                                      <p:cBhvr>
                                        <p:cTn id="63" dur="1" fill="hold">
                                          <p:stCondLst>
                                            <p:cond delay="0"/>
                                          </p:stCondLst>
                                        </p:cTn>
                                        <p:tgtEl>
                                          <p:spTgt spid="416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BA97DB51-98C3-4E18-9CD8-3D5152C320D0}" type="slidenum">
              <a:rPr lang="en-US"/>
              <a:pPr/>
              <a:t>5</a:t>
            </a:fld>
            <a:r>
              <a:rPr lang="en-US"/>
              <a:t> -</a:t>
            </a:r>
          </a:p>
        </p:txBody>
      </p:sp>
      <p:sp>
        <p:nvSpPr>
          <p:cNvPr id="403458" name="Rectangle 2"/>
          <p:cNvSpPr>
            <a:spLocks noGrp="1" noChangeArrowheads="1"/>
          </p:cNvSpPr>
          <p:nvPr>
            <p:ph type="title"/>
          </p:nvPr>
        </p:nvSpPr>
        <p:spPr/>
        <p:txBody>
          <a:bodyPr/>
          <a:lstStyle/>
          <a:p>
            <a:r>
              <a:rPr lang="en-US" sz="1200" dirty="0" smtClean="0"/>
              <a:t>Laws &amp; Regulations</a:t>
            </a:r>
            <a:r>
              <a:rPr lang="en-US" dirty="0"/>
              <a:t/>
            </a:r>
            <a:br>
              <a:rPr lang="en-US" dirty="0"/>
            </a:br>
            <a:r>
              <a:rPr lang="en-US" dirty="0" smtClean="0"/>
              <a:t>Categories </a:t>
            </a:r>
            <a:r>
              <a:rPr lang="en-US" dirty="0"/>
              <a:t>of </a:t>
            </a:r>
            <a:r>
              <a:rPr lang="en-US" dirty="0" smtClean="0"/>
              <a:t>Law </a:t>
            </a:r>
            <a:r>
              <a:rPr lang="en-US" sz="1200" dirty="0" smtClean="0"/>
              <a:t>…(1/4)</a:t>
            </a:r>
            <a:endParaRPr lang="en-US" sz="1200" dirty="0"/>
          </a:p>
        </p:txBody>
      </p:sp>
      <p:sp>
        <p:nvSpPr>
          <p:cNvPr id="403459" name="Rectangle 3"/>
          <p:cNvSpPr>
            <a:spLocks noGrp="1" noChangeArrowheads="1"/>
          </p:cNvSpPr>
          <p:nvPr>
            <p:ph type="body" idx="1"/>
          </p:nvPr>
        </p:nvSpPr>
        <p:spPr>
          <a:xfrm>
            <a:off x="685800" y="1143000"/>
            <a:ext cx="7772400" cy="5181600"/>
          </a:xfrm>
        </p:spPr>
        <p:txBody>
          <a:bodyPr>
            <a:normAutofit/>
          </a:bodyPr>
          <a:lstStyle/>
          <a:p>
            <a:pPr>
              <a:buClr>
                <a:srgbClr val="003399"/>
              </a:buClr>
            </a:pPr>
            <a:r>
              <a:rPr lang="en-US" u="sng" dirty="0">
                <a:solidFill>
                  <a:srgbClr val="FF6600"/>
                </a:solidFill>
              </a:rPr>
              <a:t>Civil </a:t>
            </a:r>
            <a:r>
              <a:rPr lang="en-US" u="sng" dirty="0" smtClean="0">
                <a:solidFill>
                  <a:srgbClr val="FF6600"/>
                </a:solidFill>
              </a:rPr>
              <a:t>law</a:t>
            </a:r>
            <a:r>
              <a:rPr lang="en-US" dirty="0" smtClean="0"/>
              <a:t>: Rule-based, not based on precedence. </a:t>
            </a:r>
            <a:r>
              <a:rPr lang="en-US" sz="1200" dirty="0" smtClean="0"/>
              <a:t>(ex. United States Code (U.S.C.))</a:t>
            </a:r>
            <a:endParaRPr lang="en-US" sz="1200" dirty="0"/>
          </a:p>
          <a:p>
            <a:pPr lvl="1">
              <a:buClr>
                <a:srgbClr val="003399"/>
              </a:buClr>
            </a:pPr>
            <a:r>
              <a:rPr lang="en-US" u="sng" dirty="0" smtClean="0">
                <a:solidFill>
                  <a:srgbClr val="FF6600"/>
                </a:solidFill>
              </a:rPr>
              <a:t>Codification</a:t>
            </a:r>
            <a:r>
              <a:rPr lang="en-US" dirty="0" smtClean="0">
                <a:solidFill>
                  <a:srgbClr val="000099"/>
                </a:solidFill>
              </a:rPr>
              <a:t>: Written rules. </a:t>
            </a:r>
            <a:r>
              <a:rPr lang="en-US" sz="1200" dirty="0" smtClean="0">
                <a:solidFill>
                  <a:srgbClr val="000099"/>
                </a:solidFill>
              </a:rPr>
              <a:t>(e.g., Roman Law, Napoleonic Code of France, French Civil Code of 1804.)</a:t>
            </a:r>
            <a:endParaRPr lang="en-US" sz="1200" u="sng" dirty="0" smtClean="0">
              <a:solidFill>
                <a:srgbClr val="FF6600"/>
              </a:solidFill>
            </a:endParaRPr>
          </a:p>
          <a:p>
            <a:pPr lvl="1">
              <a:buClr>
                <a:srgbClr val="003399"/>
              </a:buClr>
            </a:pPr>
            <a:r>
              <a:rPr lang="en-US" u="sng" dirty="0" smtClean="0">
                <a:solidFill>
                  <a:srgbClr val="FF6600"/>
                </a:solidFill>
              </a:rPr>
              <a:t>Administrative law</a:t>
            </a:r>
            <a:r>
              <a:rPr lang="en-US" dirty="0" smtClean="0"/>
              <a:t>: Regulations that sets the standards of performance and conduct . </a:t>
            </a:r>
            <a:r>
              <a:rPr lang="en-US" sz="1200" dirty="0" smtClean="0"/>
              <a:t>(e.g. Banking regulations, SEC regulations, Insurance, FAR, EAR, ITAR.)</a:t>
            </a:r>
            <a:endParaRPr lang="en-US" u="sng" dirty="0" smtClean="0">
              <a:solidFill>
                <a:srgbClr val="FF6600"/>
              </a:solidFill>
            </a:endParaRPr>
          </a:p>
          <a:p>
            <a:pPr>
              <a:buClr>
                <a:srgbClr val="003399"/>
              </a:buClr>
            </a:pPr>
            <a:endParaRPr lang="en-US" u="sng" dirty="0" smtClean="0">
              <a:solidFill>
                <a:srgbClr val="FF6600"/>
              </a:solidFill>
            </a:endParaRPr>
          </a:p>
        </p:txBody>
      </p:sp>
      <p:sp>
        <p:nvSpPr>
          <p:cNvPr id="403460" name="Text Box 4"/>
          <p:cNvSpPr txBox="1">
            <a:spLocks noChangeArrowheads="1"/>
          </p:cNvSpPr>
          <p:nvPr/>
        </p:nvSpPr>
        <p:spPr bwMode="auto">
          <a:xfrm>
            <a:off x="0" y="5846802"/>
            <a:ext cx="3597780"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p>
          <a:p>
            <a:pPr marL="115888" indent="-115888">
              <a:buFont typeface="Arial" pitchFamily="34" charset="0"/>
              <a:buChar char="•"/>
            </a:pPr>
            <a:r>
              <a:rPr lang="en-US" sz="1000" i="1" dirty="0" smtClean="0">
                <a:solidFill>
                  <a:srgbClr val="003399"/>
                </a:solidFill>
              </a:rPr>
              <a:t>CISSP</a:t>
            </a:r>
            <a:r>
              <a:rPr lang="en-US" sz="1000" i="1" baseline="30000" dirty="0" smtClean="0">
                <a:solidFill>
                  <a:srgbClr val="003399"/>
                </a:solidFill>
              </a:rPr>
              <a:t>®</a:t>
            </a:r>
            <a:r>
              <a:rPr lang="en-US" sz="1000" i="1" dirty="0" smtClean="0">
                <a:solidFill>
                  <a:srgbClr val="003399"/>
                </a:solidFill>
              </a:rPr>
              <a:t> All-in-One Exam Guide</a:t>
            </a:r>
            <a:r>
              <a:rPr lang="en-US" sz="1000" dirty="0" smtClean="0">
                <a:solidFill>
                  <a:srgbClr val="003399"/>
                </a:solidFill>
              </a:rPr>
              <a:t>, S. Harris</a:t>
            </a:r>
          </a:p>
          <a:p>
            <a:pPr marL="115888" indent="-115888">
              <a:buFont typeface="Arial" pitchFamily="34" charset="0"/>
              <a:buChar char="•"/>
            </a:pPr>
            <a:r>
              <a:rPr lang="en-US" sz="1000" dirty="0" smtClean="0">
                <a:solidFill>
                  <a:srgbClr val="003399"/>
                </a:solidFill>
              </a:rPr>
              <a:t>http://www.juriglobe.ca/eng/rep-geo/cartes/amer-nord.php </a:t>
            </a:r>
            <a:endParaRPr lang="en-US" sz="1000" dirty="0">
              <a:solidFill>
                <a:srgbClr val="003399"/>
              </a:solidFill>
            </a:endParaRPr>
          </a:p>
        </p:txBody>
      </p:sp>
      <p:pic>
        <p:nvPicPr>
          <p:cNvPr id="454659" name="Picture 3"/>
          <p:cNvPicPr>
            <a:picLocks noChangeAspect="1" noChangeArrowheads="1"/>
          </p:cNvPicPr>
          <p:nvPr/>
        </p:nvPicPr>
        <p:blipFill>
          <a:blip r:embed="rId3" cstate="print"/>
          <a:srcRect/>
          <a:stretch>
            <a:fillRect/>
          </a:stretch>
        </p:blipFill>
        <p:spPr bwMode="auto">
          <a:xfrm>
            <a:off x="533400" y="3810000"/>
            <a:ext cx="2027441" cy="1633538"/>
          </a:xfrm>
          <a:prstGeom prst="rect">
            <a:avLst/>
          </a:prstGeom>
          <a:noFill/>
          <a:ln w="9525">
            <a:noFill/>
            <a:miter lim="800000"/>
            <a:headEnd/>
            <a:tailEnd/>
          </a:ln>
        </p:spPr>
      </p:pic>
      <p:pic>
        <p:nvPicPr>
          <p:cNvPr id="454660" name="Picture 4"/>
          <p:cNvPicPr>
            <a:picLocks noChangeAspect="1" noChangeArrowheads="1"/>
          </p:cNvPicPr>
          <p:nvPr/>
        </p:nvPicPr>
        <p:blipFill>
          <a:blip r:embed="rId4" cstate="print"/>
          <a:srcRect/>
          <a:stretch>
            <a:fillRect/>
          </a:stretch>
        </p:blipFill>
        <p:spPr bwMode="auto">
          <a:xfrm>
            <a:off x="3124200" y="3124200"/>
            <a:ext cx="1975393" cy="3529013"/>
          </a:xfrm>
          <a:prstGeom prst="rect">
            <a:avLst/>
          </a:prstGeom>
          <a:noFill/>
          <a:ln w="9525">
            <a:noFill/>
            <a:miter lim="800000"/>
            <a:headEnd/>
            <a:tailEnd/>
          </a:ln>
        </p:spPr>
      </p:pic>
      <p:pic>
        <p:nvPicPr>
          <p:cNvPr id="454661" name="Picture 5"/>
          <p:cNvPicPr>
            <a:picLocks noChangeAspect="1" noChangeArrowheads="1"/>
          </p:cNvPicPr>
          <p:nvPr/>
        </p:nvPicPr>
        <p:blipFill>
          <a:blip r:embed="rId5" cstate="print"/>
          <a:srcRect/>
          <a:stretch>
            <a:fillRect/>
          </a:stretch>
        </p:blipFill>
        <p:spPr bwMode="auto">
          <a:xfrm>
            <a:off x="5257800" y="3219935"/>
            <a:ext cx="3810000" cy="3484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200" dirty="0" smtClean="0"/>
              <a:t>Investigations</a:t>
            </a:r>
            <a:r>
              <a:rPr lang="en-US" dirty="0" smtClean="0"/>
              <a:t/>
            </a:r>
            <a:br>
              <a:rPr lang="en-US" dirty="0" smtClean="0"/>
            </a:br>
            <a:r>
              <a:rPr lang="en-US" dirty="0" smtClean="0"/>
              <a:t>Incident Response – CSIRT</a:t>
            </a:r>
            <a:endParaRPr lang="en-US" dirty="0"/>
          </a:p>
        </p:txBody>
      </p:sp>
      <p:sp>
        <p:nvSpPr>
          <p:cNvPr id="7" name="Content Placeholder 6"/>
          <p:cNvSpPr>
            <a:spLocks noGrp="1"/>
          </p:cNvSpPr>
          <p:nvPr>
            <p:ph idx="1"/>
          </p:nvPr>
        </p:nvSpPr>
        <p:spPr/>
        <p:txBody>
          <a:bodyPr/>
          <a:lstStyle/>
          <a:p>
            <a:r>
              <a:rPr lang="en-US" dirty="0" smtClean="0"/>
              <a:t>Computer Security Incident Response Team (CSIRT) a.k.a.:</a:t>
            </a:r>
          </a:p>
          <a:p>
            <a:pPr lvl="1"/>
            <a:r>
              <a:rPr lang="en-US" dirty="0" smtClean="0"/>
              <a:t>Computer Emergency Response Team (CERT)</a:t>
            </a:r>
          </a:p>
          <a:p>
            <a:pPr lvl="1"/>
            <a:r>
              <a:rPr lang="en-US" dirty="0" smtClean="0"/>
              <a:t>Security Operations Center (SOC)</a:t>
            </a:r>
          </a:p>
          <a:p>
            <a:r>
              <a:rPr lang="en-US" dirty="0" smtClean="0"/>
              <a:t>CERT</a:t>
            </a:r>
            <a:r>
              <a:rPr lang="en-US" baseline="30000" dirty="0" smtClean="0"/>
              <a:t>®</a:t>
            </a:r>
            <a:r>
              <a:rPr lang="en-US" dirty="0" smtClean="0"/>
              <a:t> started as a DARPA program in November of 1988, after the Morris worm incident.  </a:t>
            </a:r>
          </a:p>
          <a:p>
            <a:pPr lvl="1"/>
            <a:r>
              <a:rPr lang="en-US" dirty="0" smtClean="0"/>
              <a:t>Similar to MITRE, CERT Coordination Center (CERT/CC) is a FFRDC managed by the Software Engineering Institute of Carnegie Mellon University (CMU/SEI)</a:t>
            </a:r>
          </a:p>
          <a:p>
            <a:pPr lvl="1"/>
            <a:r>
              <a:rPr lang="en-US" dirty="0" smtClean="0"/>
              <a:t>Areas of Work:</a:t>
            </a:r>
          </a:p>
          <a:p>
            <a:pPr lvl="2"/>
            <a:r>
              <a:rPr lang="en-US" dirty="0" smtClean="0"/>
              <a:t>Software Assurance</a:t>
            </a:r>
          </a:p>
          <a:p>
            <a:pPr lvl="2"/>
            <a:r>
              <a:rPr lang="en-US" dirty="0" smtClean="0"/>
              <a:t>Secure Systems</a:t>
            </a:r>
          </a:p>
          <a:p>
            <a:pPr lvl="2"/>
            <a:r>
              <a:rPr lang="en-US" dirty="0" smtClean="0"/>
              <a:t>Organizational Security</a:t>
            </a:r>
          </a:p>
          <a:p>
            <a:pPr lvl="2"/>
            <a:r>
              <a:rPr lang="en-US" dirty="0" smtClean="0"/>
              <a:t>Coordinated Response (e.g., CSIRTs)</a:t>
            </a:r>
          </a:p>
          <a:p>
            <a:pPr lvl="2"/>
            <a:r>
              <a:rPr lang="en-US" dirty="0" smtClean="0"/>
              <a:t>Education and Training</a:t>
            </a:r>
          </a:p>
          <a:p>
            <a:pPr lvl="1"/>
            <a:endParaRPr lang="en-US" dirty="0" smtClean="0"/>
          </a:p>
        </p:txBody>
      </p:sp>
      <p:sp>
        <p:nvSpPr>
          <p:cNvPr id="5" name="Slide Number Placeholder 4"/>
          <p:cNvSpPr>
            <a:spLocks noGrp="1"/>
          </p:cNvSpPr>
          <p:nvPr>
            <p:ph type="sldNum" sz="quarter" idx="10"/>
          </p:nvPr>
        </p:nvSpPr>
        <p:spPr/>
        <p:txBody>
          <a:bodyPr/>
          <a:lstStyle/>
          <a:p>
            <a:r>
              <a:rPr lang="en-US" smtClean="0"/>
              <a:t>- </a:t>
            </a:r>
            <a:fld id="{84A4C77C-372E-47F2-8788-0598D2657A77}" type="slidenum">
              <a:rPr lang="en-US" smtClean="0"/>
              <a:pPr/>
              <a:t>50</a:t>
            </a:fld>
            <a:r>
              <a:rPr lang="en-US" smtClean="0"/>
              <a:t> -</a:t>
            </a:r>
            <a:endParaRPr lang="en-US"/>
          </a:p>
        </p:txBody>
      </p:sp>
      <p:sp>
        <p:nvSpPr>
          <p:cNvPr id="8" name="Text Box 5"/>
          <p:cNvSpPr txBox="1">
            <a:spLocks noChangeArrowheads="1"/>
          </p:cNvSpPr>
          <p:nvPr/>
        </p:nvSpPr>
        <p:spPr bwMode="auto">
          <a:xfrm>
            <a:off x="4876800" y="6535579"/>
            <a:ext cx="2539478"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http://www.cert.org/meet_cert</a:t>
            </a:r>
            <a:endParaRPr lang="en-US" sz="1000" dirty="0">
              <a:solidFill>
                <a:srgbClr val="00339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Investigations</a:t>
            </a:r>
            <a:r>
              <a:rPr lang="en-US" dirty="0" smtClean="0"/>
              <a:t/>
            </a:r>
            <a:br>
              <a:rPr lang="en-US" dirty="0" smtClean="0"/>
            </a:br>
            <a:r>
              <a:rPr lang="en-US" dirty="0" smtClean="0"/>
              <a:t>Incident Response – Categories of CSIRT Services</a:t>
            </a:r>
            <a:endParaRPr lang="en-US" dirty="0"/>
          </a:p>
        </p:txBody>
      </p:sp>
      <p:sp>
        <p:nvSpPr>
          <p:cNvPr id="5" name="Slide Number Placeholder 4"/>
          <p:cNvSpPr>
            <a:spLocks noGrp="1"/>
          </p:cNvSpPr>
          <p:nvPr>
            <p:ph type="sldNum" sz="quarter" idx="10"/>
          </p:nvPr>
        </p:nvSpPr>
        <p:spPr/>
        <p:txBody>
          <a:bodyPr/>
          <a:lstStyle/>
          <a:p>
            <a:r>
              <a:rPr lang="en-US" smtClean="0"/>
              <a:t>- </a:t>
            </a:r>
            <a:fld id="{84A4C77C-372E-47F2-8788-0598D2657A77}" type="slidenum">
              <a:rPr lang="en-US" smtClean="0"/>
              <a:pPr/>
              <a:t>51</a:t>
            </a:fld>
            <a:r>
              <a:rPr lang="en-US" smtClean="0"/>
              <a:t> -</a:t>
            </a:r>
            <a:endParaRPr lang="en-US"/>
          </a:p>
        </p:txBody>
      </p:sp>
      <p:pic>
        <p:nvPicPr>
          <p:cNvPr id="451586" name="Picture 2"/>
          <p:cNvPicPr>
            <a:picLocks noChangeAspect="1" noChangeArrowheads="1"/>
          </p:cNvPicPr>
          <p:nvPr/>
        </p:nvPicPr>
        <p:blipFill>
          <a:blip r:embed="rId3" cstate="print"/>
          <a:srcRect/>
          <a:stretch>
            <a:fillRect/>
          </a:stretch>
        </p:blipFill>
        <p:spPr bwMode="auto">
          <a:xfrm>
            <a:off x="248602" y="1155787"/>
            <a:ext cx="8720138" cy="5245013"/>
          </a:xfrm>
          <a:prstGeom prst="rect">
            <a:avLst/>
          </a:prstGeom>
          <a:noFill/>
          <a:ln w="9525">
            <a:noFill/>
            <a:miter lim="800000"/>
            <a:headEnd/>
            <a:tailEnd/>
          </a:ln>
          <a:effectLst/>
        </p:spPr>
      </p:pic>
      <p:sp>
        <p:nvSpPr>
          <p:cNvPr id="7" name="Text Box 5"/>
          <p:cNvSpPr txBox="1">
            <a:spLocks noChangeArrowheads="1"/>
          </p:cNvSpPr>
          <p:nvPr/>
        </p:nvSpPr>
        <p:spPr bwMode="auto">
          <a:xfrm>
            <a:off x="3257108" y="6459379"/>
            <a:ext cx="542969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Handbook for Computer Security Incident Response Teams (CSIRTs)</a:t>
            </a:r>
            <a:r>
              <a:rPr lang="en-US" sz="1000" dirty="0">
                <a:solidFill>
                  <a:srgbClr val="003399"/>
                </a:solidFill>
              </a:rPr>
              <a:t>, CMU-SEI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 </a:t>
            </a:r>
            <a:fld id="{8226CA7F-83A8-4A98-AB1E-4C00619C827F}" type="slidenum">
              <a:rPr lang="en-US"/>
              <a:pPr/>
              <a:t>52</a:t>
            </a:fld>
            <a:r>
              <a:rPr lang="en-US"/>
              <a:t> -</a:t>
            </a:r>
          </a:p>
        </p:txBody>
      </p:sp>
      <p:sp>
        <p:nvSpPr>
          <p:cNvPr id="438274" name="Rectangle 2"/>
          <p:cNvSpPr>
            <a:spLocks noGrp="1" noChangeArrowheads="1"/>
          </p:cNvSpPr>
          <p:nvPr>
            <p:ph type="title"/>
          </p:nvPr>
        </p:nvSpPr>
        <p:spPr/>
        <p:txBody>
          <a:bodyPr/>
          <a:lstStyle/>
          <a:p>
            <a:r>
              <a:rPr lang="en-US" sz="1200" dirty="0"/>
              <a:t>Investigations</a:t>
            </a:r>
            <a:r>
              <a:rPr lang="en-US" dirty="0"/>
              <a:t/>
            </a:r>
            <a:br>
              <a:rPr lang="en-US" dirty="0"/>
            </a:br>
            <a:r>
              <a:rPr lang="en-US" dirty="0"/>
              <a:t>Incident Response</a:t>
            </a:r>
          </a:p>
        </p:txBody>
      </p:sp>
      <p:sp>
        <p:nvSpPr>
          <p:cNvPr id="438275" name="Rectangle 3"/>
          <p:cNvSpPr>
            <a:spLocks noGrp="1" noChangeArrowheads="1"/>
          </p:cNvSpPr>
          <p:nvPr>
            <p:ph type="body" sz="half" idx="1"/>
          </p:nvPr>
        </p:nvSpPr>
        <p:spPr>
          <a:xfrm>
            <a:off x="685800" y="1143001"/>
            <a:ext cx="7772400" cy="3200399"/>
          </a:xfrm>
        </p:spPr>
        <p:txBody>
          <a:bodyPr>
            <a:normAutofit lnSpcReduction="10000"/>
          </a:bodyPr>
          <a:lstStyle/>
          <a:p>
            <a:pPr>
              <a:buClr>
                <a:srgbClr val="003399"/>
              </a:buClr>
            </a:pPr>
            <a:r>
              <a:rPr lang="en-US" u="sng" dirty="0">
                <a:solidFill>
                  <a:srgbClr val="FF6600"/>
                </a:solidFill>
              </a:rPr>
              <a:t>Observe</a:t>
            </a:r>
            <a:r>
              <a:rPr lang="en-US" dirty="0"/>
              <a:t> event(s) </a:t>
            </a:r>
            <a:r>
              <a:rPr lang="en-US" dirty="0" smtClean="0">
                <a:sym typeface="Wingdings" pitchFamily="2" charset="2"/>
              </a:rPr>
              <a:t></a:t>
            </a:r>
            <a:r>
              <a:rPr lang="en-US" dirty="0" smtClean="0"/>
              <a:t> </a:t>
            </a:r>
            <a:r>
              <a:rPr lang="en-US" u="sng" dirty="0">
                <a:solidFill>
                  <a:srgbClr val="FF6600"/>
                </a:solidFill>
              </a:rPr>
              <a:t>Identify</a:t>
            </a:r>
            <a:r>
              <a:rPr lang="en-US" dirty="0"/>
              <a:t> incident.</a:t>
            </a:r>
          </a:p>
          <a:p>
            <a:pPr>
              <a:buClr>
                <a:srgbClr val="003399"/>
              </a:buClr>
            </a:pPr>
            <a:r>
              <a:rPr lang="en-US" u="sng" dirty="0">
                <a:solidFill>
                  <a:srgbClr val="FF6600"/>
                </a:solidFill>
              </a:rPr>
              <a:t>Triage</a:t>
            </a:r>
            <a:r>
              <a:rPr lang="en-US" dirty="0"/>
              <a:t>: </a:t>
            </a:r>
            <a:endParaRPr lang="en-US" dirty="0" smtClean="0"/>
          </a:p>
          <a:p>
            <a:pPr lvl="1">
              <a:buClr>
                <a:srgbClr val="003399"/>
              </a:buClr>
            </a:pPr>
            <a:r>
              <a:rPr lang="en-US" dirty="0" smtClean="0"/>
              <a:t>Contain </a:t>
            </a:r>
            <a:r>
              <a:rPr lang="en-US" dirty="0"/>
              <a:t>damage and Preserve &amp; Collect evidence </a:t>
            </a:r>
            <a:r>
              <a:rPr lang="en-US" dirty="0" smtClean="0"/>
              <a:t>.</a:t>
            </a:r>
          </a:p>
          <a:p>
            <a:pPr lvl="1">
              <a:buClr>
                <a:srgbClr val="003399"/>
              </a:buClr>
            </a:pPr>
            <a:r>
              <a:rPr lang="en-US" u="sng" dirty="0" smtClean="0">
                <a:solidFill>
                  <a:srgbClr val="FF6600"/>
                </a:solidFill>
              </a:rPr>
              <a:t>Document</a:t>
            </a:r>
            <a:r>
              <a:rPr lang="en-US" dirty="0" smtClean="0"/>
              <a:t> </a:t>
            </a:r>
            <a:r>
              <a:rPr lang="en-US" dirty="0"/>
              <a:t>incident and escalate to CSIRT.</a:t>
            </a:r>
          </a:p>
          <a:p>
            <a:pPr>
              <a:buClr>
                <a:srgbClr val="003399"/>
              </a:buClr>
            </a:pPr>
            <a:r>
              <a:rPr lang="en-US" dirty="0"/>
              <a:t>CSIRT </a:t>
            </a:r>
            <a:r>
              <a:rPr lang="en-US" u="sng" dirty="0">
                <a:solidFill>
                  <a:srgbClr val="FF6600"/>
                </a:solidFill>
              </a:rPr>
              <a:t>examine</a:t>
            </a:r>
            <a:r>
              <a:rPr lang="en-US" dirty="0"/>
              <a:t> evidence and conduct </a:t>
            </a:r>
            <a:r>
              <a:rPr lang="en-US" u="sng" dirty="0">
                <a:solidFill>
                  <a:srgbClr val="FF6600"/>
                </a:solidFill>
              </a:rPr>
              <a:t>analysis</a:t>
            </a:r>
            <a:r>
              <a:rPr lang="en-US" dirty="0"/>
              <a:t> on incident.</a:t>
            </a:r>
          </a:p>
          <a:p>
            <a:pPr>
              <a:buClr>
                <a:srgbClr val="003399"/>
              </a:buClr>
            </a:pPr>
            <a:r>
              <a:rPr lang="en-US" dirty="0"/>
              <a:t>Generate mitigation steps and coordinate </a:t>
            </a:r>
            <a:r>
              <a:rPr lang="en-US" u="sng" dirty="0">
                <a:solidFill>
                  <a:srgbClr val="FF6600"/>
                </a:solidFill>
              </a:rPr>
              <a:t>response</a:t>
            </a:r>
            <a:r>
              <a:rPr lang="en-US" dirty="0"/>
              <a:t> measures.</a:t>
            </a:r>
          </a:p>
        </p:txBody>
      </p:sp>
      <p:pic>
        <p:nvPicPr>
          <p:cNvPr id="438276" name="Picture 4"/>
          <p:cNvPicPr>
            <a:picLocks noGrp="1" noChangeAspect="1" noChangeArrowheads="1"/>
          </p:cNvPicPr>
          <p:nvPr>
            <p:ph sz="half" idx="2"/>
          </p:nvPr>
        </p:nvPicPr>
        <p:blipFill>
          <a:blip r:embed="rId3" cstate="print"/>
          <a:srcRect/>
          <a:stretch>
            <a:fillRect/>
          </a:stretch>
        </p:blipFill>
        <p:spPr>
          <a:xfrm>
            <a:off x="914400" y="4114800"/>
            <a:ext cx="7289800" cy="2079625"/>
          </a:xfrm>
          <a:noFill/>
          <a:ln/>
        </p:spPr>
      </p:pic>
      <p:sp>
        <p:nvSpPr>
          <p:cNvPr id="438277" name="Text Box 5"/>
          <p:cNvSpPr txBox="1">
            <a:spLocks noChangeArrowheads="1"/>
          </p:cNvSpPr>
          <p:nvPr/>
        </p:nvSpPr>
        <p:spPr bwMode="auto">
          <a:xfrm>
            <a:off x="3257108" y="6383179"/>
            <a:ext cx="5429692"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Handbook for Computer Security Incident Response Teams (CSIRTs)</a:t>
            </a:r>
            <a:r>
              <a:rPr lang="en-US" sz="1000" dirty="0">
                <a:solidFill>
                  <a:srgbClr val="003399"/>
                </a:solidFill>
              </a:rPr>
              <a:t>, CMU-SEI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p:txBody>
          <a:bodyPr/>
          <a:lstStyle/>
          <a:p>
            <a:r>
              <a:rPr lang="en-US" dirty="0" smtClean="0"/>
              <a:t>What type of evidence is the oral testimony by a witness?</a:t>
            </a:r>
          </a:p>
          <a:p>
            <a:pPr lvl="1"/>
            <a:r>
              <a:rPr lang="en-US" dirty="0" smtClean="0"/>
              <a:t>  </a:t>
            </a:r>
          </a:p>
          <a:p>
            <a:pPr lvl="1"/>
            <a:endParaRPr lang="en-US" dirty="0" smtClean="0"/>
          </a:p>
          <a:p>
            <a:r>
              <a:rPr lang="en-US" dirty="0" smtClean="0"/>
              <a:t>What type of evidence is where it is presented to jury in a form of model, illustration, chart or experiment outcome?</a:t>
            </a:r>
          </a:p>
          <a:p>
            <a:pPr lvl="1"/>
            <a:r>
              <a:rPr lang="en-US" dirty="0" smtClean="0"/>
              <a:t>  </a:t>
            </a:r>
          </a:p>
          <a:p>
            <a:pPr lvl="1"/>
            <a:endParaRPr lang="en-US" dirty="0" smtClean="0"/>
          </a:p>
          <a:p>
            <a:r>
              <a:rPr lang="en-US" dirty="0" smtClean="0"/>
              <a:t>What type of business record is exempt from the hearsay rule?</a:t>
            </a:r>
          </a:p>
          <a:p>
            <a:pPr lvl="1"/>
            <a:r>
              <a:rPr lang="en-US" dirty="0" smtClean="0"/>
              <a:t> </a:t>
            </a:r>
            <a:endParaRPr lang="en-US" dirty="0"/>
          </a:p>
        </p:txBody>
      </p:sp>
      <p:sp>
        <p:nvSpPr>
          <p:cNvPr id="5" name="Slide Number Placeholder 4"/>
          <p:cNvSpPr>
            <a:spLocks noGrp="1"/>
          </p:cNvSpPr>
          <p:nvPr>
            <p:ph type="sldNum" sz="quarter" idx="10"/>
          </p:nvPr>
        </p:nvSpPr>
        <p:spPr/>
        <p:txBody>
          <a:bodyPr/>
          <a:lstStyle/>
          <a:p>
            <a:r>
              <a:rPr lang="en-US" smtClean="0"/>
              <a:t>- </a:t>
            </a:r>
            <a:fld id="{84A4C77C-372E-47F2-8788-0598D2657A77}" type="slidenum">
              <a:rPr lang="en-US" smtClean="0"/>
              <a:pPr/>
              <a:t>53</a:t>
            </a:fld>
            <a:r>
              <a:rPr lang="en-US" smtClean="0"/>
              <a:t> -</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Answers:</a:t>
            </a:r>
            <a:endParaRPr lang="en-US" dirty="0"/>
          </a:p>
        </p:txBody>
      </p:sp>
      <p:sp>
        <p:nvSpPr>
          <p:cNvPr id="7" name="Content Placeholder 6"/>
          <p:cNvSpPr>
            <a:spLocks noGrp="1"/>
          </p:cNvSpPr>
          <p:nvPr>
            <p:ph idx="1"/>
          </p:nvPr>
        </p:nvSpPr>
        <p:spPr/>
        <p:txBody>
          <a:bodyPr/>
          <a:lstStyle/>
          <a:p>
            <a:r>
              <a:rPr lang="en-US" dirty="0" smtClean="0"/>
              <a:t>What type of evidence is the oral testimony by a witness?</a:t>
            </a:r>
          </a:p>
          <a:p>
            <a:pPr lvl="1"/>
            <a:r>
              <a:rPr lang="en-US" dirty="0" smtClean="0"/>
              <a:t> </a:t>
            </a:r>
            <a:r>
              <a:rPr lang="en-US" u="sng" dirty="0" smtClean="0">
                <a:solidFill>
                  <a:srgbClr val="FF6600"/>
                </a:solidFill>
              </a:rPr>
              <a:t>Direct</a:t>
            </a:r>
          </a:p>
          <a:p>
            <a:pPr lvl="1"/>
            <a:endParaRPr lang="en-US" dirty="0" smtClean="0"/>
          </a:p>
          <a:p>
            <a:r>
              <a:rPr lang="en-US" dirty="0" smtClean="0"/>
              <a:t>What type of evidence is where it is presented to jury in a form of model, illustration, chart or experiment outcome?</a:t>
            </a:r>
          </a:p>
          <a:p>
            <a:pPr lvl="1"/>
            <a:r>
              <a:rPr lang="en-US" dirty="0" smtClean="0"/>
              <a:t> </a:t>
            </a:r>
            <a:r>
              <a:rPr lang="en-US" u="sng" dirty="0" smtClean="0">
                <a:solidFill>
                  <a:srgbClr val="FF6600"/>
                </a:solidFill>
              </a:rPr>
              <a:t>Demonstrative</a:t>
            </a:r>
          </a:p>
          <a:p>
            <a:pPr lvl="1"/>
            <a:endParaRPr lang="en-US" dirty="0" smtClean="0"/>
          </a:p>
          <a:p>
            <a:r>
              <a:rPr lang="en-US" dirty="0" smtClean="0"/>
              <a:t>What type of business record is exempt from the hearsay rule?</a:t>
            </a:r>
          </a:p>
          <a:p>
            <a:pPr lvl="1">
              <a:buClr>
                <a:srgbClr val="000099"/>
              </a:buClr>
            </a:pPr>
            <a:r>
              <a:rPr lang="en-US" u="sng" dirty="0" smtClean="0">
                <a:solidFill>
                  <a:srgbClr val="FF6600"/>
                </a:solidFill>
              </a:rPr>
              <a:t>Auto-generated computer data related to regular day-to-day business activities.</a:t>
            </a:r>
            <a:endParaRPr lang="en-US" u="sng" dirty="0">
              <a:solidFill>
                <a:srgbClr val="FF6600"/>
              </a:solidFill>
            </a:endParaRPr>
          </a:p>
        </p:txBody>
      </p:sp>
      <p:sp>
        <p:nvSpPr>
          <p:cNvPr id="5" name="Slide Number Placeholder 4"/>
          <p:cNvSpPr>
            <a:spLocks noGrp="1"/>
          </p:cNvSpPr>
          <p:nvPr>
            <p:ph type="sldNum" sz="quarter" idx="10"/>
          </p:nvPr>
        </p:nvSpPr>
        <p:spPr/>
        <p:txBody>
          <a:bodyPr/>
          <a:lstStyle/>
          <a:p>
            <a:r>
              <a:rPr lang="en-US" smtClean="0"/>
              <a:t>- </a:t>
            </a:r>
            <a:fld id="{84A4C77C-372E-47F2-8788-0598D2657A77}" type="slidenum">
              <a:rPr lang="en-US" smtClean="0"/>
              <a:pPr/>
              <a:t>54</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the best practice for preserving electronic evidence?</a:t>
            </a:r>
          </a:p>
          <a:p>
            <a:pPr lvl="1"/>
            <a:r>
              <a:rPr lang="en-US" dirty="0" smtClean="0"/>
              <a:t>  </a:t>
            </a:r>
          </a:p>
          <a:p>
            <a:pPr lvl="1"/>
            <a:endParaRPr lang="en-US" dirty="0" smtClean="0"/>
          </a:p>
          <a:p>
            <a:r>
              <a:rPr lang="en-US" dirty="0" smtClean="0"/>
              <a:t>What are the three criteria of an admissible evidence?</a:t>
            </a:r>
          </a:p>
          <a:p>
            <a:pPr lvl="1"/>
            <a:r>
              <a:rPr lang="en-US" dirty="0" smtClean="0"/>
              <a:t>  </a:t>
            </a:r>
          </a:p>
          <a:p>
            <a:pPr lvl="1"/>
            <a:r>
              <a:rPr lang="en-US" dirty="0" smtClean="0"/>
              <a:t>  </a:t>
            </a:r>
          </a:p>
          <a:p>
            <a:pPr lvl="1"/>
            <a:r>
              <a:rPr lang="en-US" dirty="0" smtClean="0"/>
              <a:t>  </a:t>
            </a:r>
          </a:p>
          <a:p>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55</a:t>
            </a:fld>
            <a:r>
              <a:rPr lang="en-US" smtClean="0"/>
              <a:t> -</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is the best practice for preserving electronic evidence?</a:t>
            </a:r>
          </a:p>
          <a:p>
            <a:pPr lvl="1"/>
            <a:r>
              <a:rPr lang="en-US" dirty="0" smtClean="0"/>
              <a:t> </a:t>
            </a:r>
            <a:r>
              <a:rPr lang="en-US" u="sng" dirty="0" smtClean="0">
                <a:solidFill>
                  <a:srgbClr val="FF6600"/>
                </a:solidFill>
              </a:rPr>
              <a:t>Bit-for-bit copy with an associated digest.</a:t>
            </a:r>
          </a:p>
          <a:p>
            <a:pPr lvl="1"/>
            <a:endParaRPr lang="en-US" dirty="0" smtClean="0"/>
          </a:p>
          <a:p>
            <a:r>
              <a:rPr lang="en-US" dirty="0" smtClean="0"/>
              <a:t>What are the three criteria of an admissible evidence?</a:t>
            </a:r>
          </a:p>
          <a:p>
            <a:pPr lvl="1"/>
            <a:r>
              <a:rPr lang="en-US" dirty="0" smtClean="0"/>
              <a:t> </a:t>
            </a:r>
            <a:r>
              <a:rPr lang="en-US" u="sng" dirty="0" smtClean="0">
                <a:solidFill>
                  <a:srgbClr val="FF6600"/>
                </a:solidFill>
              </a:rPr>
              <a:t>Relevancy</a:t>
            </a:r>
          </a:p>
          <a:p>
            <a:pPr lvl="1"/>
            <a:r>
              <a:rPr lang="en-US" dirty="0" smtClean="0"/>
              <a:t> </a:t>
            </a:r>
            <a:r>
              <a:rPr lang="en-US" u="sng" dirty="0" smtClean="0">
                <a:solidFill>
                  <a:srgbClr val="FF6600"/>
                </a:solidFill>
              </a:rPr>
              <a:t>Reliability</a:t>
            </a:r>
          </a:p>
          <a:p>
            <a:pPr lvl="1"/>
            <a:r>
              <a:rPr lang="en-US" dirty="0" smtClean="0"/>
              <a:t> </a:t>
            </a:r>
            <a:r>
              <a:rPr lang="en-US" u="sng" dirty="0" smtClean="0">
                <a:solidFill>
                  <a:srgbClr val="FF6600"/>
                </a:solidFill>
              </a:rPr>
              <a:t>Durability</a:t>
            </a:r>
          </a:p>
          <a:p>
            <a:endParaRPr lang="en-US"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56</a:t>
            </a:fld>
            <a:r>
              <a:rPr lang="en-US" smtClean="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23AB55A2-76E6-4FC7-BAB2-998EA5F8A81A}" type="slidenum">
              <a:rPr lang="en-US"/>
              <a:pPr/>
              <a:t>57</a:t>
            </a:fld>
            <a:r>
              <a:rPr lang="en-US"/>
              <a:t> -</a:t>
            </a:r>
          </a:p>
        </p:txBody>
      </p:sp>
      <p:sp>
        <p:nvSpPr>
          <p:cNvPr id="440322" name="Rectangle 2"/>
          <p:cNvSpPr>
            <a:spLocks noGrp="1" noChangeArrowheads="1"/>
          </p:cNvSpPr>
          <p:nvPr>
            <p:ph type="title"/>
          </p:nvPr>
        </p:nvSpPr>
        <p:spPr/>
        <p:txBody>
          <a:bodyPr/>
          <a:lstStyle/>
          <a:p>
            <a:r>
              <a:rPr lang="en-US" sz="1200"/>
              <a:t>Topics</a:t>
            </a:r>
            <a:r>
              <a:rPr lang="en-US"/>
              <a:t/>
            </a:r>
            <a:br>
              <a:rPr lang="en-US"/>
            </a:br>
            <a:r>
              <a:rPr lang="en-US"/>
              <a:t> Legal, Regulations, Compliance and Investigations Domain</a:t>
            </a:r>
          </a:p>
        </p:txBody>
      </p:sp>
      <p:sp>
        <p:nvSpPr>
          <p:cNvPr id="440323" name="Rectangle 3"/>
          <p:cNvSpPr>
            <a:spLocks noGrp="1" noChangeArrowheads="1"/>
          </p:cNvSpPr>
          <p:nvPr>
            <p:ph type="body" idx="1"/>
          </p:nvPr>
        </p:nvSpPr>
        <p:spPr/>
        <p:txBody>
          <a:bodyPr/>
          <a:lstStyle/>
          <a:p>
            <a:r>
              <a:rPr lang="en-US" dirty="0" smtClean="0"/>
              <a:t>Laws &amp; Regulatory Compliance</a:t>
            </a:r>
          </a:p>
          <a:p>
            <a:r>
              <a:rPr lang="en-US" dirty="0"/>
              <a:t>Investigations &amp; Digital </a:t>
            </a:r>
            <a:r>
              <a:rPr lang="en-US" dirty="0" smtClean="0"/>
              <a:t>Forensics</a:t>
            </a:r>
          </a:p>
          <a:p>
            <a:r>
              <a:rPr lang="en-US" dirty="0" smtClean="0"/>
              <a:t>Ethics</a:t>
            </a:r>
            <a:endParaRPr lang="en-US" dirty="0"/>
          </a:p>
        </p:txBody>
      </p:sp>
      <p:sp>
        <p:nvSpPr>
          <p:cNvPr id="440324" name="AutoShape 4"/>
          <p:cNvSpPr>
            <a:spLocks noChangeArrowheads="1"/>
          </p:cNvSpPr>
          <p:nvPr/>
        </p:nvSpPr>
        <p:spPr bwMode="auto">
          <a:xfrm>
            <a:off x="304800" y="2006600"/>
            <a:ext cx="609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488FCA8C-AF58-44EA-8C56-57F2C6F8C210}" type="slidenum">
              <a:rPr lang="en-US"/>
              <a:pPr/>
              <a:t>58</a:t>
            </a:fld>
            <a:r>
              <a:rPr lang="en-US"/>
              <a:t> -</a:t>
            </a:r>
          </a:p>
        </p:txBody>
      </p:sp>
      <p:sp>
        <p:nvSpPr>
          <p:cNvPr id="442370" name="Rectangle 2"/>
          <p:cNvSpPr>
            <a:spLocks noGrp="1" noChangeArrowheads="1"/>
          </p:cNvSpPr>
          <p:nvPr>
            <p:ph type="title"/>
          </p:nvPr>
        </p:nvSpPr>
        <p:spPr/>
        <p:txBody>
          <a:bodyPr/>
          <a:lstStyle/>
          <a:p>
            <a:r>
              <a:rPr lang="en-US" sz="1200"/>
              <a:t>Concept</a:t>
            </a:r>
            <a:r>
              <a:rPr lang="en-US"/>
              <a:t/>
            </a:r>
            <a:br>
              <a:rPr lang="en-US"/>
            </a:br>
            <a:r>
              <a:rPr lang="en-US"/>
              <a:t>Ethics vs. Law</a:t>
            </a:r>
          </a:p>
        </p:txBody>
      </p:sp>
      <p:sp>
        <p:nvSpPr>
          <p:cNvPr id="442371" name="Rectangle 3"/>
          <p:cNvSpPr>
            <a:spLocks noGrp="1" noChangeArrowheads="1"/>
          </p:cNvSpPr>
          <p:nvPr>
            <p:ph type="body" idx="1"/>
          </p:nvPr>
        </p:nvSpPr>
        <p:spPr/>
        <p:txBody>
          <a:bodyPr/>
          <a:lstStyle/>
          <a:p>
            <a:pPr>
              <a:buClr>
                <a:srgbClr val="003399"/>
              </a:buClr>
            </a:pPr>
            <a:r>
              <a:rPr lang="en-US" u="sng">
                <a:solidFill>
                  <a:srgbClr val="FF6600"/>
                </a:solidFill>
              </a:rPr>
              <a:t>Ethics</a:t>
            </a:r>
            <a:r>
              <a:rPr lang="en-US"/>
              <a:t> is “</a:t>
            </a:r>
            <a:r>
              <a:rPr lang="en-US" u="sng">
                <a:solidFill>
                  <a:srgbClr val="FF6600"/>
                </a:solidFill>
              </a:rPr>
              <a:t>Should</a:t>
            </a:r>
            <a:r>
              <a:rPr lang="en-US"/>
              <a:t>”, </a:t>
            </a:r>
          </a:p>
          <a:p>
            <a:pPr>
              <a:buClr>
                <a:srgbClr val="003399"/>
              </a:buClr>
            </a:pPr>
            <a:r>
              <a:rPr lang="en-US" u="sng">
                <a:solidFill>
                  <a:srgbClr val="FF6600"/>
                </a:solidFill>
              </a:rPr>
              <a:t>Law</a:t>
            </a:r>
            <a:r>
              <a:rPr lang="en-US"/>
              <a:t> is “</a:t>
            </a:r>
            <a:r>
              <a:rPr lang="en-US" u="sng">
                <a:solidFill>
                  <a:srgbClr val="FF6600"/>
                </a:solidFill>
              </a:rPr>
              <a:t>Must</a:t>
            </a:r>
            <a:r>
              <a:rPr lang="en-US"/>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RFC 1087, Ethics and the Internet</a:t>
            </a:r>
            <a:endParaRPr lang="en-US" dirty="0"/>
          </a:p>
        </p:txBody>
      </p:sp>
      <p:sp>
        <p:nvSpPr>
          <p:cNvPr id="3" name="Content Placeholder 2"/>
          <p:cNvSpPr>
            <a:spLocks noGrp="1"/>
          </p:cNvSpPr>
          <p:nvPr>
            <p:ph idx="1"/>
          </p:nvPr>
        </p:nvSpPr>
        <p:spPr/>
        <p:txBody>
          <a:bodyPr/>
          <a:lstStyle/>
          <a:p>
            <a:pPr marL="0" indent="0">
              <a:buNone/>
            </a:pPr>
            <a:r>
              <a:rPr lang="en-US" dirty="0" smtClean="0"/>
              <a:t>Internet Activities Board (IAB) characterized the following activities as unethical and unacceptable on the Internet:</a:t>
            </a:r>
          </a:p>
          <a:p>
            <a:pPr marL="914400" lvl="1" indent="-457200">
              <a:buFont typeface="+mj-lt"/>
              <a:buAutoNum type="alphaLcParenR"/>
            </a:pPr>
            <a:r>
              <a:rPr lang="en-US" sz="2400" dirty="0" smtClean="0"/>
              <a:t>Seeks to gain unauthorized access to the resources of the Internet,</a:t>
            </a:r>
          </a:p>
          <a:p>
            <a:pPr marL="914400" lvl="1" indent="-457200">
              <a:buFont typeface="+mj-lt"/>
              <a:buAutoNum type="alphaLcParenR"/>
            </a:pPr>
            <a:r>
              <a:rPr lang="en-US" sz="2400" dirty="0" smtClean="0"/>
              <a:t>Disrupts the intended use of the Internet,</a:t>
            </a:r>
          </a:p>
          <a:p>
            <a:pPr marL="914400" lvl="1" indent="-457200">
              <a:buFont typeface="+mj-lt"/>
              <a:buAutoNum type="alphaLcParenR"/>
            </a:pPr>
            <a:r>
              <a:rPr lang="en-US" sz="2400" dirty="0" smtClean="0"/>
              <a:t>Wastes resources (people, capacity, computer) through such actions,</a:t>
            </a:r>
          </a:p>
          <a:p>
            <a:pPr marL="914400" lvl="1" indent="-457200">
              <a:buFont typeface="+mj-lt"/>
              <a:buAutoNum type="alphaLcParenR"/>
            </a:pPr>
            <a:r>
              <a:rPr lang="en-US" sz="2400" dirty="0" smtClean="0"/>
              <a:t>Destroys the integrity of computer-based information, and/or</a:t>
            </a:r>
          </a:p>
          <a:p>
            <a:pPr marL="914400" lvl="1" indent="-457200">
              <a:buFont typeface="+mj-lt"/>
              <a:buAutoNum type="alphaLcParenR"/>
            </a:pPr>
            <a:r>
              <a:rPr lang="en-US" sz="2400" dirty="0" smtClean="0"/>
              <a:t>Compromises the privacy of users.</a:t>
            </a:r>
            <a:endParaRPr lang="en-US" sz="2400" dirty="0"/>
          </a:p>
        </p:txBody>
      </p:sp>
      <p:sp>
        <p:nvSpPr>
          <p:cNvPr id="4" name="Slide Number Placeholder 3"/>
          <p:cNvSpPr>
            <a:spLocks noGrp="1"/>
          </p:cNvSpPr>
          <p:nvPr>
            <p:ph type="sldNum" sz="quarter" idx="10"/>
          </p:nvPr>
        </p:nvSpPr>
        <p:spPr/>
        <p:txBody>
          <a:bodyPr/>
          <a:lstStyle/>
          <a:p>
            <a:r>
              <a:rPr lang="en-US" smtClean="0"/>
              <a:t>- </a:t>
            </a:r>
            <a:fld id="{19B9B564-1AF1-4375-B16C-9DFDEDAFDD9E}" type="slidenum">
              <a:rPr lang="en-US" smtClean="0"/>
              <a:pPr/>
              <a:t>59</a:t>
            </a:fld>
            <a:r>
              <a:rPr lang="en-US" smtClean="0"/>
              <a:t>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BA97DB51-98C3-4E18-9CD8-3D5152C320D0}" type="slidenum">
              <a:rPr lang="en-US"/>
              <a:pPr/>
              <a:t>6</a:t>
            </a:fld>
            <a:r>
              <a:rPr lang="en-US"/>
              <a:t> -</a:t>
            </a:r>
          </a:p>
        </p:txBody>
      </p:sp>
      <p:sp>
        <p:nvSpPr>
          <p:cNvPr id="403458" name="Rectangle 2"/>
          <p:cNvSpPr>
            <a:spLocks noGrp="1" noChangeArrowheads="1"/>
          </p:cNvSpPr>
          <p:nvPr>
            <p:ph type="title"/>
          </p:nvPr>
        </p:nvSpPr>
        <p:spPr/>
        <p:txBody>
          <a:bodyPr/>
          <a:lstStyle/>
          <a:p>
            <a:r>
              <a:rPr lang="en-US" sz="1200" dirty="0" smtClean="0"/>
              <a:t>Laws &amp; Regulations</a:t>
            </a:r>
            <a:r>
              <a:rPr lang="en-US" dirty="0"/>
              <a:t/>
            </a:r>
            <a:br>
              <a:rPr lang="en-US" dirty="0"/>
            </a:br>
            <a:r>
              <a:rPr lang="en-US" dirty="0" smtClean="0"/>
              <a:t>Categories </a:t>
            </a:r>
            <a:r>
              <a:rPr lang="en-US" dirty="0"/>
              <a:t>of </a:t>
            </a:r>
            <a:r>
              <a:rPr lang="en-US" dirty="0" smtClean="0"/>
              <a:t>Law </a:t>
            </a:r>
            <a:r>
              <a:rPr lang="en-US" sz="1200" dirty="0" smtClean="0"/>
              <a:t>…(2/4)</a:t>
            </a:r>
            <a:endParaRPr lang="en-US" sz="1200" dirty="0"/>
          </a:p>
        </p:txBody>
      </p:sp>
      <p:sp>
        <p:nvSpPr>
          <p:cNvPr id="403459" name="Rectangle 3"/>
          <p:cNvSpPr>
            <a:spLocks noGrp="1" noChangeArrowheads="1"/>
          </p:cNvSpPr>
          <p:nvPr>
            <p:ph type="body" idx="1"/>
          </p:nvPr>
        </p:nvSpPr>
        <p:spPr>
          <a:xfrm>
            <a:off x="685800" y="1143000"/>
            <a:ext cx="7772400" cy="5181600"/>
          </a:xfrm>
        </p:spPr>
        <p:txBody>
          <a:bodyPr>
            <a:normAutofit/>
          </a:bodyPr>
          <a:lstStyle/>
          <a:p>
            <a:pPr>
              <a:buClr>
                <a:srgbClr val="003399"/>
              </a:buClr>
            </a:pPr>
            <a:r>
              <a:rPr lang="en-US" u="sng" dirty="0" smtClean="0">
                <a:solidFill>
                  <a:srgbClr val="FF6600"/>
                </a:solidFill>
              </a:rPr>
              <a:t>Common law</a:t>
            </a:r>
            <a:r>
              <a:rPr lang="en-US" dirty="0" smtClean="0"/>
              <a:t>: Based on precedence.</a:t>
            </a:r>
          </a:p>
          <a:p>
            <a:pPr lvl="1">
              <a:buClr>
                <a:srgbClr val="003399"/>
              </a:buClr>
            </a:pPr>
            <a:r>
              <a:rPr lang="en-US" u="sng" dirty="0" smtClean="0">
                <a:solidFill>
                  <a:srgbClr val="FF6600"/>
                </a:solidFill>
              </a:rPr>
              <a:t>Criminal law</a:t>
            </a:r>
            <a:r>
              <a:rPr lang="en-US" dirty="0" smtClean="0"/>
              <a:t> </a:t>
            </a:r>
            <a:r>
              <a:rPr lang="en-US" sz="1200" dirty="0"/>
              <a:t>(imprisonment, $ penalty, etc.)</a:t>
            </a:r>
          </a:p>
          <a:p>
            <a:pPr lvl="1">
              <a:buClr>
                <a:srgbClr val="003399"/>
              </a:buClr>
            </a:pPr>
            <a:r>
              <a:rPr lang="en-US" u="sng" dirty="0" smtClean="0">
                <a:solidFill>
                  <a:srgbClr val="FF6600"/>
                </a:solidFill>
              </a:rPr>
              <a:t>Civil/tort </a:t>
            </a:r>
            <a:r>
              <a:rPr lang="en-US" u="sng" dirty="0">
                <a:solidFill>
                  <a:srgbClr val="FF6600"/>
                </a:solidFill>
              </a:rPr>
              <a:t>l</a:t>
            </a:r>
            <a:r>
              <a:rPr lang="en-US" u="sng" dirty="0" smtClean="0">
                <a:solidFill>
                  <a:srgbClr val="FF6600"/>
                </a:solidFill>
              </a:rPr>
              <a:t>aw</a:t>
            </a:r>
            <a:r>
              <a:rPr lang="en-US" dirty="0" smtClean="0"/>
              <a:t> </a:t>
            </a:r>
            <a:r>
              <a:rPr lang="en-US" sz="1200" dirty="0"/>
              <a:t>(compensatory damage, $ restitution, no prison time.)</a:t>
            </a:r>
          </a:p>
          <a:p>
            <a:pPr>
              <a:buClr>
                <a:srgbClr val="003399"/>
              </a:buClr>
            </a:pPr>
            <a:endParaRPr lang="en-US" u="sng" dirty="0" smtClean="0">
              <a:solidFill>
                <a:srgbClr val="FF6600"/>
              </a:solidFill>
            </a:endParaRPr>
          </a:p>
        </p:txBody>
      </p:sp>
      <p:sp>
        <p:nvSpPr>
          <p:cNvPr id="403460" name="Text Box 4"/>
          <p:cNvSpPr txBox="1">
            <a:spLocks noChangeArrowheads="1"/>
          </p:cNvSpPr>
          <p:nvPr/>
        </p:nvSpPr>
        <p:spPr bwMode="auto">
          <a:xfrm>
            <a:off x="0" y="5846802"/>
            <a:ext cx="3597780"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p>
          <a:p>
            <a:pPr marL="115888" indent="-115888">
              <a:buFont typeface="Arial" pitchFamily="34" charset="0"/>
              <a:buChar char="•"/>
            </a:pPr>
            <a:r>
              <a:rPr lang="en-US" sz="1000" i="1" dirty="0" smtClean="0">
                <a:solidFill>
                  <a:srgbClr val="003399"/>
                </a:solidFill>
              </a:rPr>
              <a:t>CISSP</a:t>
            </a:r>
            <a:r>
              <a:rPr lang="en-US" sz="1000" i="1" baseline="30000" dirty="0" smtClean="0">
                <a:solidFill>
                  <a:srgbClr val="003399"/>
                </a:solidFill>
              </a:rPr>
              <a:t>®</a:t>
            </a:r>
            <a:r>
              <a:rPr lang="en-US" sz="1000" i="1" dirty="0" smtClean="0">
                <a:solidFill>
                  <a:srgbClr val="003399"/>
                </a:solidFill>
              </a:rPr>
              <a:t> All-in-One Exam Guide</a:t>
            </a:r>
            <a:r>
              <a:rPr lang="en-US" sz="1000" dirty="0" smtClean="0">
                <a:solidFill>
                  <a:srgbClr val="003399"/>
                </a:solidFill>
              </a:rPr>
              <a:t>, S. Harris</a:t>
            </a:r>
          </a:p>
          <a:p>
            <a:pPr marL="115888" indent="-115888">
              <a:buFont typeface="Arial" pitchFamily="34" charset="0"/>
              <a:buChar char="•"/>
            </a:pPr>
            <a:r>
              <a:rPr lang="en-US" sz="1000" dirty="0" smtClean="0">
                <a:solidFill>
                  <a:srgbClr val="003399"/>
                </a:solidFill>
              </a:rPr>
              <a:t>http://www.juriglobe.ca/eng/rep-geo/cartes/amer-nord.php </a:t>
            </a:r>
            <a:endParaRPr lang="en-US" sz="1000" dirty="0">
              <a:solidFill>
                <a:srgbClr val="003399"/>
              </a:solidFill>
            </a:endParaRPr>
          </a:p>
        </p:txBody>
      </p:sp>
      <p:pic>
        <p:nvPicPr>
          <p:cNvPr id="519170" name="Picture 2"/>
          <p:cNvPicPr>
            <a:picLocks noChangeAspect="1" noChangeArrowheads="1"/>
          </p:cNvPicPr>
          <p:nvPr/>
        </p:nvPicPr>
        <p:blipFill>
          <a:blip r:embed="rId3" cstate="print"/>
          <a:srcRect/>
          <a:stretch>
            <a:fillRect/>
          </a:stretch>
        </p:blipFill>
        <p:spPr bwMode="auto">
          <a:xfrm>
            <a:off x="609600" y="2514600"/>
            <a:ext cx="3425337" cy="3238500"/>
          </a:xfrm>
          <a:prstGeom prst="rect">
            <a:avLst/>
          </a:prstGeom>
          <a:noFill/>
          <a:ln w="9525">
            <a:noFill/>
            <a:miter lim="800000"/>
            <a:headEnd/>
            <a:tailEnd/>
          </a:ln>
        </p:spPr>
      </p:pic>
      <p:pic>
        <p:nvPicPr>
          <p:cNvPr id="519171" name="Picture 3"/>
          <p:cNvPicPr>
            <a:picLocks noChangeAspect="1" noChangeArrowheads="1"/>
          </p:cNvPicPr>
          <p:nvPr/>
        </p:nvPicPr>
        <p:blipFill>
          <a:blip r:embed="rId4" cstate="print"/>
          <a:srcRect/>
          <a:stretch>
            <a:fillRect/>
          </a:stretch>
        </p:blipFill>
        <p:spPr bwMode="auto">
          <a:xfrm>
            <a:off x="4626126" y="2819400"/>
            <a:ext cx="3908274"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59059345-CED3-42EF-97DC-D502043538C5}" type="slidenum">
              <a:rPr lang="en-US"/>
              <a:pPr/>
              <a:t>60</a:t>
            </a:fld>
            <a:r>
              <a:rPr lang="en-US"/>
              <a:t> -</a:t>
            </a:r>
          </a:p>
        </p:txBody>
      </p:sp>
      <p:sp>
        <p:nvSpPr>
          <p:cNvPr id="444418" name="Rectangle 2"/>
          <p:cNvSpPr>
            <a:spLocks noGrp="1" noChangeArrowheads="1"/>
          </p:cNvSpPr>
          <p:nvPr>
            <p:ph type="title"/>
          </p:nvPr>
        </p:nvSpPr>
        <p:spPr/>
        <p:txBody>
          <a:bodyPr/>
          <a:lstStyle/>
          <a:p>
            <a:r>
              <a:rPr lang="en-US"/>
              <a:t>(ISC)</a:t>
            </a:r>
            <a:r>
              <a:rPr lang="en-US" baseline="30000"/>
              <a:t>2</a:t>
            </a:r>
            <a:r>
              <a:rPr lang="en-US"/>
              <a:t>  Code of Ethics</a:t>
            </a:r>
          </a:p>
        </p:txBody>
      </p:sp>
      <p:sp>
        <p:nvSpPr>
          <p:cNvPr id="444419" name="Rectangle 3"/>
          <p:cNvSpPr>
            <a:spLocks noGrp="1" noChangeArrowheads="1"/>
          </p:cNvSpPr>
          <p:nvPr>
            <p:ph type="body" idx="1"/>
          </p:nvPr>
        </p:nvSpPr>
        <p:spPr/>
        <p:txBody>
          <a:bodyPr/>
          <a:lstStyle/>
          <a:p>
            <a:pPr>
              <a:buFontTx/>
              <a:buNone/>
            </a:pPr>
            <a:r>
              <a:rPr lang="en-US" dirty="0"/>
              <a:t>Code of Ethics Preamble:</a:t>
            </a:r>
          </a:p>
          <a:p>
            <a:pPr>
              <a:buClr>
                <a:srgbClr val="003399"/>
              </a:buClr>
            </a:pPr>
            <a:r>
              <a:rPr lang="en-US" u="sng" dirty="0">
                <a:solidFill>
                  <a:srgbClr val="FF6600"/>
                </a:solidFill>
              </a:rPr>
              <a:t>Safety of the commonwealth</a:t>
            </a:r>
            <a:r>
              <a:rPr lang="en-US" u="sng" dirty="0"/>
              <a:t>, </a:t>
            </a:r>
            <a:r>
              <a:rPr lang="en-US" u="sng" dirty="0">
                <a:solidFill>
                  <a:srgbClr val="FF6600"/>
                </a:solidFill>
              </a:rPr>
              <a:t>duty to our principals</a:t>
            </a:r>
            <a:r>
              <a:rPr lang="en-US" dirty="0"/>
              <a:t>, and </a:t>
            </a:r>
            <a:r>
              <a:rPr lang="en-US" u="sng" dirty="0">
                <a:solidFill>
                  <a:srgbClr val="FF6600"/>
                </a:solidFill>
              </a:rPr>
              <a:t>to each other</a:t>
            </a:r>
            <a:r>
              <a:rPr lang="en-US" dirty="0"/>
              <a:t> requires that we adhere, and be seen to adhere, to the highest </a:t>
            </a:r>
            <a:r>
              <a:rPr lang="en-US" u="sng" dirty="0">
                <a:solidFill>
                  <a:srgbClr val="FF6600"/>
                </a:solidFill>
              </a:rPr>
              <a:t>ethical standards of behavior</a:t>
            </a:r>
            <a:r>
              <a:rPr lang="en-US" dirty="0"/>
              <a:t>.</a:t>
            </a:r>
          </a:p>
          <a:p>
            <a:r>
              <a:rPr lang="en-US" dirty="0"/>
              <a:t>Therefore, strict adherence to this code is condition of certification.</a:t>
            </a:r>
          </a:p>
        </p:txBody>
      </p:sp>
      <p:sp>
        <p:nvSpPr>
          <p:cNvPr id="444420" name="Text Box 4"/>
          <p:cNvSpPr txBox="1">
            <a:spLocks noChangeArrowheads="1"/>
          </p:cNvSpPr>
          <p:nvPr/>
        </p:nvSpPr>
        <p:spPr bwMode="auto">
          <a:xfrm>
            <a:off x="4976813" y="6324600"/>
            <a:ext cx="217078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Code of Ethics</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A496D3A9-2776-4873-BA6C-DDB2744D8BED}" type="slidenum">
              <a:rPr lang="en-US"/>
              <a:pPr/>
              <a:t>61</a:t>
            </a:fld>
            <a:r>
              <a:rPr lang="en-US"/>
              <a:t> -</a:t>
            </a:r>
          </a:p>
        </p:txBody>
      </p:sp>
      <p:sp>
        <p:nvSpPr>
          <p:cNvPr id="446466" name="Rectangle 2"/>
          <p:cNvSpPr>
            <a:spLocks noGrp="1" noChangeArrowheads="1"/>
          </p:cNvSpPr>
          <p:nvPr>
            <p:ph type="title"/>
          </p:nvPr>
        </p:nvSpPr>
        <p:spPr/>
        <p:txBody>
          <a:bodyPr/>
          <a:lstStyle/>
          <a:p>
            <a:r>
              <a:rPr lang="en-US"/>
              <a:t>(ISC)</a:t>
            </a:r>
            <a:r>
              <a:rPr lang="en-US" baseline="30000"/>
              <a:t>2</a:t>
            </a:r>
            <a:r>
              <a:rPr lang="en-US"/>
              <a:t>  Code of Ethics</a:t>
            </a:r>
          </a:p>
        </p:txBody>
      </p:sp>
      <p:sp>
        <p:nvSpPr>
          <p:cNvPr id="446467" name="Rectangle 3"/>
          <p:cNvSpPr>
            <a:spLocks noGrp="1" noChangeArrowheads="1"/>
          </p:cNvSpPr>
          <p:nvPr>
            <p:ph type="body" idx="1"/>
          </p:nvPr>
        </p:nvSpPr>
        <p:spPr/>
        <p:txBody>
          <a:bodyPr/>
          <a:lstStyle/>
          <a:p>
            <a:pPr>
              <a:buFontTx/>
              <a:buNone/>
            </a:pPr>
            <a:r>
              <a:rPr lang="en-US" dirty="0"/>
              <a:t>Code of Ethics Canons:</a:t>
            </a:r>
          </a:p>
          <a:p>
            <a:pPr marL="457200" indent="-457200"/>
            <a:r>
              <a:rPr lang="en-US" dirty="0">
                <a:solidFill>
                  <a:srgbClr val="000099"/>
                </a:solidFill>
              </a:rPr>
              <a:t>Protect society, the commonwealth, and the infrastructure.</a:t>
            </a:r>
          </a:p>
          <a:p>
            <a:pPr marL="457200" indent="-457200"/>
            <a:r>
              <a:rPr lang="en-US" dirty="0">
                <a:solidFill>
                  <a:srgbClr val="000099"/>
                </a:solidFill>
              </a:rPr>
              <a:t>Act honorably, honestly, justly, responsibly, and legally.</a:t>
            </a:r>
          </a:p>
          <a:p>
            <a:pPr marL="457200" indent="-457200"/>
            <a:r>
              <a:rPr lang="en-US" dirty="0">
                <a:solidFill>
                  <a:srgbClr val="000099"/>
                </a:solidFill>
              </a:rPr>
              <a:t>Provide diligent and competent service to principals.</a:t>
            </a:r>
          </a:p>
          <a:p>
            <a:pPr marL="457200" indent="-457200">
              <a:buClr>
                <a:srgbClr val="003399"/>
              </a:buClr>
            </a:pPr>
            <a:r>
              <a:rPr lang="en-US" dirty="0">
                <a:solidFill>
                  <a:srgbClr val="000099"/>
                </a:solidFill>
              </a:rPr>
              <a:t>Advance and protect the profession.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F3C046E1-D27A-4C56-AF11-C7810116DAE2}" type="slidenum">
              <a:rPr lang="en-US"/>
              <a:pPr/>
              <a:t>62</a:t>
            </a:fld>
            <a:r>
              <a:rPr lang="en-US"/>
              <a:t> -</a:t>
            </a:r>
          </a:p>
        </p:txBody>
      </p:sp>
      <p:sp>
        <p:nvSpPr>
          <p:cNvPr id="448514" name="Rectangle 2"/>
          <p:cNvSpPr>
            <a:spLocks noGrp="1" noChangeArrowheads="1"/>
          </p:cNvSpPr>
          <p:nvPr>
            <p:ph type="title"/>
          </p:nvPr>
        </p:nvSpPr>
        <p:spPr/>
        <p:txBody>
          <a:bodyPr/>
          <a:lstStyle/>
          <a:p>
            <a:r>
              <a:rPr lang="en-US"/>
              <a:t>(ISC)</a:t>
            </a:r>
            <a:r>
              <a:rPr lang="en-US" baseline="30000"/>
              <a:t>2</a:t>
            </a:r>
            <a:r>
              <a:rPr lang="en-US"/>
              <a:t>  Code of Ethics – Canons</a:t>
            </a:r>
          </a:p>
        </p:txBody>
      </p:sp>
      <p:sp>
        <p:nvSpPr>
          <p:cNvPr id="448515" name="Rectangle 3"/>
          <p:cNvSpPr>
            <a:spLocks noGrp="1" noChangeArrowheads="1"/>
          </p:cNvSpPr>
          <p:nvPr>
            <p:ph type="body" idx="1"/>
          </p:nvPr>
        </p:nvSpPr>
        <p:spPr/>
        <p:txBody>
          <a:bodyPr/>
          <a:lstStyle/>
          <a:p>
            <a:pPr marL="0" indent="0">
              <a:buFontTx/>
              <a:buNone/>
            </a:pPr>
            <a:r>
              <a:rPr lang="en-US" dirty="0" smtClean="0"/>
              <a:t>Protect </a:t>
            </a:r>
            <a:r>
              <a:rPr lang="en-US" u="sng" dirty="0">
                <a:solidFill>
                  <a:srgbClr val="FF6600"/>
                </a:solidFill>
              </a:rPr>
              <a:t>society</a:t>
            </a:r>
            <a:r>
              <a:rPr lang="en-US" dirty="0"/>
              <a:t>, the </a:t>
            </a:r>
            <a:r>
              <a:rPr lang="en-US" u="sng" dirty="0">
                <a:solidFill>
                  <a:srgbClr val="FF6600"/>
                </a:solidFill>
              </a:rPr>
              <a:t>commonwealth</a:t>
            </a:r>
            <a:r>
              <a:rPr lang="en-US" dirty="0"/>
              <a:t>, and the </a:t>
            </a:r>
            <a:r>
              <a:rPr lang="en-US" u="sng" dirty="0">
                <a:solidFill>
                  <a:srgbClr val="FF6600"/>
                </a:solidFill>
              </a:rPr>
              <a:t>infrastructure</a:t>
            </a:r>
            <a:r>
              <a:rPr lang="en-US" dirty="0"/>
              <a:t>.</a:t>
            </a:r>
          </a:p>
          <a:p>
            <a:r>
              <a:rPr lang="en-US" dirty="0"/>
              <a:t>Promote and preserve </a:t>
            </a:r>
            <a:r>
              <a:rPr lang="en-US" u="sng" dirty="0">
                <a:solidFill>
                  <a:srgbClr val="FF6600"/>
                </a:solidFill>
              </a:rPr>
              <a:t>public trust</a:t>
            </a:r>
            <a:r>
              <a:rPr lang="en-US" dirty="0"/>
              <a:t> and </a:t>
            </a:r>
            <a:r>
              <a:rPr lang="en-US" u="sng" dirty="0">
                <a:solidFill>
                  <a:srgbClr val="FF6600"/>
                </a:solidFill>
              </a:rPr>
              <a:t>confidence</a:t>
            </a:r>
            <a:r>
              <a:rPr lang="en-US" dirty="0"/>
              <a:t> in information and systems.</a:t>
            </a:r>
          </a:p>
          <a:p>
            <a:r>
              <a:rPr lang="en-US" dirty="0"/>
              <a:t>Promote the </a:t>
            </a:r>
            <a:r>
              <a:rPr lang="en-US" u="sng" dirty="0">
                <a:solidFill>
                  <a:srgbClr val="FF6600"/>
                </a:solidFill>
              </a:rPr>
              <a:t>understanding</a:t>
            </a:r>
            <a:r>
              <a:rPr lang="en-US" dirty="0"/>
              <a:t> and </a:t>
            </a:r>
            <a:r>
              <a:rPr lang="en-US" u="sng" dirty="0">
                <a:solidFill>
                  <a:srgbClr val="FF6600"/>
                </a:solidFill>
              </a:rPr>
              <a:t>acceptance</a:t>
            </a:r>
            <a:r>
              <a:rPr lang="en-US" dirty="0"/>
              <a:t> of prudent information security measures.</a:t>
            </a:r>
          </a:p>
          <a:p>
            <a:pPr>
              <a:buClr>
                <a:srgbClr val="003399"/>
              </a:buClr>
            </a:pPr>
            <a:r>
              <a:rPr lang="en-US" u="sng" dirty="0">
                <a:solidFill>
                  <a:srgbClr val="FF6600"/>
                </a:solidFill>
              </a:rPr>
              <a:t>Preserve</a:t>
            </a:r>
            <a:r>
              <a:rPr lang="en-US" dirty="0"/>
              <a:t> and </a:t>
            </a:r>
            <a:r>
              <a:rPr lang="en-US" u="sng" dirty="0">
                <a:solidFill>
                  <a:srgbClr val="FF6600"/>
                </a:solidFill>
              </a:rPr>
              <a:t>strengthen</a:t>
            </a:r>
            <a:r>
              <a:rPr lang="en-US" dirty="0"/>
              <a:t> the integrity of the public infrastructure.</a:t>
            </a:r>
          </a:p>
          <a:p>
            <a:pPr>
              <a:buClr>
                <a:srgbClr val="003399"/>
              </a:buClr>
            </a:pPr>
            <a:r>
              <a:rPr lang="en-US" u="sng" dirty="0">
                <a:solidFill>
                  <a:srgbClr val="FF6600"/>
                </a:solidFill>
              </a:rPr>
              <a:t>Discourage</a:t>
            </a:r>
            <a:r>
              <a:rPr lang="en-US" dirty="0"/>
              <a:t> unsafe practice.</a:t>
            </a:r>
          </a:p>
        </p:txBody>
      </p:sp>
      <p:sp>
        <p:nvSpPr>
          <p:cNvPr id="6" name="Text Box 4"/>
          <p:cNvSpPr txBox="1">
            <a:spLocks noChangeArrowheads="1"/>
          </p:cNvSpPr>
          <p:nvPr/>
        </p:nvSpPr>
        <p:spPr bwMode="auto">
          <a:xfrm>
            <a:off x="4976813" y="6324600"/>
            <a:ext cx="217078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Code of Ethics</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87DFB2E5-2974-469D-A449-5296136835F5}" type="slidenum">
              <a:rPr lang="en-US"/>
              <a:pPr/>
              <a:t>63</a:t>
            </a:fld>
            <a:r>
              <a:rPr lang="en-US"/>
              <a:t> -</a:t>
            </a:r>
          </a:p>
        </p:txBody>
      </p:sp>
      <p:sp>
        <p:nvSpPr>
          <p:cNvPr id="450562" name="Rectangle 2"/>
          <p:cNvSpPr>
            <a:spLocks noGrp="1" noChangeArrowheads="1"/>
          </p:cNvSpPr>
          <p:nvPr>
            <p:ph type="title"/>
          </p:nvPr>
        </p:nvSpPr>
        <p:spPr/>
        <p:txBody>
          <a:bodyPr/>
          <a:lstStyle/>
          <a:p>
            <a:r>
              <a:rPr lang="en-US"/>
              <a:t>(ISC)</a:t>
            </a:r>
            <a:r>
              <a:rPr lang="en-US" baseline="30000"/>
              <a:t>2</a:t>
            </a:r>
            <a:r>
              <a:rPr lang="en-US"/>
              <a:t>  Code of Ethics – Canons</a:t>
            </a:r>
          </a:p>
        </p:txBody>
      </p:sp>
      <p:sp>
        <p:nvSpPr>
          <p:cNvPr id="450563" name="Rectangle 3"/>
          <p:cNvSpPr>
            <a:spLocks noGrp="1" noChangeArrowheads="1"/>
          </p:cNvSpPr>
          <p:nvPr>
            <p:ph type="body" idx="1"/>
          </p:nvPr>
        </p:nvSpPr>
        <p:spPr>
          <a:xfrm>
            <a:off x="685800" y="1143000"/>
            <a:ext cx="7772400" cy="5334000"/>
          </a:xfrm>
        </p:spPr>
        <p:txBody>
          <a:bodyPr>
            <a:normAutofit lnSpcReduction="10000"/>
          </a:bodyPr>
          <a:lstStyle/>
          <a:p>
            <a:pPr>
              <a:lnSpc>
                <a:spcPct val="90000"/>
              </a:lnSpc>
              <a:buFontTx/>
              <a:buNone/>
            </a:pPr>
            <a:r>
              <a:rPr lang="en-US" dirty="0"/>
              <a:t>Act </a:t>
            </a:r>
            <a:r>
              <a:rPr lang="en-US" u="sng" dirty="0">
                <a:solidFill>
                  <a:srgbClr val="FF6600"/>
                </a:solidFill>
              </a:rPr>
              <a:t>honorably</a:t>
            </a:r>
            <a:r>
              <a:rPr lang="en-US" dirty="0"/>
              <a:t>, </a:t>
            </a:r>
            <a:r>
              <a:rPr lang="en-US" u="sng" dirty="0">
                <a:solidFill>
                  <a:srgbClr val="FF6600"/>
                </a:solidFill>
              </a:rPr>
              <a:t>honestly</a:t>
            </a:r>
            <a:r>
              <a:rPr lang="en-US" dirty="0"/>
              <a:t>, </a:t>
            </a:r>
            <a:r>
              <a:rPr lang="en-US" u="sng" dirty="0">
                <a:solidFill>
                  <a:srgbClr val="FF6600"/>
                </a:solidFill>
              </a:rPr>
              <a:t>justly</a:t>
            </a:r>
            <a:r>
              <a:rPr lang="en-US" dirty="0"/>
              <a:t>, </a:t>
            </a:r>
            <a:r>
              <a:rPr lang="en-US" u="sng" dirty="0">
                <a:solidFill>
                  <a:srgbClr val="FF6600"/>
                </a:solidFill>
              </a:rPr>
              <a:t>responsibly</a:t>
            </a:r>
            <a:r>
              <a:rPr lang="en-US" dirty="0"/>
              <a:t>, and </a:t>
            </a:r>
            <a:r>
              <a:rPr lang="en-US" u="sng" dirty="0">
                <a:solidFill>
                  <a:srgbClr val="FF6600"/>
                </a:solidFill>
              </a:rPr>
              <a:t>legally</a:t>
            </a:r>
            <a:r>
              <a:rPr lang="en-US" dirty="0"/>
              <a:t>.</a:t>
            </a:r>
          </a:p>
          <a:p>
            <a:pPr>
              <a:lnSpc>
                <a:spcPct val="90000"/>
              </a:lnSpc>
            </a:pPr>
            <a:r>
              <a:rPr lang="en-US" dirty="0"/>
              <a:t>Tell the truth; make all stakeholders aware of your actions on a timely basis.</a:t>
            </a:r>
          </a:p>
          <a:p>
            <a:pPr>
              <a:lnSpc>
                <a:spcPct val="90000"/>
              </a:lnSpc>
            </a:pPr>
            <a:r>
              <a:rPr lang="en-US" dirty="0"/>
              <a:t>Observe all contracts and agreements, express or implied.</a:t>
            </a:r>
          </a:p>
          <a:p>
            <a:pPr>
              <a:lnSpc>
                <a:spcPct val="90000"/>
              </a:lnSpc>
            </a:pPr>
            <a:r>
              <a:rPr lang="en-US" dirty="0"/>
              <a:t>Treat all constituents fairly.  In </a:t>
            </a:r>
            <a:r>
              <a:rPr lang="en-US"/>
              <a:t>resolving </a:t>
            </a:r>
            <a:r>
              <a:rPr lang="en-US" smtClean="0"/>
              <a:t>conflicts</a:t>
            </a:r>
            <a:r>
              <a:rPr lang="en-US" dirty="0"/>
              <a:t>, consider </a:t>
            </a:r>
            <a:r>
              <a:rPr lang="en-US" u="sng" dirty="0">
                <a:solidFill>
                  <a:srgbClr val="FF6600"/>
                </a:solidFill>
              </a:rPr>
              <a:t>public safety</a:t>
            </a:r>
            <a:r>
              <a:rPr lang="en-US" dirty="0"/>
              <a:t> and </a:t>
            </a:r>
            <a:r>
              <a:rPr lang="en-US" u="sng" dirty="0">
                <a:solidFill>
                  <a:srgbClr val="FF6600"/>
                </a:solidFill>
              </a:rPr>
              <a:t>duties to principals</a:t>
            </a:r>
            <a:r>
              <a:rPr lang="en-US" dirty="0"/>
              <a:t>, </a:t>
            </a:r>
            <a:r>
              <a:rPr lang="en-US" u="sng" dirty="0">
                <a:solidFill>
                  <a:srgbClr val="FF6600"/>
                </a:solidFill>
              </a:rPr>
              <a:t>individuals</a:t>
            </a:r>
            <a:r>
              <a:rPr lang="en-US" dirty="0"/>
              <a:t>, and the </a:t>
            </a:r>
            <a:r>
              <a:rPr lang="en-US" u="sng" dirty="0">
                <a:solidFill>
                  <a:srgbClr val="FF6600"/>
                </a:solidFill>
              </a:rPr>
              <a:t>profession</a:t>
            </a:r>
            <a:r>
              <a:rPr lang="en-US" dirty="0"/>
              <a:t> in that order.</a:t>
            </a:r>
          </a:p>
          <a:p>
            <a:pPr>
              <a:lnSpc>
                <a:spcPct val="90000"/>
              </a:lnSpc>
            </a:pPr>
            <a:r>
              <a:rPr lang="en-US" dirty="0"/>
              <a:t>Given prudent advice; avoid raising unnecessary alarm or giving unwarranted comfort.  Take care to be truthful, objective, cautious, and within your competence.</a:t>
            </a:r>
          </a:p>
          <a:p>
            <a:pPr>
              <a:lnSpc>
                <a:spcPct val="90000"/>
              </a:lnSpc>
            </a:pPr>
            <a:r>
              <a:rPr lang="en-US" dirty="0"/>
              <a:t>When resolving differing laws in different jurisdictions, give preference to the laws of the jurisdiction in which you render your service.</a:t>
            </a:r>
          </a:p>
        </p:txBody>
      </p:sp>
      <p:sp>
        <p:nvSpPr>
          <p:cNvPr id="6" name="Text Box 4"/>
          <p:cNvSpPr txBox="1">
            <a:spLocks noChangeArrowheads="1"/>
          </p:cNvSpPr>
          <p:nvPr/>
        </p:nvSpPr>
        <p:spPr bwMode="auto">
          <a:xfrm>
            <a:off x="4976813" y="6324600"/>
            <a:ext cx="217078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Code of Ethics</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2FD326B6-39B4-44B9-9086-675E50B9E3B7}" type="slidenum">
              <a:rPr lang="en-US"/>
              <a:pPr/>
              <a:t>64</a:t>
            </a:fld>
            <a:r>
              <a:rPr lang="en-US"/>
              <a:t> -</a:t>
            </a:r>
          </a:p>
        </p:txBody>
      </p:sp>
      <p:sp>
        <p:nvSpPr>
          <p:cNvPr id="452610" name="Rectangle 2"/>
          <p:cNvSpPr>
            <a:spLocks noGrp="1" noChangeArrowheads="1"/>
          </p:cNvSpPr>
          <p:nvPr>
            <p:ph type="title"/>
          </p:nvPr>
        </p:nvSpPr>
        <p:spPr/>
        <p:txBody>
          <a:bodyPr/>
          <a:lstStyle/>
          <a:p>
            <a:r>
              <a:rPr lang="en-US"/>
              <a:t>(ISC)</a:t>
            </a:r>
            <a:r>
              <a:rPr lang="en-US" baseline="30000"/>
              <a:t>2</a:t>
            </a:r>
            <a:r>
              <a:rPr lang="en-US"/>
              <a:t>  Code of Ethics – Canons</a:t>
            </a:r>
          </a:p>
        </p:txBody>
      </p:sp>
      <p:sp>
        <p:nvSpPr>
          <p:cNvPr id="452611" name="Rectangle 3"/>
          <p:cNvSpPr>
            <a:spLocks noGrp="1" noChangeArrowheads="1"/>
          </p:cNvSpPr>
          <p:nvPr>
            <p:ph type="body" idx="1"/>
          </p:nvPr>
        </p:nvSpPr>
        <p:spPr/>
        <p:txBody>
          <a:bodyPr/>
          <a:lstStyle/>
          <a:p>
            <a:pPr>
              <a:buFontTx/>
              <a:buNone/>
            </a:pPr>
            <a:r>
              <a:rPr lang="en-US" dirty="0"/>
              <a:t>Provide </a:t>
            </a:r>
            <a:r>
              <a:rPr lang="en-US" u="sng" dirty="0">
                <a:solidFill>
                  <a:srgbClr val="FF6600"/>
                </a:solidFill>
              </a:rPr>
              <a:t>diligent and competent service</a:t>
            </a:r>
            <a:r>
              <a:rPr lang="en-US" dirty="0"/>
              <a:t> to principals.</a:t>
            </a:r>
          </a:p>
          <a:p>
            <a:r>
              <a:rPr lang="en-US" dirty="0"/>
              <a:t>Preserve the value of their systems, applications, and information.</a:t>
            </a:r>
          </a:p>
          <a:p>
            <a:r>
              <a:rPr lang="en-US" dirty="0"/>
              <a:t>Respect their trust and the privileges that they grant you.</a:t>
            </a:r>
          </a:p>
          <a:p>
            <a:r>
              <a:rPr lang="en-US" dirty="0"/>
              <a:t>Avoid conflicts of interest or the appearance thereof.</a:t>
            </a:r>
          </a:p>
          <a:p>
            <a:r>
              <a:rPr lang="en-US" dirty="0"/>
              <a:t>Render only those services for which you are fully competent and qualified.</a:t>
            </a:r>
          </a:p>
        </p:txBody>
      </p:sp>
      <p:sp>
        <p:nvSpPr>
          <p:cNvPr id="6" name="Text Box 4"/>
          <p:cNvSpPr txBox="1">
            <a:spLocks noChangeArrowheads="1"/>
          </p:cNvSpPr>
          <p:nvPr/>
        </p:nvSpPr>
        <p:spPr bwMode="auto">
          <a:xfrm>
            <a:off x="4976813" y="6324600"/>
            <a:ext cx="217078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Code of Ethics</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EF72A818-A311-4A28-B4AE-4B1C8575E630}" type="slidenum">
              <a:rPr lang="en-US"/>
              <a:pPr/>
              <a:t>65</a:t>
            </a:fld>
            <a:r>
              <a:rPr lang="en-US"/>
              <a:t> -</a:t>
            </a:r>
          </a:p>
        </p:txBody>
      </p:sp>
      <p:sp>
        <p:nvSpPr>
          <p:cNvPr id="454658" name="Rectangle 2"/>
          <p:cNvSpPr>
            <a:spLocks noGrp="1" noChangeArrowheads="1"/>
          </p:cNvSpPr>
          <p:nvPr>
            <p:ph type="title"/>
          </p:nvPr>
        </p:nvSpPr>
        <p:spPr/>
        <p:txBody>
          <a:bodyPr/>
          <a:lstStyle/>
          <a:p>
            <a:r>
              <a:rPr lang="en-US"/>
              <a:t>(ISC)</a:t>
            </a:r>
            <a:r>
              <a:rPr lang="en-US" baseline="30000"/>
              <a:t>2</a:t>
            </a:r>
            <a:r>
              <a:rPr lang="en-US"/>
              <a:t>  Code of Ethics – Canons</a:t>
            </a:r>
          </a:p>
        </p:txBody>
      </p:sp>
      <p:sp>
        <p:nvSpPr>
          <p:cNvPr id="454659" name="Rectangle 3"/>
          <p:cNvSpPr>
            <a:spLocks noGrp="1" noChangeArrowheads="1"/>
          </p:cNvSpPr>
          <p:nvPr>
            <p:ph type="body" idx="1"/>
          </p:nvPr>
        </p:nvSpPr>
        <p:spPr/>
        <p:txBody>
          <a:bodyPr/>
          <a:lstStyle/>
          <a:p>
            <a:pPr>
              <a:buFontTx/>
              <a:buNone/>
            </a:pPr>
            <a:r>
              <a:rPr lang="en-US" u="sng">
                <a:solidFill>
                  <a:srgbClr val="FF6600"/>
                </a:solidFill>
              </a:rPr>
              <a:t>Advance</a:t>
            </a:r>
            <a:r>
              <a:rPr lang="en-US"/>
              <a:t> and </a:t>
            </a:r>
            <a:r>
              <a:rPr lang="en-US" u="sng">
                <a:solidFill>
                  <a:srgbClr val="FF6600"/>
                </a:solidFill>
              </a:rPr>
              <a:t>protect</a:t>
            </a:r>
            <a:r>
              <a:rPr lang="en-US"/>
              <a:t> the profession.</a:t>
            </a:r>
          </a:p>
          <a:p>
            <a:r>
              <a:rPr lang="en-US"/>
              <a:t>Sponsor for professional advancement those best qualified.  All other things equal, prefer those who are certified and who adhere to these cannons.  Avoid professional association with those whose practices or reputation might diminish the profession.</a:t>
            </a:r>
          </a:p>
          <a:p>
            <a:r>
              <a:rPr lang="en-US"/>
              <a:t>Take care not to injure the reputation of other professionals through malice or indifference.</a:t>
            </a:r>
          </a:p>
          <a:p>
            <a:r>
              <a:rPr lang="en-US"/>
              <a:t>Maintain your competence; keep your skills and knowledge current.  Give generously of your time and knowledge in training others.</a:t>
            </a:r>
          </a:p>
        </p:txBody>
      </p:sp>
      <p:sp>
        <p:nvSpPr>
          <p:cNvPr id="6" name="Text Box 4"/>
          <p:cNvSpPr txBox="1">
            <a:spLocks noChangeArrowheads="1"/>
          </p:cNvSpPr>
          <p:nvPr/>
        </p:nvSpPr>
        <p:spPr bwMode="auto">
          <a:xfrm>
            <a:off x="4976813" y="6324600"/>
            <a:ext cx="2170787"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(ISC)</a:t>
            </a:r>
            <a:r>
              <a:rPr lang="en-US" sz="1000" i="1" baseline="30000" dirty="0">
                <a:solidFill>
                  <a:srgbClr val="003399"/>
                </a:solidFill>
              </a:rPr>
              <a:t>2® </a:t>
            </a:r>
            <a:r>
              <a:rPr lang="en-US" sz="1000" i="1" dirty="0">
                <a:solidFill>
                  <a:srgbClr val="003399"/>
                </a:solidFill>
              </a:rPr>
              <a:t>Code of Ethics</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206BC791-76DF-439A-9CC9-B693F61D2687}" type="slidenum">
              <a:rPr lang="en-US"/>
              <a:pPr/>
              <a:t>66</a:t>
            </a:fld>
            <a:r>
              <a:rPr lang="en-US"/>
              <a:t> -</a:t>
            </a:r>
          </a:p>
        </p:txBody>
      </p:sp>
      <p:sp>
        <p:nvSpPr>
          <p:cNvPr id="456706" name="Rectangle 2"/>
          <p:cNvSpPr>
            <a:spLocks noGrp="1" noChangeArrowheads="1"/>
          </p:cNvSpPr>
          <p:nvPr>
            <p:ph type="title"/>
          </p:nvPr>
        </p:nvSpPr>
        <p:spPr/>
        <p:txBody>
          <a:bodyPr/>
          <a:lstStyle/>
          <a:p>
            <a:r>
              <a:rPr lang="en-US"/>
              <a:t>Ethics Plan of Action</a:t>
            </a:r>
          </a:p>
        </p:txBody>
      </p:sp>
      <p:sp>
        <p:nvSpPr>
          <p:cNvPr id="456707" name="Rectangle 3"/>
          <p:cNvSpPr>
            <a:spLocks noGrp="1" noChangeArrowheads="1"/>
          </p:cNvSpPr>
          <p:nvPr>
            <p:ph type="body" idx="1"/>
          </p:nvPr>
        </p:nvSpPr>
        <p:spPr/>
        <p:txBody>
          <a:bodyPr/>
          <a:lstStyle/>
          <a:p>
            <a:r>
              <a:rPr lang="en-US"/>
              <a:t>Develop a </a:t>
            </a:r>
            <a:r>
              <a:rPr lang="en-US" u="sng">
                <a:solidFill>
                  <a:srgbClr val="FF6600"/>
                </a:solidFill>
              </a:rPr>
              <a:t>corporate guide to computer ethics</a:t>
            </a:r>
            <a:r>
              <a:rPr lang="en-US"/>
              <a:t> for the organization</a:t>
            </a:r>
          </a:p>
          <a:p>
            <a:r>
              <a:rPr lang="en-US" dirty="0"/>
              <a:t>Develop a </a:t>
            </a:r>
            <a:r>
              <a:rPr lang="en-US" u="sng" dirty="0">
                <a:solidFill>
                  <a:srgbClr val="FF6600"/>
                </a:solidFill>
              </a:rPr>
              <a:t>computer ethics policy</a:t>
            </a:r>
            <a:r>
              <a:rPr lang="en-US" dirty="0"/>
              <a:t> to supplement the computer security policy</a:t>
            </a:r>
          </a:p>
          <a:p>
            <a:r>
              <a:rPr lang="en-US" dirty="0"/>
              <a:t>Add information about </a:t>
            </a:r>
            <a:r>
              <a:rPr lang="en-US" u="sng" dirty="0">
                <a:solidFill>
                  <a:srgbClr val="FF6600"/>
                </a:solidFill>
              </a:rPr>
              <a:t>computer ethics</a:t>
            </a:r>
            <a:r>
              <a:rPr lang="en-US" dirty="0"/>
              <a:t> to the </a:t>
            </a:r>
            <a:r>
              <a:rPr lang="en-US" u="sng" dirty="0">
                <a:solidFill>
                  <a:srgbClr val="FF6600"/>
                </a:solidFill>
              </a:rPr>
              <a:t>employee handbook</a:t>
            </a:r>
            <a:r>
              <a:rPr lang="en-US" dirty="0"/>
              <a:t>.</a:t>
            </a:r>
            <a:endParaRPr lang="en-US" dirty="0">
              <a:solidFill>
                <a:srgbClr val="FF6600"/>
              </a:solidFill>
            </a:endParaRPr>
          </a:p>
          <a:p>
            <a:r>
              <a:rPr lang="en-US" dirty="0"/>
              <a:t>Find out whether the organization has a business ethics policy, and expand it to </a:t>
            </a:r>
            <a:r>
              <a:rPr lang="en-US" u="sng" dirty="0">
                <a:solidFill>
                  <a:srgbClr val="FF6600"/>
                </a:solidFill>
              </a:rPr>
              <a:t>include computer ethics</a:t>
            </a:r>
            <a:r>
              <a:rPr lang="en-US" dirty="0"/>
              <a:t>.</a:t>
            </a:r>
          </a:p>
          <a:p>
            <a:r>
              <a:rPr lang="en-US" dirty="0"/>
              <a:t>Learn more about computer ethics and spread what is learned.</a:t>
            </a:r>
          </a:p>
        </p:txBody>
      </p:sp>
      <p:sp>
        <p:nvSpPr>
          <p:cNvPr id="6" name="Text Box 4"/>
          <p:cNvSpPr txBox="1">
            <a:spLocks noChangeArrowheads="1"/>
          </p:cNvSpPr>
          <p:nvPr/>
        </p:nvSpPr>
        <p:spPr bwMode="auto">
          <a:xfrm>
            <a:off x="4419600" y="6477000"/>
            <a:ext cx="3304110"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a:solidFill>
                  <a:srgbClr val="003399"/>
                </a:solidFill>
              </a:rPr>
              <a:t>Official (ISC)</a:t>
            </a:r>
            <a:r>
              <a:rPr lang="en-US" sz="1000" i="1" baseline="30000" dirty="0">
                <a:solidFill>
                  <a:srgbClr val="003399"/>
                </a:solidFill>
              </a:rPr>
              <a:t>2® </a:t>
            </a:r>
            <a:r>
              <a:rPr lang="en-US" sz="1000" i="1" dirty="0">
                <a:solidFill>
                  <a:srgbClr val="003399"/>
                </a:solidFill>
              </a:rPr>
              <a:t>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BA97DB51-98C3-4E18-9CD8-3D5152C320D0}" type="slidenum">
              <a:rPr lang="en-US"/>
              <a:pPr/>
              <a:t>7</a:t>
            </a:fld>
            <a:r>
              <a:rPr lang="en-US"/>
              <a:t> -</a:t>
            </a:r>
          </a:p>
        </p:txBody>
      </p:sp>
      <p:sp>
        <p:nvSpPr>
          <p:cNvPr id="403458" name="Rectangle 2"/>
          <p:cNvSpPr>
            <a:spLocks noGrp="1" noChangeArrowheads="1"/>
          </p:cNvSpPr>
          <p:nvPr>
            <p:ph type="title"/>
          </p:nvPr>
        </p:nvSpPr>
        <p:spPr/>
        <p:txBody>
          <a:bodyPr/>
          <a:lstStyle/>
          <a:p>
            <a:r>
              <a:rPr lang="en-US" sz="1200" dirty="0" smtClean="0"/>
              <a:t>Laws &amp; Regulations</a:t>
            </a:r>
            <a:r>
              <a:rPr lang="en-US" dirty="0"/>
              <a:t/>
            </a:r>
            <a:br>
              <a:rPr lang="en-US" dirty="0"/>
            </a:br>
            <a:r>
              <a:rPr lang="en-US" dirty="0" smtClean="0"/>
              <a:t>Categories </a:t>
            </a:r>
            <a:r>
              <a:rPr lang="en-US" dirty="0"/>
              <a:t>of </a:t>
            </a:r>
            <a:r>
              <a:rPr lang="en-US" dirty="0" smtClean="0"/>
              <a:t>Law </a:t>
            </a:r>
            <a:r>
              <a:rPr lang="en-US" sz="1200" dirty="0" smtClean="0"/>
              <a:t>…(3/4)</a:t>
            </a:r>
            <a:endParaRPr lang="en-US" sz="1200" dirty="0"/>
          </a:p>
        </p:txBody>
      </p:sp>
      <p:sp>
        <p:nvSpPr>
          <p:cNvPr id="403459" name="Rectangle 3"/>
          <p:cNvSpPr>
            <a:spLocks noGrp="1" noChangeArrowheads="1"/>
          </p:cNvSpPr>
          <p:nvPr>
            <p:ph type="body" idx="1"/>
          </p:nvPr>
        </p:nvSpPr>
        <p:spPr>
          <a:xfrm>
            <a:off x="685800" y="1143000"/>
            <a:ext cx="7772400" cy="5181600"/>
          </a:xfrm>
        </p:spPr>
        <p:txBody>
          <a:bodyPr>
            <a:normAutofit/>
          </a:bodyPr>
          <a:lstStyle/>
          <a:p>
            <a:pPr>
              <a:buClr>
                <a:srgbClr val="003399"/>
              </a:buClr>
            </a:pPr>
            <a:r>
              <a:rPr lang="en-US" u="sng" dirty="0" smtClean="0">
                <a:solidFill>
                  <a:srgbClr val="FF6600"/>
                </a:solidFill>
              </a:rPr>
              <a:t>Customary law</a:t>
            </a:r>
            <a:r>
              <a:rPr lang="en-US" dirty="0" smtClean="0"/>
              <a:t>: Based </a:t>
            </a:r>
            <a:r>
              <a:rPr lang="en-US" dirty="0"/>
              <a:t>on cultural customs, traditions, </a:t>
            </a:r>
            <a:r>
              <a:rPr lang="en-US" dirty="0" smtClean="0"/>
              <a:t>common believes. </a:t>
            </a:r>
            <a:r>
              <a:rPr lang="en-US" sz="1200" dirty="0" smtClean="0"/>
              <a:t>(ex</a:t>
            </a:r>
            <a:r>
              <a:rPr lang="en-US" sz="1200" dirty="0"/>
              <a:t>. China, India, Muslim nations, etc.)</a:t>
            </a:r>
          </a:p>
          <a:p>
            <a:pPr>
              <a:buClr>
                <a:srgbClr val="003399"/>
              </a:buClr>
            </a:pPr>
            <a:endParaRPr lang="en-US" u="sng" dirty="0" smtClean="0">
              <a:solidFill>
                <a:srgbClr val="FF6600"/>
              </a:solidFill>
            </a:endParaRPr>
          </a:p>
          <a:p>
            <a:pPr>
              <a:buClr>
                <a:srgbClr val="003399"/>
              </a:buClr>
            </a:pPr>
            <a:r>
              <a:rPr lang="en-US" u="sng" dirty="0" smtClean="0">
                <a:solidFill>
                  <a:srgbClr val="FF6600"/>
                </a:solidFill>
              </a:rPr>
              <a:t>Religious law</a:t>
            </a:r>
            <a:r>
              <a:rPr lang="en-US" dirty="0" smtClean="0"/>
              <a:t>: Based on religions </a:t>
            </a:r>
            <a:r>
              <a:rPr lang="en-US" sz="1200" dirty="0" smtClean="0"/>
              <a:t>(e.g</a:t>
            </a:r>
            <a:r>
              <a:rPr lang="en-US" sz="1200" dirty="0"/>
              <a:t>. Islamic law</a:t>
            </a:r>
            <a:r>
              <a:rPr lang="en-US" sz="1200" dirty="0" smtClean="0"/>
              <a:t>)</a:t>
            </a:r>
            <a:endParaRPr lang="en-US" sz="1200" dirty="0"/>
          </a:p>
        </p:txBody>
      </p:sp>
      <p:sp>
        <p:nvSpPr>
          <p:cNvPr id="403460" name="Text Box 4"/>
          <p:cNvSpPr txBox="1">
            <a:spLocks noChangeArrowheads="1"/>
          </p:cNvSpPr>
          <p:nvPr/>
        </p:nvSpPr>
        <p:spPr bwMode="auto">
          <a:xfrm>
            <a:off x="4419600" y="6477000"/>
            <a:ext cx="3264035" cy="246221"/>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r>
              <a:rPr lang="en-US" sz="1000" i="1" dirty="0" smtClean="0">
                <a:solidFill>
                  <a:srgbClr val="003399"/>
                </a:solidFill>
              </a:rPr>
              <a:t>CISSP</a:t>
            </a:r>
            <a:r>
              <a:rPr lang="en-US" sz="1000" i="1" baseline="30000" dirty="0" smtClean="0">
                <a:solidFill>
                  <a:srgbClr val="003399"/>
                </a:solidFill>
              </a:rPr>
              <a:t>®</a:t>
            </a:r>
            <a:r>
              <a:rPr lang="en-US" sz="1000" i="1" dirty="0" smtClean="0">
                <a:solidFill>
                  <a:srgbClr val="003399"/>
                </a:solidFill>
              </a:rPr>
              <a:t> All-in-One Exam Guide</a:t>
            </a:r>
            <a:r>
              <a:rPr lang="en-US" sz="1000" dirty="0" smtClean="0">
                <a:solidFill>
                  <a:srgbClr val="003399"/>
                </a:solidFill>
              </a:rPr>
              <a:t>, S. Harris </a:t>
            </a:r>
            <a:endParaRPr lang="en-US" sz="1000" dirty="0">
              <a:solidFill>
                <a:srgbClr val="003399"/>
              </a:solidFill>
            </a:endParaRPr>
          </a:p>
        </p:txBody>
      </p:sp>
      <p:pic>
        <p:nvPicPr>
          <p:cNvPr id="6" name="Picture 3"/>
          <p:cNvPicPr>
            <a:picLocks noChangeAspect="1" noChangeArrowheads="1"/>
          </p:cNvPicPr>
          <p:nvPr/>
        </p:nvPicPr>
        <p:blipFill>
          <a:blip r:embed="rId3" cstate="print"/>
          <a:srcRect/>
          <a:stretch>
            <a:fillRect/>
          </a:stretch>
        </p:blipFill>
        <p:spPr bwMode="auto">
          <a:xfrm>
            <a:off x="5357990" y="3124200"/>
            <a:ext cx="2871610" cy="28194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62000" y="2913542"/>
            <a:ext cx="4038600" cy="3201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sz="1200" dirty="0" smtClean="0"/>
              <a:t>Laws &amp; Regulations</a:t>
            </a:r>
            <a:r>
              <a:rPr lang="en-US" dirty="0" smtClean="0"/>
              <a:t/>
            </a:r>
            <a:br>
              <a:rPr lang="en-US" dirty="0" smtClean="0"/>
            </a:br>
            <a:r>
              <a:rPr lang="en-US" dirty="0" smtClean="0"/>
              <a:t>Categories of Law </a:t>
            </a:r>
            <a:r>
              <a:rPr lang="en-US" sz="1200" dirty="0" smtClean="0"/>
              <a:t>…(4/4)</a:t>
            </a:r>
            <a:endParaRPr lang="en-US" sz="1200" dirty="0"/>
          </a:p>
        </p:txBody>
      </p:sp>
      <p:sp>
        <p:nvSpPr>
          <p:cNvPr id="403459" name="Rectangle 3"/>
          <p:cNvSpPr>
            <a:spLocks noGrp="1" noChangeArrowheads="1"/>
          </p:cNvSpPr>
          <p:nvPr>
            <p:ph idx="1"/>
          </p:nvPr>
        </p:nvSpPr>
        <p:spPr>
          <a:xfrm>
            <a:off x="152400" y="1143000"/>
            <a:ext cx="8763000" cy="2514600"/>
          </a:xfrm>
        </p:spPr>
        <p:txBody>
          <a:bodyPr>
            <a:normAutofit/>
          </a:bodyPr>
          <a:lstStyle/>
          <a:p>
            <a:pPr>
              <a:buClr>
                <a:srgbClr val="003399"/>
              </a:buClr>
            </a:pPr>
            <a:r>
              <a:rPr lang="en-US" u="sng" dirty="0" smtClean="0">
                <a:solidFill>
                  <a:srgbClr val="FF6600"/>
                </a:solidFill>
              </a:rPr>
              <a:t>Mixed law system</a:t>
            </a:r>
            <a:r>
              <a:rPr lang="en-US" dirty="0" smtClean="0"/>
              <a:t>:  Based on culture, religion, &amp; customs.</a:t>
            </a:r>
            <a:endParaRPr lang="en-US" sz="1200" dirty="0" smtClean="0"/>
          </a:p>
          <a:p>
            <a:pPr lvl="1">
              <a:buClr>
                <a:srgbClr val="003399"/>
              </a:buClr>
            </a:pPr>
            <a:r>
              <a:rPr lang="en-US" u="sng" dirty="0" smtClean="0">
                <a:solidFill>
                  <a:srgbClr val="FF6600"/>
                </a:solidFill>
              </a:rPr>
              <a:t>Civil law</a:t>
            </a:r>
            <a:r>
              <a:rPr lang="en-US" dirty="0" smtClean="0"/>
              <a:t>: Rule-based.</a:t>
            </a:r>
            <a:endParaRPr lang="en-US" sz="800" dirty="0" smtClean="0"/>
          </a:p>
          <a:p>
            <a:pPr lvl="1">
              <a:buClr>
                <a:srgbClr val="003399"/>
              </a:buClr>
            </a:pPr>
            <a:r>
              <a:rPr lang="en-US" u="sng" dirty="0" smtClean="0">
                <a:solidFill>
                  <a:srgbClr val="FF6600"/>
                </a:solidFill>
              </a:rPr>
              <a:t>Common law</a:t>
            </a:r>
            <a:r>
              <a:rPr lang="en-US" dirty="0" smtClean="0"/>
              <a:t>: Precedence-based.</a:t>
            </a:r>
          </a:p>
          <a:p>
            <a:pPr lvl="1">
              <a:buClr>
                <a:srgbClr val="003399"/>
              </a:buClr>
            </a:pPr>
            <a:r>
              <a:rPr lang="en-US" u="sng" dirty="0" smtClean="0">
                <a:solidFill>
                  <a:srgbClr val="FF6600"/>
                </a:solidFill>
              </a:rPr>
              <a:t>Customary law</a:t>
            </a:r>
            <a:r>
              <a:rPr lang="en-US" dirty="0" smtClean="0"/>
              <a:t>: Based on cultural customs, traditions, &amp; common believes.</a:t>
            </a:r>
            <a:endParaRPr lang="en-US" sz="800" dirty="0" smtClean="0"/>
          </a:p>
          <a:p>
            <a:pPr lvl="1">
              <a:buClr>
                <a:srgbClr val="003399"/>
              </a:buClr>
            </a:pPr>
            <a:r>
              <a:rPr lang="en-US" u="sng" dirty="0" smtClean="0">
                <a:solidFill>
                  <a:srgbClr val="FF6600"/>
                </a:solidFill>
              </a:rPr>
              <a:t>Religious law</a:t>
            </a:r>
            <a:r>
              <a:rPr lang="en-US" dirty="0" smtClean="0"/>
              <a:t>: Based on religions.</a:t>
            </a:r>
          </a:p>
          <a:p>
            <a:pPr>
              <a:buClr>
                <a:srgbClr val="003399"/>
              </a:buClr>
            </a:pPr>
            <a:endParaRPr lang="en-US" dirty="0" smtClean="0"/>
          </a:p>
          <a:p>
            <a:pPr>
              <a:buClr>
                <a:srgbClr val="003399"/>
              </a:buClr>
            </a:pPr>
            <a:endParaRPr lang="en-US" dirty="0"/>
          </a:p>
        </p:txBody>
      </p:sp>
      <p:sp>
        <p:nvSpPr>
          <p:cNvPr id="5" name="Slide Number Placeholder 3"/>
          <p:cNvSpPr>
            <a:spLocks noGrp="1"/>
          </p:cNvSpPr>
          <p:nvPr>
            <p:ph type="sldNum" sz="quarter" idx="10"/>
          </p:nvPr>
        </p:nvSpPr>
        <p:spPr/>
        <p:txBody>
          <a:bodyPr/>
          <a:lstStyle/>
          <a:p>
            <a:r>
              <a:rPr lang="en-US" smtClean="0"/>
              <a:t>- </a:t>
            </a:r>
            <a:fld id="{BA97DB51-98C3-4E18-9CD8-3D5152C320D0}" type="slidenum">
              <a:rPr lang="en-US" smtClean="0"/>
              <a:pPr/>
              <a:t>8</a:t>
            </a:fld>
            <a:r>
              <a:rPr lang="en-US" smtClean="0"/>
              <a:t> -</a:t>
            </a:r>
            <a:endParaRPr lang="en-US"/>
          </a:p>
        </p:txBody>
      </p:sp>
      <p:sp>
        <p:nvSpPr>
          <p:cNvPr id="403460" name="Text Box 4"/>
          <p:cNvSpPr txBox="1">
            <a:spLocks noChangeArrowheads="1"/>
          </p:cNvSpPr>
          <p:nvPr/>
        </p:nvSpPr>
        <p:spPr bwMode="auto">
          <a:xfrm>
            <a:off x="5943600" y="2895600"/>
            <a:ext cx="2658420" cy="553998"/>
          </a:xfrm>
          <a:prstGeom prst="rect">
            <a:avLst/>
          </a:prstGeom>
          <a:noFill/>
          <a:ln w="9525">
            <a:noFill/>
            <a:miter lim="800000"/>
            <a:headEnd/>
            <a:tailEnd/>
          </a:ln>
          <a:effectLst/>
        </p:spPr>
        <p:txBody>
          <a:bodyPr wrap="none">
            <a:spAutoFit/>
          </a:bodyPr>
          <a:lstStyle/>
          <a:p>
            <a:r>
              <a:rPr lang="en-US" sz="1000" b="1" dirty="0" smtClean="0">
                <a:solidFill>
                  <a:srgbClr val="003399"/>
                </a:solidFill>
              </a:rPr>
              <a:t>Reference</a:t>
            </a:r>
            <a:r>
              <a:rPr lang="en-US" sz="1000" dirty="0" smtClean="0">
                <a:solidFill>
                  <a:srgbClr val="003399"/>
                </a:solidFill>
              </a:rPr>
              <a:t>: </a:t>
            </a:r>
          </a:p>
          <a:p>
            <a:pPr marL="115888" indent="-115888">
              <a:buFont typeface="Arial" pitchFamily="34" charset="0"/>
              <a:buChar char="•"/>
            </a:pPr>
            <a:r>
              <a:rPr lang="en-US" sz="1000" i="1" dirty="0" smtClean="0">
                <a:solidFill>
                  <a:srgbClr val="003399"/>
                </a:solidFill>
              </a:rPr>
              <a:t>CISSP</a:t>
            </a:r>
            <a:r>
              <a:rPr lang="en-US" sz="1000" i="1" baseline="30000" dirty="0" smtClean="0">
                <a:solidFill>
                  <a:srgbClr val="003399"/>
                </a:solidFill>
              </a:rPr>
              <a:t>®</a:t>
            </a:r>
            <a:r>
              <a:rPr lang="en-US" sz="1000" i="1" dirty="0" smtClean="0">
                <a:solidFill>
                  <a:srgbClr val="003399"/>
                </a:solidFill>
              </a:rPr>
              <a:t> All-in-One Exam Guide</a:t>
            </a:r>
            <a:r>
              <a:rPr lang="en-US" sz="1000" dirty="0" smtClean="0">
                <a:solidFill>
                  <a:srgbClr val="003399"/>
                </a:solidFill>
              </a:rPr>
              <a:t>, S. Harris</a:t>
            </a:r>
          </a:p>
          <a:p>
            <a:pPr marL="115888" indent="-115888">
              <a:buFont typeface="Arial" pitchFamily="34" charset="0"/>
              <a:buChar char="•"/>
            </a:pPr>
            <a:r>
              <a:rPr lang="en-US" sz="1000" dirty="0" smtClean="0">
                <a:solidFill>
                  <a:srgbClr val="003399"/>
                </a:solidFill>
              </a:rPr>
              <a:t>http://www.juriglobe.ca/eng/index.php</a:t>
            </a:r>
            <a:endParaRPr lang="en-US" sz="1000" dirty="0">
              <a:solidFill>
                <a:srgbClr val="003399"/>
              </a:solidFill>
            </a:endParaRPr>
          </a:p>
        </p:txBody>
      </p:sp>
      <p:pic>
        <p:nvPicPr>
          <p:cNvPr id="12" name="Picture 3"/>
          <p:cNvPicPr>
            <a:picLocks noChangeAspect="1" noChangeArrowheads="1"/>
          </p:cNvPicPr>
          <p:nvPr/>
        </p:nvPicPr>
        <p:blipFill>
          <a:blip r:embed="rId3" cstate="print"/>
          <a:srcRect/>
          <a:stretch>
            <a:fillRect/>
          </a:stretch>
        </p:blipFill>
        <p:spPr bwMode="auto">
          <a:xfrm>
            <a:off x="4191000" y="3505200"/>
            <a:ext cx="4648200" cy="3114295"/>
          </a:xfrm>
          <a:prstGeom prst="rect">
            <a:avLst/>
          </a:prstGeom>
          <a:noFill/>
          <a:ln w="9525">
            <a:noFill/>
            <a:miter lim="800000"/>
            <a:headEnd/>
            <a:tailEnd/>
          </a:ln>
        </p:spPr>
      </p:pic>
      <p:pic>
        <p:nvPicPr>
          <p:cNvPr id="460805" name="Picture 5"/>
          <p:cNvPicPr>
            <a:picLocks noChangeAspect="1" noChangeArrowheads="1"/>
          </p:cNvPicPr>
          <p:nvPr/>
        </p:nvPicPr>
        <p:blipFill>
          <a:blip r:embed="rId4" cstate="print"/>
          <a:srcRect/>
          <a:stretch>
            <a:fillRect/>
          </a:stretch>
        </p:blipFill>
        <p:spPr bwMode="auto">
          <a:xfrm>
            <a:off x="76200" y="3464434"/>
            <a:ext cx="4038600" cy="3150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2F81AD5C-74A7-48CA-B0F6-EB7CA38C8138}" type="slidenum">
              <a:rPr lang="en-US"/>
              <a:pPr/>
              <a:t>9</a:t>
            </a:fld>
            <a:r>
              <a:rPr lang="en-US"/>
              <a:t> -</a:t>
            </a:r>
          </a:p>
        </p:txBody>
      </p:sp>
      <p:sp>
        <p:nvSpPr>
          <p:cNvPr id="462850" name="Rectangle 2"/>
          <p:cNvSpPr>
            <a:spLocks noGrp="1" noChangeArrowheads="1"/>
          </p:cNvSpPr>
          <p:nvPr>
            <p:ph type="title"/>
          </p:nvPr>
        </p:nvSpPr>
        <p:spPr/>
        <p:txBody>
          <a:bodyPr/>
          <a:lstStyle/>
          <a:p>
            <a:r>
              <a:rPr lang="en-US" sz="1200" dirty="0" smtClean="0"/>
              <a:t>Laws &amp; Regulations </a:t>
            </a:r>
            <a:r>
              <a:rPr lang="en-US" dirty="0"/>
              <a:t/>
            </a:r>
            <a:br>
              <a:rPr lang="en-US" dirty="0"/>
            </a:br>
            <a:r>
              <a:rPr lang="en-US" dirty="0"/>
              <a:t>Example of Civil </a:t>
            </a:r>
            <a:r>
              <a:rPr lang="en-US" dirty="0" smtClean="0"/>
              <a:t>Laws</a:t>
            </a:r>
            <a:endParaRPr lang="en-US" dirty="0"/>
          </a:p>
        </p:txBody>
      </p:sp>
      <p:sp>
        <p:nvSpPr>
          <p:cNvPr id="462851" name="Rectangle 3"/>
          <p:cNvSpPr>
            <a:spLocks noGrp="1" noChangeArrowheads="1"/>
          </p:cNvSpPr>
          <p:nvPr>
            <p:ph type="body" idx="1"/>
          </p:nvPr>
        </p:nvSpPr>
        <p:spPr>
          <a:xfrm>
            <a:off x="685800" y="1143000"/>
            <a:ext cx="8305800" cy="5410200"/>
          </a:xfrm>
        </p:spPr>
        <p:txBody>
          <a:bodyPr/>
          <a:lstStyle/>
          <a:p>
            <a:pPr>
              <a:lnSpc>
                <a:spcPct val="90000"/>
              </a:lnSpc>
            </a:pPr>
            <a:r>
              <a:rPr lang="en-US" i="1" dirty="0"/>
              <a:t>Privacy Act of 1974</a:t>
            </a:r>
          </a:p>
          <a:p>
            <a:pPr lvl="1">
              <a:lnSpc>
                <a:spcPct val="90000"/>
              </a:lnSpc>
            </a:pPr>
            <a:r>
              <a:rPr lang="en-US" dirty="0"/>
              <a:t>Covers U.S. citizens and legal permanent residents.</a:t>
            </a:r>
          </a:p>
          <a:p>
            <a:pPr lvl="1">
              <a:lnSpc>
                <a:spcPct val="90000"/>
              </a:lnSpc>
            </a:pPr>
            <a:r>
              <a:rPr lang="en-US" dirty="0"/>
              <a:t>The Government agencies must restrict disclosure of personal system of records.</a:t>
            </a:r>
          </a:p>
          <a:p>
            <a:pPr lvl="1">
              <a:lnSpc>
                <a:spcPct val="90000"/>
              </a:lnSpc>
            </a:pPr>
            <a:r>
              <a:rPr lang="en-US" dirty="0"/>
              <a:t>The Government agencies must provide individuals the ability to modify their system of records.</a:t>
            </a:r>
          </a:p>
          <a:p>
            <a:pPr lvl="1">
              <a:lnSpc>
                <a:spcPct val="90000"/>
              </a:lnSpc>
            </a:pPr>
            <a:r>
              <a:rPr lang="en-US" dirty="0"/>
              <a:t>Therefore, the Government agencies must establish a “code of fair information practice” policy on  the collection, maintenance, disseminate and sharing of personal system of records.</a:t>
            </a:r>
          </a:p>
          <a:p>
            <a:pPr>
              <a:lnSpc>
                <a:spcPct val="90000"/>
              </a:lnSpc>
            </a:pPr>
            <a:r>
              <a:rPr lang="en-US" i="1" dirty="0"/>
              <a:t>Health Insurance Portability and Accountability Act of 1996</a:t>
            </a:r>
            <a:r>
              <a:rPr lang="en-US" dirty="0"/>
              <a:t> (HIPAA)</a:t>
            </a:r>
          </a:p>
          <a:p>
            <a:pPr lvl="1">
              <a:lnSpc>
                <a:spcPct val="90000"/>
              </a:lnSpc>
            </a:pPr>
            <a:r>
              <a:rPr lang="en-US" dirty="0"/>
              <a:t>Privacy of personal </a:t>
            </a:r>
            <a:r>
              <a:rPr lang="en-US" dirty="0">
                <a:solidFill>
                  <a:srgbClr val="000099"/>
                </a:solidFill>
              </a:rPr>
              <a:t>medical records</a:t>
            </a:r>
            <a:r>
              <a:rPr lang="en-US" dirty="0"/>
              <a:t>.</a:t>
            </a:r>
          </a:p>
          <a:p>
            <a:pPr>
              <a:lnSpc>
                <a:spcPct val="90000"/>
              </a:lnSpc>
            </a:pPr>
            <a:r>
              <a:rPr lang="en-US" i="1" dirty="0"/>
              <a:t>Electronic Communications Privacy Act of 1986</a:t>
            </a:r>
            <a:r>
              <a:rPr lang="en-US" dirty="0"/>
              <a:t> (ECPA)</a:t>
            </a:r>
            <a:endParaRPr lang="en-US" i="1" dirty="0"/>
          </a:p>
          <a:p>
            <a:pPr lvl="1">
              <a:lnSpc>
                <a:spcPct val="90000"/>
              </a:lnSpc>
            </a:pPr>
            <a:r>
              <a:rPr lang="en-US" dirty="0"/>
              <a:t>Privacy of electronic communications. (Title I for data-in-transit, Title II for data-at-rest.)</a:t>
            </a:r>
          </a:p>
          <a:p>
            <a:pPr>
              <a:lnSpc>
                <a:spcPct val="90000"/>
              </a:lnSpc>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1220</TotalTime>
  <Words>5759</Words>
  <Application>Microsoft Office PowerPoint</Application>
  <PresentationFormat>On-screen Show (4:3)</PresentationFormat>
  <Paragraphs>737</Paragraphs>
  <Slides>66</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MITRE Institute CISSP Template</vt:lpstr>
      <vt:lpstr>Visio</vt:lpstr>
      <vt:lpstr>CISSP® Common Body of Knowledge Review:  Legal, Regulations, Compliance &amp; Investigations Domain</vt:lpstr>
      <vt:lpstr>Learning Objective Legal, Regulations, Compliance and Investigations Domain</vt:lpstr>
      <vt:lpstr>Topics  Legal, Regulations, Compliance and Investigations Domain</vt:lpstr>
      <vt:lpstr>Concept Laws &amp; Regulations– Information Security Requirements</vt:lpstr>
      <vt:lpstr>Laws &amp; Regulations Categories of Law …(1/4)</vt:lpstr>
      <vt:lpstr>Laws &amp; Regulations Categories of Law …(2/4)</vt:lpstr>
      <vt:lpstr>Laws &amp; Regulations Categories of Law …(3/4)</vt:lpstr>
      <vt:lpstr>Laws &amp; Regulations Categories of Law …(4/4)</vt:lpstr>
      <vt:lpstr>Laws &amp; Regulations  Example of Civil Laws</vt:lpstr>
      <vt:lpstr>Laws &amp; Regulations Privacy Act of 1974</vt:lpstr>
      <vt:lpstr>Laws &amp; Regulations What is Privacy?</vt:lpstr>
      <vt:lpstr>Laws &amp; Regulations Classes of Privacy</vt:lpstr>
      <vt:lpstr>Laws &amp; Regulations Privacy: Understanding of Harmful Activities – Information Collection</vt:lpstr>
      <vt:lpstr>Laws &amp; Regulations Privacy: Understanding of Harmful Activities – Information Processing</vt:lpstr>
      <vt:lpstr>Laws &amp; Regulations Privacy: Understanding of Harmful Activities – Information Dissemination</vt:lpstr>
      <vt:lpstr>Laws &amp; Regulations  Example of Criminal Law</vt:lpstr>
      <vt:lpstr>Laws &amp; Regulations  Example of Criminal Law</vt:lpstr>
      <vt:lpstr>Laws &amp; Regulations  Example of Administrative Laws</vt:lpstr>
      <vt:lpstr>Laws &amp; Regulations  Intellectual Property Laws</vt:lpstr>
      <vt:lpstr>Laws &amp; Regulations  Intellectual Property Laws – Industrial Property</vt:lpstr>
      <vt:lpstr>Laws &amp; Regulations  Intellectual Property Laws - Copyright</vt:lpstr>
      <vt:lpstr>Laws &amp; Regulations  Information Security Related Legal Issues</vt:lpstr>
      <vt:lpstr>Laws &amp; Regulations  Computer Crime Law Issues</vt:lpstr>
      <vt:lpstr>Laws &amp; Regulations  International Computer Crime Law Issues</vt:lpstr>
      <vt:lpstr>Laws &amp; Regulations  International Groups addressing Computer Crimes</vt:lpstr>
      <vt:lpstr>Laws &amp; Regulations  Example of International Treaties – Export Control</vt:lpstr>
      <vt:lpstr>Laws &amp; Regulations  Example of International Treaties – Export Control</vt:lpstr>
      <vt:lpstr>Laws &amp; Regulations  Example of International Treaties – Cybercrime Definition</vt:lpstr>
      <vt:lpstr>Laws &amp; Regulations  International Issues on Intellectual Property (IP) …(1/2)</vt:lpstr>
      <vt:lpstr>Laws &amp; Regulations  International Issues on Intellectual Property (IP) …(2/2)</vt:lpstr>
      <vt:lpstr>Questions:</vt:lpstr>
      <vt:lpstr>Answers:</vt:lpstr>
      <vt:lpstr>Topics  Legal, Regulations, Compliance and Investigations Domain</vt:lpstr>
      <vt:lpstr>Investigations Investigative Process vs. Evidence Life Cycle</vt:lpstr>
      <vt:lpstr>Investigations Data Acquisition – Preservation of Forensic Evidence </vt:lpstr>
      <vt:lpstr>Investigations Rule of Evidence</vt:lpstr>
      <vt:lpstr>Investigations Rule of Evidence – Common Types of Evidence</vt:lpstr>
      <vt:lpstr>Investigations Rule of Evidence – Hearsay Rule</vt:lpstr>
      <vt:lpstr>Investigations Rules of Evidence – Admissibility of Evidence</vt:lpstr>
      <vt:lpstr>Investigations Rule of Evidence – Handling of Computer Evidence</vt:lpstr>
      <vt:lpstr>Investigations Rule of Evidence – Chain of Custody</vt:lpstr>
      <vt:lpstr>Investigations IOCE-G8</vt:lpstr>
      <vt:lpstr>Investigations IOCE-G8 – Principles of Computer Evidence</vt:lpstr>
      <vt:lpstr>Investigation Digital Forensics</vt:lpstr>
      <vt:lpstr>Investigation Digital Forensics – Media Analysis</vt:lpstr>
      <vt:lpstr>Investigation Digital Forensics – Software Analysis</vt:lpstr>
      <vt:lpstr>Investigation Digital Forensics – Network Analysis</vt:lpstr>
      <vt:lpstr>Investigation Digital Forensics – Hardware/Embedded Device Analysis</vt:lpstr>
      <vt:lpstr>Investigation Digital Forensic Analysis @ MITRE</vt:lpstr>
      <vt:lpstr>Investigations Incident Response – CSIRT</vt:lpstr>
      <vt:lpstr>Investigations Incident Response – Categories of CSIRT Services</vt:lpstr>
      <vt:lpstr>Investigations Incident Response</vt:lpstr>
      <vt:lpstr>Questions:</vt:lpstr>
      <vt:lpstr>Answers:</vt:lpstr>
      <vt:lpstr>Questions:</vt:lpstr>
      <vt:lpstr>Answers:</vt:lpstr>
      <vt:lpstr>Topics  Legal, Regulations, Compliance and Investigations Domain</vt:lpstr>
      <vt:lpstr>Concept Ethics vs. Law</vt:lpstr>
      <vt:lpstr>RFC 1087, Ethics and the Internet</vt:lpstr>
      <vt:lpstr>(ISC)2  Code of Ethics</vt:lpstr>
      <vt:lpstr>(ISC)2  Code of Ethics</vt:lpstr>
      <vt:lpstr>(ISC)2  Code of Ethics – Canons</vt:lpstr>
      <vt:lpstr>(ISC)2  Code of Ethics – Canons</vt:lpstr>
      <vt:lpstr>(ISC)2  Code of Ethics – Canons</vt:lpstr>
      <vt:lpstr>(ISC)2  Code of Ethics – Canons</vt:lpstr>
      <vt:lpstr>Ethics Plan of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Legal, Regulations, Compliance &amp; Investigation Domain</dc:subject>
  <dc:creator>aouyang@mitre.org</dc:creator>
  <cp:keywords>CISSP; CBK; Legal, Compliance, and Investigation Domain</cp:keywords>
  <cp:lastModifiedBy>Ouyang, Alfred H.</cp:lastModifiedBy>
  <cp:revision>49</cp:revision>
  <dcterms:created xsi:type="dcterms:W3CDTF">2005-06-21T20:20:09Z</dcterms:created>
  <dcterms:modified xsi:type="dcterms:W3CDTF">2013-10-09T18:58:30Z</dcterms:modified>
</cp:coreProperties>
</file>