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69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4"/>
  </p:notesMasterIdLst>
  <p:sldIdLst>
    <p:sldId id="256" r:id="rId2"/>
    <p:sldId id="353" r:id="rId3"/>
    <p:sldId id="278" r:id="rId4"/>
    <p:sldId id="355" r:id="rId5"/>
    <p:sldId id="301" r:id="rId6"/>
    <p:sldId id="357" r:id="rId7"/>
    <p:sldId id="288" r:id="rId8"/>
    <p:sldId id="280" r:id="rId9"/>
    <p:sldId id="295" r:id="rId10"/>
    <p:sldId id="384" r:id="rId11"/>
    <p:sldId id="385" r:id="rId12"/>
    <p:sldId id="282" r:id="rId13"/>
    <p:sldId id="375" r:id="rId14"/>
    <p:sldId id="374" r:id="rId15"/>
    <p:sldId id="292" r:id="rId16"/>
    <p:sldId id="291" r:id="rId17"/>
    <p:sldId id="293" r:id="rId18"/>
    <p:sldId id="296" r:id="rId19"/>
    <p:sldId id="297" r:id="rId20"/>
    <p:sldId id="298" r:id="rId21"/>
    <p:sldId id="303" r:id="rId22"/>
    <p:sldId id="294" r:id="rId23"/>
    <p:sldId id="299" r:id="rId24"/>
    <p:sldId id="302" r:id="rId25"/>
    <p:sldId id="423" r:id="rId26"/>
    <p:sldId id="424" r:id="rId27"/>
    <p:sldId id="300" r:id="rId28"/>
    <p:sldId id="289" r:id="rId29"/>
    <p:sldId id="376" r:id="rId30"/>
    <p:sldId id="377" r:id="rId31"/>
    <p:sldId id="378" r:id="rId32"/>
    <p:sldId id="379" r:id="rId33"/>
    <p:sldId id="380" r:id="rId34"/>
    <p:sldId id="381" r:id="rId35"/>
    <p:sldId id="382" r:id="rId36"/>
    <p:sldId id="383" r:id="rId37"/>
    <p:sldId id="358" r:id="rId38"/>
    <p:sldId id="359" r:id="rId39"/>
    <p:sldId id="304" r:id="rId40"/>
    <p:sldId id="284" r:id="rId41"/>
    <p:sldId id="306" r:id="rId42"/>
    <p:sldId id="479" r:id="rId43"/>
    <p:sldId id="285" r:id="rId44"/>
    <p:sldId id="308" r:id="rId45"/>
    <p:sldId id="507" r:id="rId46"/>
    <p:sldId id="360" r:id="rId47"/>
    <p:sldId id="361" r:id="rId48"/>
    <p:sldId id="386" r:id="rId49"/>
    <p:sldId id="310" r:id="rId50"/>
    <p:sldId id="312" r:id="rId51"/>
    <p:sldId id="314" r:id="rId52"/>
    <p:sldId id="316" r:id="rId53"/>
    <p:sldId id="318" r:id="rId54"/>
    <p:sldId id="389" r:id="rId55"/>
    <p:sldId id="321" r:id="rId56"/>
    <p:sldId id="322" r:id="rId57"/>
    <p:sldId id="323" r:id="rId58"/>
    <p:sldId id="387" r:id="rId59"/>
    <p:sldId id="317" r:id="rId60"/>
    <p:sldId id="319" r:id="rId61"/>
    <p:sldId id="320" r:id="rId62"/>
    <p:sldId id="390" r:id="rId63"/>
    <p:sldId id="324" r:id="rId64"/>
    <p:sldId id="325" r:id="rId65"/>
    <p:sldId id="326" r:id="rId66"/>
    <p:sldId id="327" r:id="rId67"/>
    <p:sldId id="328" r:id="rId68"/>
    <p:sldId id="340" r:id="rId69"/>
    <p:sldId id="391" r:id="rId70"/>
    <p:sldId id="333" r:id="rId71"/>
    <p:sldId id="334" r:id="rId72"/>
    <p:sldId id="335" r:id="rId73"/>
    <p:sldId id="392" r:id="rId74"/>
    <p:sldId id="338" r:id="rId75"/>
    <p:sldId id="331" r:id="rId76"/>
    <p:sldId id="393" r:id="rId77"/>
    <p:sldId id="337" r:id="rId78"/>
    <p:sldId id="394" r:id="rId79"/>
    <p:sldId id="395" r:id="rId80"/>
    <p:sldId id="396" r:id="rId81"/>
    <p:sldId id="339" r:id="rId82"/>
    <p:sldId id="397" r:id="rId83"/>
    <p:sldId id="399" r:id="rId84"/>
    <p:sldId id="398" r:id="rId85"/>
    <p:sldId id="400" r:id="rId86"/>
    <p:sldId id="341" r:id="rId87"/>
    <p:sldId id="315" r:id="rId88"/>
    <p:sldId id="336" r:id="rId89"/>
    <p:sldId id="309" r:id="rId90"/>
    <p:sldId id="342" r:id="rId91"/>
    <p:sldId id="480" r:id="rId92"/>
    <p:sldId id="401" r:id="rId93"/>
    <p:sldId id="402" r:id="rId94"/>
    <p:sldId id="403" r:id="rId95"/>
    <p:sldId id="404" r:id="rId96"/>
    <p:sldId id="405" r:id="rId97"/>
    <p:sldId id="406" r:id="rId98"/>
    <p:sldId id="409" r:id="rId99"/>
    <p:sldId id="416" r:id="rId100"/>
    <p:sldId id="417" r:id="rId101"/>
    <p:sldId id="407" r:id="rId102"/>
    <p:sldId id="410" r:id="rId103"/>
    <p:sldId id="408" r:id="rId104"/>
    <p:sldId id="411" r:id="rId105"/>
    <p:sldId id="425" r:id="rId106"/>
    <p:sldId id="415" r:id="rId107"/>
    <p:sldId id="412" r:id="rId108"/>
    <p:sldId id="420" r:id="rId109"/>
    <p:sldId id="413" r:id="rId110"/>
    <p:sldId id="418" r:id="rId111"/>
    <p:sldId id="419" r:id="rId112"/>
    <p:sldId id="414" r:id="rId113"/>
    <p:sldId id="426" r:id="rId114"/>
    <p:sldId id="422" r:id="rId115"/>
    <p:sldId id="343" r:id="rId116"/>
    <p:sldId id="344" r:id="rId117"/>
    <p:sldId id="500" r:id="rId118"/>
    <p:sldId id="362" r:id="rId119"/>
    <p:sldId id="363" r:id="rId120"/>
    <p:sldId id="427" r:id="rId121"/>
    <p:sldId id="428" r:id="rId122"/>
    <p:sldId id="345" r:id="rId123"/>
    <p:sldId id="365" r:id="rId124"/>
    <p:sldId id="429" r:id="rId125"/>
    <p:sldId id="430" r:id="rId126"/>
    <p:sldId id="431" r:id="rId127"/>
    <p:sldId id="432" r:id="rId128"/>
    <p:sldId id="433" r:id="rId129"/>
    <p:sldId id="497" r:id="rId130"/>
    <p:sldId id="366" r:id="rId131"/>
    <p:sldId id="367" r:id="rId132"/>
    <p:sldId id="434" r:id="rId133"/>
    <p:sldId id="435" r:id="rId134"/>
    <p:sldId id="436" r:id="rId135"/>
    <p:sldId id="437" r:id="rId136"/>
    <p:sldId id="438" r:id="rId137"/>
    <p:sldId id="439" r:id="rId138"/>
    <p:sldId id="440" r:id="rId139"/>
    <p:sldId id="441" r:id="rId140"/>
    <p:sldId id="506" r:id="rId141"/>
    <p:sldId id="503" r:id="rId142"/>
    <p:sldId id="504" r:id="rId143"/>
    <p:sldId id="369" r:id="rId144"/>
    <p:sldId id="368" r:id="rId145"/>
    <p:sldId id="502" r:id="rId146"/>
    <p:sldId id="442" r:id="rId147"/>
    <p:sldId id="443" r:id="rId148"/>
    <p:sldId id="444" r:id="rId149"/>
    <p:sldId id="447" r:id="rId150"/>
    <p:sldId id="445" r:id="rId151"/>
    <p:sldId id="446" r:id="rId152"/>
    <p:sldId id="501" r:id="rId153"/>
    <p:sldId id="364" r:id="rId154"/>
    <p:sldId id="346" r:id="rId155"/>
    <p:sldId id="347" r:id="rId156"/>
    <p:sldId id="348" r:id="rId157"/>
    <p:sldId id="448" r:id="rId158"/>
    <p:sldId id="464" r:id="rId159"/>
    <p:sldId id="449" r:id="rId160"/>
    <p:sldId id="450" r:id="rId161"/>
    <p:sldId id="451" r:id="rId162"/>
    <p:sldId id="452" r:id="rId163"/>
    <p:sldId id="349" r:id="rId164"/>
    <p:sldId id="454" r:id="rId165"/>
    <p:sldId id="455" r:id="rId166"/>
    <p:sldId id="456" r:id="rId167"/>
    <p:sldId id="457" r:id="rId168"/>
    <p:sldId id="458" r:id="rId169"/>
    <p:sldId id="469" r:id="rId170"/>
    <p:sldId id="460" r:id="rId171"/>
    <p:sldId id="470" r:id="rId172"/>
    <p:sldId id="462" r:id="rId173"/>
    <p:sldId id="471" r:id="rId174"/>
    <p:sldId id="481" r:id="rId175"/>
    <p:sldId id="482" r:id="rId176"/>
    <p:sldId id="483" r:id="rId177"/>
    <p:sldId id="485" r:id="rId178"/>
    <p:sldId id="487" r:id="rId179"/>
    <p:sldId id="489" r:id="rId180"/>
    <p:sldId id="490" r:id="rId181"/>
    <p:sldId id="492" r:id="rId182"/>
    <p:sldId id="493" r:id="rId183"/>
    <p:sldId id="494" r:id="rId184"/>
    <p:sldId id="465" r:id="rId185"/>
    <p:sldId id="466" r:id="rId186"/>
    <p:sldId id="453" r:id="rId187"/>
    <p:sldId id="350" r:id="rId188"/>
    <p:sldId id="473" r:id="rId189"/>
    <p:sldId id="508" r:id="rId190"/>
    <p:sldId id="468" r:id="rId191"/>
    <p:sldId id="467" r:id="rId192"/>
    <p:sldId id="499" r:id="rId193"/>
    <p:sldId id="352" r:id="rId194"/>
    <p:sldId id="351" r:id="rId195"/>
    <p:sldId id="477" r:id="rId196"/>
    <p:sldId id="505" r:id="rId197"/>
    <p:sldId id="478" r:id="rId198"/>
    <p:sldId id="496" r:id="rId199"/>
    <p:sldId id="495" r:id="rId200"/>
    <p:sldId id="474" r:id="rId201"/>
    <p:sldId id="475" r:id="rId202"/>
    <p:sldId id="498" r:id="rId20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37" autoAdjust="0"/>
    <p:restoredTop sz="85674" autoAdjust="0"/>
  </p:normalViewPr>
  <p:slideViewPr>
    <p:cSldViewPr>
      <p:cViewPr varScale="1">
        <p:scale>
          <a:sx n="74" d="100"/>
          <a:sy n="74" d="100"/>
        </p:scale>
        <p:origin x="-96" y="-8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16128"/>
    </p:cViewPr>
  </p:sorterViewPr>
  <p:notesViewPr>
    <p:cSldViewPr>
      <p:cViewPr varScale="1">
        <p:scale>
          <a:sx n="71" d="100"/>
          <a:sy n="71" d="100"/>
        </p:scale>
        <p:origin x="-2052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42" Type="http://schemas.openxmlformats.org/officeDocument/2006/relationships/slide" Target="slides/slide141.xml"/><Relationship Id="rId143" Type="http://schemas.openxmlformats.org/officeDocument/2006/relationships/slide" Target="slides/slide142.xml"/><Relationship Id="rId144" Type="http://schemas.openxmlformats.org/officeDocument/2006/relationships/slide" Target="slides/slide143.xml"/><Relationship Id="rId145" Type="http://schemas.openxmlformats.org/officeDocument/2006/relationships/slide" Target="slides/slide144.xml"/><Relationship Id="rId146" Type="http://schemas.openxmlformats.org/officeDocument/2006/relationships/slide" Target="slides/slide145.xml"/><Relationship Id="rId147" Type="http://schemas.openxmlformats.org/officeDocument/2006/relationships/slide" Target="slides/slide146.xml"/><Relationship Id="rId148" Type="http://schemas.openxmlformats.org/officeDocument/2006/relationships/slide" Target="slides/slide147.xml"/><Relationship Id="rId149" Type="http://schemas.openxmlformats.org/officeDocument/2006/relationships/slide" Target="slides/slide148.xml"/><Relationship Id="rId180" Type="http://schemas.openxmlformats.org/officeDocument/2006/relationships/slide" Target="slides/slide179.xml"/><Relationship Id="rId181" Type="http://schemas.openxmlformats.org/officeDocument/2006/relationships/slide" Target="slides/slide180.xml"/><Relationship Id="rId182" Type="http://schemas.openxmlformats.org/officeDocument/2006/relationships/slide" Target="slides/slide18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83" Type="http://schemas.openxmlformats.org/officeDocument/2006/relationships/slide" Target="slides/slide182.xml"/><Relationship Id="rId184" Type="http://schemas.openxmlformats.org/officeDocument/2006/relationships/slide" Target="slides/slide183.xml"/><Relationship Id="rId185" Type="http://schemas.openxmlformats.org/officeDocument/2006/relationships/slide" Target="slides/slide184.xml"/><Relationship Id="rId186" Type="http://schemas.openxmlformats.org/officeDocument/2006/relationships/slide" Target="slides/slide185.xml"/><Relationship Id="rId187" Type="http://schemas.openxmlformats.org/officeDocument/2006/relationships/slide" Target="slides/slide186.xml"/><Relationship Id="rId188" Type="http://schemas.openxmlformats.org/officeDocument/2006/relationships/slide" Target="slides/slide187.xml"/><Relationship Id="rId189" Type="http://schemas.openxmlformats.org/officeDocument/2006/relationships/slide" Target="slides/slide18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150" Type="http://schemas.openxmlformats.org/officeDocument/2006/relationships/slide" Target="slides/slide149.xml"/><Relationship Id="rId151" Type="http://schemas.openxmlformats.org/officeDocument/2006/relationships/slide" Target="slides/slide150.xml"/><Relationship Id="rId152" Type="http://schemas.openxmlformats.org/officeDocument/2006/relationships/slide" Target="slides/slide15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53" Type="http://schemas.openxmlformats.org/officeDocument/2006/relationships/slide" Target="slides/slide152.xml"/><Relationship Id="rId154" Type="http://schemas.openxmlformats.org/officeDocument/2006/relationships/slide" Target="slides/slide153.xml"/><Relationship Id="rId155" Type="http://schemas.openxmlformats.org/officeDocument/2006/relationships/slide" Target="slides/slide154.xml"/><Relationship Id="rId156" Type="http://schemas.openxmlformats.org/officeDocument/2006/relationships/slide" Target="slides/slide155.xml"/><Relationship Id="rId157" Type="http://schemas.openxmlformats.org/officeDocument/2006/relationships/slide" Target="slides/slide156.xml"/><Relationship Id="rId158" Type="http://schemas.openxmlformats.org/officeDocument/2006/relationships/slide" Target="slides/slide157.xml"/><Relationship Id="rId159" Type="http://schemas.openxmlformats.org/officeDocument/2006/relationships/slide" Target="slides/slide158.xml"/><Relationship Id="rId190" Type="http://schemas.openxmlformats.org/officeDocument/2006/relationships/slide" Target="slides/slide189.xml"/><Relationship Id="rId191" Type="http://schemas.openxmlformats.org/officeDocument/2006/relationships/slide" Target="slides/slide190.xml"/><Relationship Id="rId192" Type="http://schemas.openxmlformats.org/officeDocument/2006/relationships/slide" Target="slides/slide19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93" Type="http://schemas.openxmlformats.org/officeDocument/2006/relationships/slide" Target="slides/slide192.xml"/><Relationship Id="rId194" Type="http://schemas.openxmlformats.org/officeDocument/2006/relationships/slide" Target="slides/slide193.xml"/><Relationship Id="rId195" Type="http://schemas.openxmlformats.org/officeDocument/2006/relationships/slide" Target="slides/slide194.xml"/><Relationship Id="rId196" Type="http://schemas.openxmlformats.org/officeDocument/2006/relationships/slide" Target="slides/slide195.xml"/><Relationship Id="rId197" Type="http://schemas.openxmlformats.org/officeDocument/2006/relationships/slide" Target="slides/slide196.xml"/><Relationship Id="rId198" Type="http://schemas.openxmlformats.org/officeDocument/2006/relationships/slide" Target="slides/slide197.xml"/><Relationship Id="rId199" Type="http://schemas.openxmlformats.org/officeDocument/2006/relationships/slide" Target="slides/slide19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160" Type="http://schemas.openxmlformats.org/officeDocument/2006/relationships/slide" Target="slides/slide159.xml"/><Relationship Id="rId161" Type="http://schemas.openxmlformats.org/officeDocument/2006/relationships/slide" Target="slides/slide160.xml"/><Relationship Id="rId162" Type="http://schemas.openxmlformats.org/officeDocument/2006/relationships/slide" Target="slides/slide16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63" Type="http://schemas.openxmlformats.org/officeDocument/2006/relationships/slide" Target="slides/slide162.xml"/><Relationship Id="rId164" Type="http://schemas.openxmlformats.org/officeDocument/2006/relationships/slide" Target="slides/slide163.xml"/><Relationship Id="rId165" Type="http://schemas.openxmlformats.org/officeDocument/2006/relationships/slide" Target="slides/slide164.xml"/><Relationship Id="rId166" Type="http://schemas.openxmlformats.org/officeDocument/2006/relationships/slide" Target="slides/slide165.xml"/><Relationship Id="rId167" Type="http://schemas.openxmlformats.org/officeDocument/2006/relationships/slide" Target="slides/slide166.xml"/><Relationship Id="rId168" Type="http://schemas.openxmlformats.org/officeDocument/2006/relationships/slide" Target="slides/slide167.xml"/><Relationship Id="rId169" Type="http://schemas.openxmlformats.org/officeDocument/2006/relationships/slide" Target="slides/slide168.xml"/><Relationship Id="rId200" Type="http://schemas.openxmlformats.org/officeDocument/2006/relationships/slide" Target="slides/slide199.xml"/><Relationship Id="rId201" Type="http://schemas.openxmlformats.org/officeDocument/2006/relationships/slide" Target="slides/slide200.xml"/><Relationship Id="rId202" Type="http://schemas.openxmlformats.org/officeDocument/2006/relationships/slide" Target="slides/slide201.xml"/><Relationship Id="rId203" Type="http://schemas.openxmlformats.org/officeDocument/2006/relationships/slide" Target="slides/slide202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204" Type="http://schemas.openxmlformats.org/officeDocument/2006/relationships/notesMaster" Target="notesMasters/notesMaster1.xml"/><Relationship Id="rId205" Type="http://schemas.openxmlformats.org/officeDocument/2006/relationships/printerSettings" Target="printerSettings/printerSettings1.bin"/><Relationship Id="rId206" Type="http://schemas.openxmlformats.org/officeDocument/2006/relationships/presProps" Target="presProps.xml"/><Relationship Id="rId207" Type="http://schemas.openxmlformats.org/officeDocument/2006/relationships/viewProps" Target="viewProps.xml"/><Relationship Id="rId208" Type="http://schemas.openxmlformats.org/officeDocument/2006/relationships/theme" Target="theme/theme1.xml"/><Relationship Id="rId209" Type="http://schemas.openxmlformats.org/officeDocument/2006/relationships/tableStyles" Target="tableStyles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slide" Target="slides/slide135.xml"/><Relationship Id="rId137" Type="http://schemas.openxmlformats.org/officeDocument/2006/relationships/slide" Target="slides/slide136.xml"/><Relationship Id="rId138" Type="http://schemas.openxmlformats.org/officeDocument/2006/relationships/slide" Target="slides/slide137.xml"/><Relationship Id="rId139" Type="http://schemas.openxmlformats.org/officeDocument/2006/relationships/slide" Target="slides/slide138.xml"/><Relationship Id="rId170" Type="http://schemas.openxmlformats.org/officeDocument/2006/relationships/slide" Target="slides/slide169.xml"/><Relationship Id="rId171" Type="http://schemas.openxmlformats.org/officeDocument/2006/relationships/slide" Target="slides/slide170.xml"/><Relationship Id="rId172" Type="http://schemas.openxmlformats.org/officeDocument/2006/relationships/slide" Target="slides/slide171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173" Type="http://schemas.openxmlformats.org/officeDocument/2006/relationships/slide" Target="slides/slide172.xml"/><Relationship Id="rId174" Type="http://schemas.openxmlformats.org/officeDocument/2006/relationships/slide" Target="slides/slide173.xml"/><Relationship Id="rId175" Type="http://schemas.openxmlformats.org/officeDocument/2006/relationships/slide" Target="slides/slide174.xml"/><Relationship Id="rId176" Type="http://schemas.openxmlformats.org/officeDocument/2006/relationships/slide" Target="slides/slide175.xml"/><Relationship Id="rId177" Type="http://schemas.openxmlformats.org/officeDocument/2006/relationships/slide" Target="slides/slide176.xml"/><Relationship Id="rId178" Type="http://schemas.openxmlformats.org/officeDocument/2006/relationships/slide" Target="slides/slide177.xml"/><Relationship Id="rId179" Type="http://schemas.openxmlformats.org/officeDocument/2006/relationships/slide" Target="slides/slide17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100" Type="http://schemas.openxmlformats.org/officeDocument/2006/relationships/slide" Target="slides/slide99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40" Type="http://schemas.openxmlformats.org/officeDocument/2006/relationships/slide" Target="slides/slide139.xml"/><Relationship Id="rId141" Type="http://schemas.openxmlformats.org/officeDocument/2006/relationships/slide" Target="slides/slide1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85AF45-6BBC-4A44-8A19-3863C1203366}" type="datetimeFigureOut">
              <a:rPr lang="en-US"/>
              <a:t>1/2/13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BDE6F9-52F2-4B49-8903-5BBD66D7E33A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25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0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9.xml"/></Relationships>
</file>

<file path=ppt/notesSlides/_rels/notesSlide10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0.xml"/></Relationships>
</file>

<file path=ppt/notesSlides/_rels/notesSlide10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1.xml"/></Relationships>
</file>

<file path=ppt/notesSlides/_rels/notesSlide10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2.xml"/></Relationships>
</file>

<file path=ppt/notesSlides/_rels/notesSlide10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3.xml"/></Relationships>
</file>

<file path=ppt/notesSlides/_rels/notesSlide10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4.xml"/></Relationships>
</file>

<file path=ppt/notesSlides/_rels/notesSlide10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5.xml"/></Relationships>
</file>

<file path=ppt/notesSlides/_rels/notesSlide10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6.xml"/></Relationships>
</file>

<file path=ppt/notesSlides/_rels/notesSlide10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7.xml"/></Relationships>
</file>

<file path=ppt/notesSlides/_rels/notesSlide10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torola.com/Support/US-EN/Support-Homepage/Software_and_Drivers/USB-and-PC-Charging-Drivers" TargetMode="External"/><Relationship Id="rId4" Type="http://schemas.openxmlformats.org/officeDocument/2006/relationships/hyperlink" Target="http://shortfuse.org/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torola.com/Support/US-EN/Support-Homepage/Software_and_Drivers/USB-and-PC-Charging-Drivers" TargetMode="External"/><Relationship Id="rId4" Type="http://schemas.openxmlformats.org/officeDocument/2006/relationships/hyperlink" Target="http://shortfuse.org/" TargetMode="External"/><Relationship Id="rId5" Type="http://schemas.openxmlformats.org/officeDocument/2006/relationships/hyperlink" Target="http://youtu.be/J1MD7GX7Pyw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9.xml"/></Relationships>
</file>

<file path=ppt/notesSlides/_rels/notesSlide1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torola.com/Support/US-EN/Support-Homepage/Software_and_Drivers/USB-and-PC-Charging-Drivers" TargetMode="External"/><Relationship Id="rId4" Type="http://schemas.openxmlformats.org/officeDocument/2006/relationships/hyperlink" Target="http://shortfuse.org/" TargetMode="External"/><Relationship Id="rId5" Type="http://schemas.openxmlformats.org/officeDocument/2006/relationships/hyperlink" Target="http://youtu.be/J1MD7GX7Pyw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0.xml"/></Relationships>
</file>

<file path=ppt/notesSlides/_rels/notesSlide1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1.xml"/></Relationships>
</file>

<file path=ppt/notesSlides/_rels/notesSlide1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2.xml"/></Relationships>
</file>

<file path=ppt/notesSlides/_rels/notesSlide1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3.xml"/></Relationships>
</file>

<file path=ppt/notesSlides/_rels/notesSlide1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4.xml"/></Relationships>
</file>

<file path=ppt/notesSlides/_rels/notesSlide1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5.xml"/></Relationships>
</file>

<file path=ppt/notesSlides/_rels/notesSlide1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6.xml"/></Relationships>
</file>

<file path=ppt/notesSlides/_rels/notesSlide1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7.xml"/></Relationships>
</file>

<file path=ppt/notesSlides/_rels/notesSlide1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Relationship Id="rId3" Type="http://schemas.openxmlformats.org/officeDocument/2006/relationships/hyperlink" Target="http://mashable.com/2012/02/27/android-daily-activations/" TargetMode="External"/></Relationships>
</file>

<file path=ppt/notesSlides/_rels/notesSlide1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9.xml"/></Relationships>
</file>

<file path=ppt/notesSlides/_rels/notesSlide1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0.xml"/></Relationships>
</file>

<file path=ppt/notesSlides/_rels/notesSlide1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1.xml"/></Relationships>
</file>

<file path=ppt/notesSlides/_rels/notesSlide1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2.xml"/></Relationships>
</file>

<file path=ppt/notesSlides/_rels/notesSlide1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4.xml"/></Relationships>
</file>

<file path=ppt/notesSlides/_rels/notesSlide1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7.xml"/></Relationships>
</file>

<file path=ppt/notesSlides/_rels/notesSlide1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8.xml"/></Relationships>
</file>

<file path=ppt/notesSlides/_rels/notesSlide1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9.xml"/></Relationships>
</file>

<file path=ppt/notesSlides/_rels/notesSlide1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0.xml"/></Relationships>
</file>

<file path=ppt/notesSlides/_rels/notesSlide1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2.xml"/></Relationships>
</file>

<file path=ppt/notesSlides/_rels/notesSlide131.xml.rels><?xml version="1.0" encoding="UTF-8" standalone="yes"?>
<Relationships xmlns="http://schemas.openxmlformats.org/package/2006/relationships"><Relationship Id="rId3" Type="http://schemas.openxmlformats.org/officeDocument/2006/relationships/hyperlink" Target="http://viaforensics.com/products/viaextract/" TargetMode="External"/><Relationship Id="rId4" Type="http://schemas.openxmlformats.org/officeDocument/2006/relationships/hyperlink" Target="http://sleuthkit.org/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3.xml"/></Relationships>
</file>

<file path=ppt/notesSlides/_rels/notesSlide1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4.xml"/><Relationship Id="rId3" Type="http://schemas.openxmlformats.org/officeDocument/2006/relationships/hyperlink" Target="http://youtu.be/H3drxktKIyU" TargetMode="External"/></Relationships>
</file>

<file path=ppt/notesSlides/_rels/notesSlide1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5.xml"/></Relationships>
</file>

<file path=ppt/notesSlides/_rels/notesSlide1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6.xml"/></Relationships>
</file>

<file path=ppt/notesSlides/_rels/notesSlide135.xml.rels><?xml version="1.0" encoding="UTF-8" standalone="yes"?>
<Relationships xmlns="http://schemas.openxmlformats.org/package/2006/relationships"><Relationship Id="rId3" Type="http://schemas.openxmlformats.org/officeDocument/2006/relationships/hyperlink" Target="http://qtadb.com/qtadb/QtADB_0.8.1_windows.zip" TargetMode="External"/><Relationship Id="rId4" Type="http://schemas.openxmlformats.org/officeDocument/2006/relationships/hyperlink" Target="http://qtadb.com/qtadb/QtADB_0.8.1_linux64.tar.gz" TargetMode="External"/><Relationship Id="rId5" Type="http://schemas.openxmlformats.org/officeDocument/2006/relationships/hyperlink" Target="http://www.mediafire.com/file/4hsyfnvvmq2lc5c/QtADB_0.8.0_osx.zip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7.xml"/></Relationships>
</file>

<file path=ppt/notesSlides/_rels/notesSlide1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8.xml"/></Relationships>
</file>

<file path=ppt/notesSlides/_rels/notesSlide1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9.xml"/></Relationships>
</file>

<file path=ppt/notesSlides/_rels/notesSlide1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0.xml"/><Relationship Id="rId3" Type="http://schemas.openxmlformats.org/officeDocument/2006/relationships/hyperlink" Target="http://viaforensics.com/products/aflogical/" TargetMode="External"/></Relationships>
</file>

<file path=ppt/notesSlides/_rels/notesSlide1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Relationship Id="rId3" Type="http://schemas.openxmlformats.org/officeDocument/2006/relationships/hyperlink" Target="http://xmscan.files.wordpress.com/2011/06/android-version-name-history1.png" TargetMode="External"/></Relationships>
</file>

<file path=ppt/notesSlides/_rels/notesSlide1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2.xml"/></Relationships>
</file>

<file path=ppt/notesSlides/_rels/notesSlide1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3.xml"/></Relationships>
</file>

<file path=ppt/notesSlides/_rels/notesSlide1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4.xml"/></Relationships>
</file>

<file path=ppt/notesSlides/_rels/notesSlide1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5.xml"/></Relationships>
</file>

<file path=ppt/notesSlides/_rels/notesSlide1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6.xml"/></Relationships>
</file>

<file path=ppt/notesSlides/_rels/notesSlide1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7.xml"/></Relationships>
</file>

<file path=ppt/notesSlides/_rels/notesSlide1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8.xml"/></Relationships>
</file>

<file path=ppt/notesSlides/_rels/notesSlide1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9.xml"/></Relationships>
</file>

<file path=ppt/notesSlides/_rels/notesSlide1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0.xml"/></Relationships>
</file>

<file path=ppt/notesSlides/_rels/notesSlide1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2.xml"/></Relationships>
</file>

<file path=ppt/notesSlides/_rels/notesSlide1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3.xml"/></Relationships>
</file>

<file path=ppt/notesSlides/_rels/notesSlide1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4.xml"/></Relationships>
</file>

<file path=ppt/notesSlides/_rels/notesSlide1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5.xml"/></Relationships>
</file>

<file path=ppt/notesSlides/_rels/notesSlide1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7.xml"/></Relationships>
</file>

<file path=ppt/notesSlides/_rels/notesSlide1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8.xml"/></Relationships>
</file>

<file path=ppt/notesSlides/_rels/notesSlide1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9.xml"/></Relationships>
</file>

<file path=ppt/notesSlides/_rels/notesSlide1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0.xml"/></Relationships>
</file>

<file path=ppt/notesSlides/_rels/notesSlide1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1.xml"/></Relationships>
</file>

<file path=ppt/notesSlides/_rels/notesSlide1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3.xml"/></Relationships>
</file>

<file path=ppt/notesSlides/_rels/notesSlide1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4.xml"/></Relationships>
</file>

<file path=ppt/notesSlides/_rels/notesSlide1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5.xml"/></Relationships>
</file>

<file path=ppt/notesSlides/_rels/notesSlide1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7.xml"/></Relationships>
</file>

<file path=ppt/notesSlides/_rels/notesSlide1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8.xml"/></Relationships>
</file>

<file path=ppt/notesSlides/_rels/notesSlide1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9.xml"/></Relationships>
</file>

<file path=ppt/notesSlides/_rels/notesSlide1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0.xml"/></Relationships>
</file>

<file path=ppt/notesSlides/_rels/notesSlide1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1.xml"/></Relationships>
</file>

<file path=ppt/notesSlides/_rels/notesSlide1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Relationship Id="rId3" Type="http://schemas.openxmlformats.org/officeDocument/2006/relationships/hyperlink" Target="http://developer.android.com/guide/basics/what-is-android.html" TargetMode="Externa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developer.android.com/sdk/win-usb.html" TargetMode="External"/><Relationship Id="rId4" Type="http://schemas.openxmlformats.org/officeDocument/2006/relationships/hyperlink" Target="http://developer.android.com/sdk/oem-usb.html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Relationship Id="rId3" Type="http://schemas.openxmlformats.org/officeDocument/2006/relationships/hyperlink" Target="http://developer.android.com/guide/developing/device.html" TargetMode="Externa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Relationship Id="rId3" Type="http://schemas.openxmlformats.org/officeDocument/2006/relationships/hyperlink" Target="http://www.basistech.com/" TargetMode="Externa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8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9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0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1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2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3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4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5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6.xml"/></Relationships>
</file>

<file path=ppt/notesSlides/_rels/notesSlide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8.xml"/></Relationships>
</file>

<file path=ppt/notesSlides/_rels/notesSlide9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9.xml"/></Relationships>
</file>

<file path=ppt/notesSlides/_rels/notesSlide9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0.xml"/></Relationships>
</file>

<file path=ppt/notesSlides/_rels/notesSlide9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1.xml"/></Relationships>
</file>

<file path=ppt/notesSlides/_rels/notesSlide9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3.xml"/></Relationships>
</file>

<file path=ppt/notesSlides/_rels/notesSlide9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4.xml"/></Relationships>
</file>

<file path=ppt/notesSlides/_rels/notesSlide9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5.xml"/></Relationships>
</file>

<file path=ppt/notesSlides/_rels/notesSlide9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6.xml"/></Relationships>
</file>

<file path=ppt/notesSlides/_rels/notesSlide9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7.xml"/></Relationships>
</file>

<file path=ppt/notesSlides/_rels/notesSlide9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8.xml"/><Relationship Id="rId3" Type="http://schemas.openxmlformats.org/officeDocument/2006/relationships/hyperlink" Target="http://bcove.me/7ozhp9u4%20Begin%20at%206:30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7884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356810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857134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Root details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3 types of root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dirty="0" smtClean="0"/>
              <a:t>Temp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dirty="0" smtClean="0"/>
              <a:t>Perm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dirty="0" smtClean="0"/>
              <a:t>Recovery mode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en-US" dirty="0" smtClean="0"/>
              <a:t>Property Service Neuter (</a:t>
            </a:r>
            <a:r>
              <a:rPr lang="en-US" dirty="0" err="1" smtClean="0"/>
              <a:t>psneuter</a:t>
            </a:r>
            <a:r>
              <a:rPr lang="en-US" dirty="0" smtClean="0"/>
              <a:t>)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en-US" dirty="0" smtClean="0"/>
              <a:t>Busy Box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err="1" smtClean="0"/>
              <a:t>SuperOneClick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626266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 smtClean="0">
                <a:effectLst/>
              </a:rPr>
              <a:t>there are many root exploits and they can be stuck in </a:t>
            </a:r>
            <a:r>
              <a:rPr lang="en-US" dirty="0" err="1" smtClean="0">
                <a:effectLst/>
              </a:rPr>
              <a:t>tempfs</a:t>
            </a:r>
            <a:r>
              <a:rPr lang="en-US" dirty="0" smtClean="0">
                <a:effectLst/>
              </a:rPr>
              <a:t> to reduce the amount of forensic changes</a:t>
            </a:r>
            <a:r>
              <a:rPr lang="en-US" baseline="0" dirty="0" smtClean="0">
                <a:effectLst/>
              </a:rPr>
              <a:t> – Mark Guido</a:t>
            </a:r>
          </a:p>
          <a:p>
            <a:pPr marL="171450" indent="-17145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147363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147363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147363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Just teaching you to fish here. Here’s a pole, there’s the pond, have at it.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147363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/>
              <a:t>We don’t yet</a:t>
            </a:r>
            <a:r>
              <a:rPr lang="en-US" baseline="0" dirty="0" smtClean="0"/>
              <a:t> have access to the </a:t>
            </a:r>
            <a:r>
              <a:rPr lang="en-US" baseline="0" dirty="0" err="1" smtClean="0"/>
              <a:t>psneuter</a:t>
            </a:r>
            <a:r>
              <a:rPr lang="en-US" baseline="0" dirty="0" smtClean="0"/>
              <a:t> app to push to our device.</a:t>
            </a:r>
          </a:p>
          <a:p>
            <a:pPr marL="1714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 dirty="0" smtClean="0"/>
              <a:t>It’s available in the web, but even better in a packaged rooting app we will look at in a few </a:t>
            </a:r>
            <a:r>
              <a:rPr lang="en-US" baseline="0" dirty="0" err="1" smtClean="0"/>
              <a:t>mintues</a:t>
            </a:r>
            <a:endParaRPr lang="en-US" baseline="0" dirty="0" smtClean="0"/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147363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147363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Example commands is for Samsung phones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something that you install on Android to give some additional handy LINUX / UNIX based commands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Busy Box is needed to enable permanent root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Need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get Busy Box and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superuser.apk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execute this.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psneuter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the Busy Box /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superuser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implementation listed, you may gain perm root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…or, check out the next tool as a giant time saver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Remember, we are trying to do forensics here, not learn every intricacy of the Android platform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147363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itchFamily="34" charset="0"/>
              <a:buChar char="•"/>
            </a:pP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SuperOneClick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a simple tool for "rooting" your Android phone. It allows partial or full rooting and also enables "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unrooting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.“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Download drivers from your phone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my Motorola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DroidX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drivers are at: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http://www.motorola.com/Support/US-EN/Support-Homepage/Software_and_Drivers/USB-and-PC-Charging-Drivers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Windows-based solution (about a 15 minute installation)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Includes ADB in the zip/installation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 of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SuperOneClick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http://shortfuse.org/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/>
            </a:r>
            <a:b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</a:b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1473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734453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itchFamily="34" charset="0"/>
              <a:buChar char="•"/>
            </a:pP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SuperOneClick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a simple tool for "rooting" your Android phone. It allows partial or full rooting and also enables "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unrooting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.“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Download drivers from your phone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my Motorola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DroidX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drivers are at: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http://www.motorola.com/Support/US-EN/Support-Homepage/Software_and_Drivers/USB-and-PC-Charging-Drivers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Windows-based solution (about a 15 minute installation)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Includes ADB in the zip/installation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 of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SuperOneClick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http://shortfuse.org/</a:t>
            </a:r>
            <a:endParaRPr lang="en-US" sz="1200" u="sng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Video showing successful rooted Moto phone: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http://youtu.be/J1MD7GX7Pyw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only 1:32 in length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/>
            </a:r>
            <a:b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</a:b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147363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itchFamily="34" charset="0"/>
              <a:buChar char="•"/>
            </a:pP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SuperOneClick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a simple tool for "rooting" your Android phone. It allows partial or full rooting and also enables "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unrooting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.“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Download drivers from your phone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my Motorola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DroidX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drivers are at: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http://www.motorola.com/Support/US-EN/Support-Homepage/Software_and_Drivers/USB-and-PC-Charging-Drivers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Windows-based solution (about a 15 minute installation)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Includes ADB in the zip/installation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Home of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SuperOneClick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http://shortfuse.org/</a:t>
            </a:r>
            <a:endParaRPr lang="en-US" sz="1200" u="sng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Video showing successful rooted Moto phone: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http://youtu.be/J1MD7GX7Pyw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only 1:32 in length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/>
            </a:r>
            <a:b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</a:b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147363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310627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310627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Added in for students asking, “how do</a:t>
            </a:r>
            <a:r>
              <a:rPr lang="en-US" baseline="0" dirty="0" smtClean="0"/>
              <a:t> we install sqlite3 on Motorola devices that do not come with </a:t>
            </a:r>
            <a:r>
              <a:rPr lang="en-US" baseline="0" dirty="0" err="1" smtClean="0"/>
              <a:t>sqlite</a:t>
            </a:r>
            <a:r>
              <a:rPr lang="en-US" baseline="0" dirty="0" smtClean="0"/>
              <a:t>?”  Remember, it’s best to pull data off device and analyze offline to keep the pristine nature during a forensics investigation.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143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112354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144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626266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Briefly mentioned recovery mode earlier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 on all stock or manufacture provided ROM’s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 custom ROM’s and some manufacturer ROM’s contain a recovery partition in the NAND flash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 all recovery partitions are equal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145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112354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Devices without user accessible recovery partition will have a screen similar to this when attempting the recovery mode key combination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Reboot in Recovery (T-Mobile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MyTouch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4G with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CyanogenMod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7.10 ROM)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Press and hold power off button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Choose Reboot from Phone options menu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Choose Recovery from Reboot phone menu</a:t>
            </a:r>
          </a:p>
          <a:p>
            <a:pPr marL="171450" lvl="0" indent="-171450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146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112354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Phone reboots,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ClockworkMod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Recovery opens (this is because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phone tested has a custom ROM and custom recovery partition only found on perm rooted phones</a:t>
            </a:r>
          </a:p>
          <a:p>
            <a:pPr lvl="2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 - We have root</a:t>
            </a:r>
          </a:p>
          <a:p>
            <a:pPr lvl="2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$ - we do not have root </a:t>
            </a:r>
          </a:p>
          <a:p>
            <a:pPr marL="171450" lvl="0" indent="-171450">
              <a:buFont typeface="Arial" pitchFamily="34" charset="0"/>
              <a:buChar char="•"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Plug into USB (if not already)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Choose “mount” for any of the directories, and you have direct access to the data in that directory, via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adb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(if connected to forensic workstation) or as a windows directory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 can be extracted for later analysis</a:t>
            </a:r>
          </a:p>
          <a:p>
            <a:pPr marL="171450" lvl="0" indent="-171450">
              <a:buFont typeface="Arial" pitchFamily="34" charset="0"/>
              <a:buChar char="•"/>
            </a:pP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(optional – further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ClockworkMod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exploration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Navigate to “mounts and storage”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112354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 recovery mode techniques, based on device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148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1123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Google: 850,000 Android Devices Activated Every Day</a:t>
            </a:r>
            <a:endParaRPr lang="en-US" sz="1200" b="1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 smtClean="0">
                <a:hlinkClick r:id="rId3"/>
              </a:rPr>
              <a:t>Retrieved March 11, 2012</a:t>
            </a:r>
          </a:p>
          <a:p>
            <a:r>
              <a:rPr lang="en-US" dirty="0" smtClean="0">
                <a:hlinkClick r:id="rId3"/>
              </a:rPr>
              <a:t>http://mashable.com/2012/02/27/android-daily-activations/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Google Investor: Google android activating 350,000 devices daily (data visualization video) “Top global smartphone platform.” (</a:t>
            </a:r>
            <a:r>
              <a:rPr lang="en-US" dirty="0" err="1" smtClean="0"/>
              <a:t>n.d.</a:t>
            </a:r>
            <a:r>
              <a:rPr lang="en-US" dirty="0" smtClean="0"/>
              <a:t>). Retrieved March 9, 2011, from http://googinvestor.blogspot.com/2011/03/google-android-activations-350k-daily.html.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356810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More advanced techniques include flashing the recovery partition with a custom ROM, or utilizing exploits in boot loaders. Many possibilities exist; time limits us from diving into each.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149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582486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won’t be covering boot loaders in detail this course. Android Internals will give you all the Boot Loader</a:t>
            </a:r>
            <a:r>
              <a:rPr lang="en-US" baseline="0" dirty="0" smtClean="0"/>
              <a:t> info.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150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837406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151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163032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152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30941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smtClean="0"/>
              <a:t>XRY </a:t>
            </a:r>
          </a:p>
          <a:p>
            <a:pPr marL="171450" indent="-17145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154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871695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itchFamily="34" charset="0"/>
              <a:buChar char="•"/>
            </a:pPr>
            <a:r>
              <a:rPr lang="en-US" dirty="0" smtClean="0"/>
              <a:t>Logical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dirty="0" smtClean="0"/>
              <a:t>If </a:t>
            </a:r>
            <a:r>
              <a:rPr lang="en-US" dirty="0" err="1" smtClean="0"/>
              <a:t>adb</a:t>
            </a:r>
            <a:r>
              <a:rPr lang="en-US" dirty="0" smtClean="0"/>
              <a:t> devices returns results you can run a logical extraction.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dirty="0" smtClean="0"/>
              <a:t>Logical are the most common technique, because they are the easiest and often provide enough data.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dirty="0" smtClean="0"/>
              <a:t>No root access needed, just USB debugging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dirty="0" smtClean="0"/>
              <a:t>In Android forensics, there is a logical technique which does not rely on the file system, and is less-effective. It relies on applications Content Providers. It is part of Android OS and the SDK. Later on we will have a detailed look at logical forensic techniques, and a commercial tool that uses this technique.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dirty="0" smtClean="0"/>
              <a:t>We will look further into </a:t>
            </a:r>
            <a:r>
              <a:rPr lang="en-US" dirty="0" err="1" smtClean="0"/>
              <a:t>adb</a:t>
            </a:r>
            <a:r>
              <a:rPr lang="en-US" dirty="0" smtClean="0"/>
              <a:t> logical extraction, then into commercial forensic tools, including </a:t>
            </a:r>
            <a:r>
              <a:rPr lang="en-US" dirty="0" err="1" smtClean="0"/>
              <a:t>viaForensics</a:t>
            </a:r>
            <a:r>
              <a:rPr lang="en-US" dirty="0" smtClean="0"/>
              <a:t>, </a:t>
            </a:r>
            <a:r>
              <a:rPr lang="en-US" dirty="0" err="1" smtClean="0"/>
              <a:t>CelleBrite</a:t>
            </a:r>
            <a:r>
              <a:rPr lang="en-US" dirty="0" smtClean="0"/>
              <a:t>, and </a:t>
            </a:r>
            <a:r>
              <a:rPr lang="en-US" dirty="0" err="1" smtClean="0"/>
              <a:t>Paraben</a:t>
            </a:r>
            <a:r>
              <a:rPr lang="en-US" dirty="0" smtClean="0"/>
              <a:t> products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en-US" dirty="0" smtClean="0"/>
              <a:t>Physical</a:t>
            </a:r>
          </a:p>
          <a:p>
            <a:pPr marL="640080" marR="0" lvl="1" indent="-2468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Physical extraction can be achieved via hardware or software forensics</a:t>
            </a:r>
          </a:p>
          <a:p>
            <a:pPr marL="640080" marR="0" lvl="1" indent="-2468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The ability to physically image memory is the holy grail of mobile device forensics </a:t>
            </a:r>
          </a:p>
          <a:p>
            <a:pPr marL="640080" marR="0" lvl="1" indent="-2468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Hardware-based involves physically tearing down the device, rendering it likely inoperable</a:t>
            </a:r>
          </a:p>
          <a:p>
            <a:pPr marL="640080" marR="0" lvl="1" indent="-2468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F6FC6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Software is a bit less destructive, which we will cover, using root access</a:t>
            </a:r>
          </a:p>
          <a:p>
            <a:pPr marL="914400" marR="0" lvl="2" indent="-2468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DD9"/>
              </a:buClr>
              <a:buSzPct val="70000"/>
              <a:buFont typeface="Wingdings 2"/>
              <a:buChar char="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Software extraction will attempt to acquire the entire image of the device, including deleted data</a:t>
            </a:r>
          </a:p>
          <a:p>
            <a:pPr marL="628650" lvl="1" indent="-171450"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157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229995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158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325903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X-platform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FAT file system, common on old versions of Windows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Encrypted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apk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limiting the previous ability to lift the .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off device and analyze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microSD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range from 2GB to 32GB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Removing challenges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Physically removing SD cards sometimes requires removing battery (i.e. powering off), or becoming more common, the SD card is non-removable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Unencrypted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SD card is not mounted to forensic workstation, the unencrypted .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apk’s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mounted in /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mnt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asec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a an important directory to pull and analyze, if 3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party apps are part of the investigation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will look at reverse engineering the .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files later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159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399666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not ‘rooted’ will likely not have much for results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may notice security engineers talk about the importance of not rooting your Android device. This is the reason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adb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pull is considered a primary logical acquisition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 take 20 minutes to complete</a:t>
            </a:r>
          </a:p>
          <a:p>
            <a:pPr marL="171450" lvl="0" indent="-171450">
              <a:buFont typeface="Arial" pitchFamily="34" charset="0"/>
              <a:buChar char="•"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160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399666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not ‘rooted’ will likely not have much for results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may notice security engineers talk about the importance of not rooting your Android device. This is the reason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adb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pull is considered a primary logical acquisition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 take 20 minutes to complete</a:t>
            </a:r>
          </a:p>
          <a:p>
            <a:pPr marL="171450" lvl="0" indent="-171450">
              <a:buFont typeface="Arial" pitchFamily="34" charset="0"/>
              <a:buChar char="•"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161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3996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Source: Gartner (November 2011)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356810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/>
              <a:t>The entire 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/data </a:t>
            </a:r>
            <a:r>
              <a:rPr lang="en-US" dirty="0" smtClean="0"/>
              <a:t>directory was pulled from the </a:t>
            </a:r>
            <a:r>
              <a:rPr lang="en-US" dirty="0" err="1" smtClean="0"/>
              <a:t>MyTouch</a:t>
            </a:r>
            <a:r>
              <a:rPr lang="en-US" dirty="0" smtClean="0"/>
              <a:t>, while locked, and stored on my workstation in 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/home/</a:t>
            </a:r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adbpull</a:t>
            </a:r>
            <a:endParaRPr lang="en-US" dirty="0" smtClean="0">
              <a:latin typeface="Courier New" pitchFamily="49" charset="0"/>
              <a:cs typeface="Courier New" pitchFamily="49" charset="0"/>
            </a:endParaRPr>
          </a:p>
          <a:p>
            <a:pPr marL="171450" lvl="0" indent="-171450">
              <a:buFont typeface="Arial" pitchFamily="34" charset="0"/>
              <a:buChar char="•"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unrooted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devices, /data is encrypted, 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though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adb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pull can pull useful data (web history, system info, more) in directories like /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/sys.</a:t>
            </a:r>
          </a:p>
          <a:p>
            <a:pPr marL="171450" lvl="0" indent="-171450">
              <a:buFont typeface="Arial" pitchFamily="34" charset="0"/>
              <a:buChar char="•"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Later on we will dig into some of the key directories we pulled data from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162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399666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Many commercial forensics software products, now support Android (likely because the ease of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adb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integration)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 all are equal, as there are hundreds of Android devices which each product may (or may not) support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 focus on logical acquisition of data either with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adb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pulling Content Provider information from applications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can do physical acquisition on a few devices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also attempt passcode bypassing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http://viaforensics.com/products/viaextract/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Sleuth Kit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http://sleuthkit.org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will look at 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QtADB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AFLogical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viaForensics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Cellebrite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UFED &amp; Physical Analyzer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Paraben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Device Seizure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163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41543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graphical app based on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adb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Utilizes the Android SDK (actually uses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adb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but gives a clean user interface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Requires installing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libs 4.7 on your workstation, rooted device, and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busybox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installed on the device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Windows, Linux, and Mac versions</a:t>
            </a:r>
          </a:p>
          <a:p>
            <a:pPr marL="171450" lvl="0" indent="-171450">
              <a:buFont typeface="Arial" pitchFamily="34" charset="0"/>
              <a:buChar char="•"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Silent annotated 6 minute video: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http://youtu.be/H3drxktKIyU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/>
              <a:t>164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356810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graphical app based on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adb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Utilizes the Android SDK (actually uses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adb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but gives a clean user interface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Open-source, currently well-supported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Requires installing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libs 4.7 on your workstation, rooted device, and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busybox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installed on the device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Windows, Linux, and Mac versions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/>
              <a:t>165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356810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/>
              <a:t>166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356810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itchFamily="34" charset="0"/>
              <a:buChar char="•"/>
            </a:pPr>
            <a:r>
              <a:rPr lang="en-US" dirty="0" smtClean="0"/>
              <a:t>Windows: </a:t>
            </a:r>
            <a:r>
              <a:rPr lang="en-US" u="sng" dirty="0" smtClean="0">
                <a:hlinkClick r:id="rId3"/>
              </a:rPr>
              <a:t>http://qtadb.com/qtadb/QtADB_0.8.1_windows.zip</a:t>
            </a:r>
            <a:r>
              <a:rPr lang="en-US" dirty="0" smtClean="0"/>
              <a:t>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en-US" dirty="0" smtClean="0"/>
              <a:t>Linux 64-bit: </a:t>
            </a:r>
            <a:r>
              <a:rPr lang="en-US" u="sng" dirty="0" smtClean="0">
                <a:hlinkClick r:id="rId4"/>
              </a:rPr>
              <a:t>http://qtadb.com/qtadb/QtADB_0.8.1_linux64.tar.gz</a:t>
            </a:r>
            <a:endParaRPr lang="en-US" dirty="0" smtClean="0"/>
          </a:p>
          <a:p>
            <a:pPr marL="171450" lvl="0" indent="-171450">
              <a:buFont typeface="Arial" pitchFamily="34" charset="0"/>
              <a:buChar char="•"/>
            </a:pPr>
            <a:r>
              <a:rPr lang="en-US" dirty="0" smtClean="0"/>
              <a:t>Mac OS X: </a:t>
            </a:r>
            <a:r>
              <a:rPr lang="en-US" u="sng" dirty="0" smtClean="0">
                <a:hlinkClick r:id="rId5"/>
              </a:rPr>
              <a:t>http://www.mediafire.com/file/4hsyfnvvmq2lc5c/QtADB_0.8.0_osx.zip</a:t>
            </a:r>
            <a:r>
              <a:rPr lang="en-US" dirty="0" smtClean="0"/>
              <a:t> </a:t>
            </a:r>
          </a:p>
          <a:p>
            <a:pPr marL="171450" lvl="0" indent="-171450">
              <a:buFont typeface="Arial" pitchFamily="34" charset="0"/>
              <a:buChar char="•"/>
            </a:pPr>
            <a:endParaRPr lang="en-US" dirty="0" smtClean="0"/>
          </a:p>
          <a:p>
            <a:pPr marL="171450" lvl="0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phone drivers are installed,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QtADB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will display a Windows Explorer-like display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Workstation files on left, phone files on right</a:t>
            </a:r>
          </a:p>
          <a:p>
            <a:pPr marL="171450" lvl="0" indent="-171450">
              <a:buFont typeface="Arial" pitchFamily="34" charset="0"/>
              <a:buChar char="•"/>
            </a:pPr>
            <a:endParaRPr lang="en-US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/>
              <a:t>167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356810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168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837406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169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163032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Created by security consulting / product company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viaForensics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Leverages Content Providers (remember our overview of the Android security model).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Content Providers allows an application the ability to share data with another application.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 Intro to Android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more.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AFLogical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requires USB debugging to be enabled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Acquires data from 41 Content Providers and saves details in .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csv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itchFamily="34" charset="0"/>
              <a:buChar char="•"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Setup: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Download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AFLogical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application at 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http://viaforensics.com/products/aflogical/</a:t>
            </a:r>
            <a:endParaRPr lang="en-US" sz="14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users’ SD Card and install examiners SD Card into phone</a:t>
            </a:r>
            <a:endParaRPr lang="en-US" sz="14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Connect Android device to forensic workstation</a:t>
            </a:r>
            <a:endParaRPr lang="en-US" sz="14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cmd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prompt, type the following:</a:t>
            </a:r>
            <a:endParaRPr lang="en-US" sz="14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adb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devices</a:t>
            </a:r>
            <a:b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adb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install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AndroidForensics.apk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adb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shell am start -n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com.viaforensics.android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com.viaforensics.android.ForensicsActivity</a:t>
            </a:r>
            <a:endParaRPr lang="en-US" sz="14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device,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viaForensic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app should be running, select Capture</a:t>
            </a:r>
            <a:endParaRPr lang="en-US" sz="14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[Optional] Create directory on workstation to receive files, for example c:\temp\af</a:t>
            </a:r>
            <a:endParaRPr lang="en-US" sz="14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[Optional] From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cmd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prompt:</a:t>
            </a:r>
            <a:endParaRPr lang="en-US" sz="14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adb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pull /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sdcard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/forensics c:\temp\af</a:t>
            </a:r>
            <a:endParaRPr lang="en-US" sz="14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cmd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prompt:</a:t>
            </a:r>
            <a:endParaRPr lang="en-US" sz="14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adb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uninstall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com.viaforensics.android</a:t>
            </a:r>
            <a:endParaRPr lang="en-US" sz="14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Disconnect Android device</a:t>
            </a:r>
            <a:endParaRPr lang="en-US" sz="14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Files are on SD Card root in folder called forensics and then named after date/time of acquisition. Or files are in workstation folder if followed above Optional steps.</a:t>
            </a:r>
            <a:endParaRPr lang="en-US" sz="14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/>
              <a:t>170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356810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Logical extraction only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dirty="0" smtClean="0"/>
              <a:t>No deleted files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dirty="0" smtClean="0"/>
              <a:t>No file system at all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Data extracted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dirty="0" smtClean="0"/>
              <a:t>SMS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dirty="0" smtClean="0"/>
              <a:t>Call Log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dirty="0" smtClean="0"/>
              <a:t>Contacts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dirty="0" smtClean="0"/>
              <a:t>Pictures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dirty="0" smtClean="0"/>
              <a:t>Audio Files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dirty="0" smtClean="0"/>
              <a:t>Etc.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~1-2 min for extraction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171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0878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source: </a:t>
            </a:r>
            <a:r>
              <a:rPr lang="en-US" dirty="0" smtClean="0">
                <a:hlinkClick r:id="rId3"/>
              </a:rPr>
              <a:t>http://xmscan.files.wordpress.com/2011/06/android-version-name-history1.png</a:t>
            </a:r>
            <a:r>
              <a:rPr lang="en-US" dirty="0" smtClean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356810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/>
              <a:t>172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356810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Logical Extraction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dirty="0" smtClean="0"/>
              <a:t>SMS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dirty="0" smtClean="0"/>
              <a:t>Call Log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dirty="0" smtClean="0"/>
              <a:t>Contacts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dirty="0" smtClean="0"/>
              <a:t>Pictures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dirty="0" smtClean="0"/>
              <a:t>Audio Files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dirty="0" smtClean="0"/>
              <a:t>Etc.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File System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dirty="0" smtClean="0"/>
              <a:t>No deleted files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dirty="0" smtClean="0"/>
              <a:t>Reconstructs file system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dirty="0" smtClean="0"/>
              <a:t>Excludes /data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dirty="0" smtClean="0"/>
              <a:t>Regular user does not have permission to access this directory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dirty="0" smtClean="0"/>
              <a:t>Next step: root the device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~3-4 hours for extraction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We will look at: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dirty="0" smtClean="0"/>
              <a:t>Acquisition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dirty="0" smtClean="0"/>
              <a:t>Results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dirty="0" smtClean="0"/>
              <a:t>Sorting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dirty="0" smtClean="0"/>
              <a:t>Reporting</a:t>
            </a:r>
          </a:p>
          <a:p>
            <a:pPr marL="171450" indent="-171450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173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513837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Logical Extraction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dirty="0" smtClean="0"/>
              <a:t>SMS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dirty="0" smtClean="0"/>
              <a:t>Call Log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dirty="0" smtClean="0"/>
              <a:t>Contacts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dirty="0" smtClean="0"/>
              <a:t>Pictures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dirty="0" smtClean="0"/>
              <a:t>Audio Files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dirty="0" smtClean="0"/>
              <a:t>Etc.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File System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dirty="0" smtClean="0"/>
              <a:t>No deleted files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dirty="0" smtClean="0"/>
              <a:t>Reconstructs file system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dirty="0" smtClean="0"/>
              <a:t>Excludes /data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dirty="0" smtClean="0"/>
              <a:t>Regular user does not have permission to access this directory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dirty="0" smtClean="0"/>
              <a:t>Next step: root the device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~3-4 hours for extraction</a:t>
            </a:r>
          </a:p>
          <a:p>
            <a:pPr marL="171450" indent="-171450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174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513837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175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513837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176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513837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177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513837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178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513837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5-48 hours, eventual failure to complete. Though looking at data, nearly 3GB of data was extracted into case. (case3)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Stored on protected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IronKey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171450" indent="-171450">
              <a:buFont typeface="Arial" pitchFamily="34" charset="0"/>
              <a:buChar char="•"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Search for “password”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28 results found before pausing search </a:t>
            </a:r>
          </a:p>
          <a:p>
            <a:pPr marL="171450" indent="-171450">
              <a:buFont typeface="Arial" pitchFamily="34" charset="0"/>
              <a:buChar char="•"/>
            </a:pPr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Cached GPS voice commands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HTC Glacier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/>
              </a:rPr>
              <a:t>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File System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/>
              </a:rPr>
              <a:t>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mnt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sdcard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/Android/data/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com.google.android.apps.maps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/cache/._speech_nav_27.wav[1}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I-95 N , 2011-12-09 11:47:00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mnt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sdcard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/Android/data/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com.google.android.apps.maps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/cache/._speech_nav_13.wav[1}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Wayside Rd. , 2011-12-09 11:55:24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 Investigation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HTC Glacier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/>
              </a:rPr>
              <a:t>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File System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/>
              </a:rPr>
              <a:t>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mnt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sdcard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/DCIM/.thumbnails/1324772457133.jpg [1]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Picture of room with furniture. Meta data shows picture was taken from HTC Glacier on 2011-12-24 20:20:56. </a:t>
            </a:r>
          </a:p>
          <a:p>
            <a:pPr marL="171450" indent="-171450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179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513837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180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513837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181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5138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Source: </a:t>
            </a:r>
            <a:r>
              <a:rPr lang="en-US" baseline="0" dirty="0" err="1" smtClean="0"/>
              <a:t>Hoog</a:t>
            </a:r>
            <a:r>
              <a:rPr lang="en-US" baseline="0" dirty="0" smtClean="0"/>
              <a:t>, Android Forensics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356810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182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513837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183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513837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Physical – Accesses the physical storage, not the file system, for access to data.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Physical provides much more data than logical, though are more difficult and time intensive, and require more analysis time.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 locate deleted data, which was marked for deletion, but not yet overwritten.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Known as allocated and unallocated (deleted) data.</a:t>
            </a:r>
          </a:p>
          <a:p>
            <a:pPr marL="628650" lvl="1" indent="-171450">
              <a:buFont typeface="Arial" pitchFamily="34" charset="0"/>
              <a:buChar char="•"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184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325903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Physical more difficult to achieve than logical.</a:t>
            </a:r>
          </a:p>
          <a:p>
            <a:pPr marL="171450" lvl="0" indent="-171450">
              <a:buFont typeface="Arial" pitchFamily="34" charset="0"/>
              <a:buChar char="•"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 need root privileges, we covered this earlier. No root, no physical.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we have root, we can get access to the entire NAND flash, not just the file system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 bypass passcode locked devices</a:t>
            </a:r>
          </a:p>
          <a:p>
            <a:pPr marL="0" indent="0">
              <a:buFont typeface="Arial" pitchFamily="34" charset="0"/>
              <a:buNone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do we do it?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Many approaches documented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/>
              <a:t>185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356810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187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940462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188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940462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189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281254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190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837406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/>
              <a:t>If using </a:t>
            </a:r>
            <a:r>
              <a:rPr lang="en-US" dirty="0" err="1" smtClean="0"/>
              <a:t>AFLogical</a:t>
            </a:r>
            <a:r>
              <a:rPr lang="en-US" dirty="0" smtClean="0"/>
              <a:t> (see exercise page for </a:t>
            </a:r>
            <a:r>
              <a:rPr lang="en-US" dirty="0" err="1" smtClean="0"/>
              <a:t>AFLogical</a:t>
            </a:r>
            <a:r>
              <a:rPr lang="en-US" dirty="0" smtClean="0"/>
              <a:t> setup) </a:t>
            </a:r>
            <a:br>
              <a:rPr lang="en-US" dirty="0" smtClean="0"/>
            </a:br>
            <a:endParaRPr lang="en-US" dirty="0" smtClean="0"/>
          </a:p>
          <a:p>
            <a:pPr lvl="0"/>
            <a:r>
              <a:rPr lang="en-US" dirty="0" smtClean="0"/>
              <a:t>Connect an Android device and attempt a physical acquisition (if available)</a:t>
            </a:r>
            <a:br>
              <a:rPr lang="en-US" dirty="0" smtClean="0"/>
            </a:br>
            <a:endParaRPr lang="en-US" dirty="0" smtClean="0"/>
          </a:p>
          <a:p>
            <a:pPr lvl="0"/>
            <a:r>
              <a:rPr lang="en-US" dirty="0" smtClean="0"/>
              <a:t>If physical not available, attempt a logical acquisition (for time sake, exclude SD card)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Once acquired, locate apps and be prepared to share with the class the contacts database and apps stored on the device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191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163032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192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309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356810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193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74982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byte code is reverted to source for potential use during penetration testing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done by first extracting each of the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classes.dex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files using an archive manager, for example 7-Zip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Archive management program similar to WinZip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Using dex2jar.bat, a jar file is created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Batch file used to convert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dex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files to jar files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194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932633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byte code is reverted to source for potential use during penetration testing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done by first extracting each of the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classes.dex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files using an archive manager, for example 7-Zip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Archive management program similar to WinZip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Using dex2jar.bat, a jar file is created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Batch file used to convert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dex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files to jar files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195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932633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Remove -f flag if not needing to overwrite directory.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Installation for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noobs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Windows: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Download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apktool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-install-windows-* file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Download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apktool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-* file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Unpack both to your Windows directory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Linux: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Download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apktool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-install-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linux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-* file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Download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apktool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-* file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Unpack both to /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/local/bin directory (you must have root permissions)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Mac OS X: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Download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apktool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-install-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macos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-* file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Download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apktool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-* file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Unpack both to /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/local/bin directory (you must have root permissions)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197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932633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can analyze, display, modify and save your apps easily and statically by using the tool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androlyze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in command line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198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932633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Includes Java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Decompiler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dex2jar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APKInspector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install steps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Code.google.com/p/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apkinspector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/wiki/Installation (with help from ubuntuforums.org/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showthread.php?t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=17777613)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Install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QtSDK</a:t>
            </a: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Configure PATH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Install Python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Install SIP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Install PyQt4</a:t>
            </a: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Install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pydot</a:t>
            </a: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Install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Graphviz</a:t>
            </a: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Install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apktool</a:t>
            </a: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itchFamily="34" charset="0"/>
              <a:buChar char="•"/>
            </a:pP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Run it: /opt/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apkinspector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python startQT.py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sound, not stimulating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9:00m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Video at: http://youtu.be/X538N-x3UUY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199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932633"/>
      </p:ext>
    </p:extLst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200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837406"/>
      </p:ext>
    </p:extLst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201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163032"/>
      </p:ext>
    </p:extLst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202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309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3568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3568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356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309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</a:t>
            </a:r>
            <a:r>
              <a:rPr lang="en-US"/>
              <a:t> are some Linux commands that are useful when using Ubuntu as a forensic workstation, but also come in handy when we access an Android shell, which is Linux.</a:t>
            </a:r>
            <a:endParaRPr lang="en-US" dirty="0"/>
          </a:p>
          <a:p>
            <a:endParaRPr lang="en-US" dirty="0"/>
          </a:p>
          <a:p>
            <a:r>
              <a:rPr lang="en-US"/>
              <a:t>If these commands are foreign to you, suggest a refresher course/book in Linux commands. </a:t>
            </a:r>
            <a:endParaRPr lang="en-US" dirty="0"/>
          </a:p>
          <a:p>
            <a:endParaRPr lang="en-US" dirty="0"/>
          </a:p>
          <a:p>
            <a:r>
              <a:rPr lang="en-US"/>
              <a:t>Due to time, we will not be covering detailed definitions of Linux commands, though we will highlight and define the commands we use, as we go.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0847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</a:t>
            </a:r>
            <a:r>
              <a:rPr lang="en-US"/>
              <a:t> are some Linux commands that are useful when using Ubuntu as a forensic workstation, but also come in handy when we access an Android shell, which is Linux.</a:t>
            </a:r>
            <a:endParaRPr lang="en-US" dirty="0"/>
          </a:p>
          <a:p>
            <a:endParaRPr lang="en-US" dirty="0"/>
          </a:p>
          <a:p>
            <a:r>
              <a:rPr lang="en-US"/>
              <a:t>If these commands are foreign to you, suggest a refresher course/book in Linux commands. </a:t>
            </a:r>
            <a:endParaRPr lang="en-US" dirty="0"/>
          </a:p>
          <a:p>
            <a:endParaRPr lang="en-US" dirty="0"/>
          </a:p>
          <a:p>
            <a:r>
              <a:rPr lang="en-US"/>
              <a:t>Due to time, we will not be covering detailed definitions of Linux commands, though we will highlight and define the commands we use, as we go.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0847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Also have 64-bit version built for </a:t>
            </a:r>
            <a:r>
              <a:rPr lang="en-US" dirty="0" err="1" smtClean="0"/>
              <a:t>VirtualBox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3568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9302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Slide only needed</a:t>
            </a:r>
            <a:r>
              <a:rPr lang="en-US" baseline="0" dirty="0" smtClean="0"/>
              <a:t> on some instances of the VM. Initially used on first Virtual Box build, but automatically setup on the </a:t>
            </a:r>
            <a:r>
              <a:rPr lang="en-US" baseline="0" dirty="0" err="1" smtClean="0"/>
              <a:t>VMWare</a:t>
            </a:r>
            <a:r>
              <a:rPr lang="en-US" baseline="0" dirty="0" smtClean="0"/>
              <a:t> build.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8876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http://developer.android.com/guide/basics/what-is-android.html</a:t>
            </a:r>
            <a:endParaRPr lang="en-US" sz="1200" u="sng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Based on Linux 2.6 kernel.</a:t>
            </a:r>
            <a:endParaRPr lang="en-US" sz="11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Flash Memory important for forensics</a:t>
            </a:r>
            <a:endParaRPr lang="en-US" sz="11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Libraries (core libraries)</a:t>
            </a:r>
            <a:endParaRPr lang="en-US" sz="11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SQLite is important for forensic analysis</a:t>
            </a:r>
            <a:endParaRPr lang="en-US" sz="11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Runtime</a:t>
            </a:r>
            <a:endParaRPr lang="en-US" sz="11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Contains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Dalvik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custom JVM</a:t>
            </a:r>
            <a:endParaRPr lang="en-US" sz="11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will explore the details of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Dalvik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VM when we RE an app.</a:t>
            </a:r>
            <a:endParaRPr lang="en-US" sz="11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Dalvik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VM uses file format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Dalvik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Executable (.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dex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  <a:endParaRPr lang="en-US" sz="11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Java Archive (.jar) gets converted to .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dex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upon compilation, providing optimization .</a:t>
            </a:r>
            <a:endParaRPr lang="en-US" sz="11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085850" lvl="2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will use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smali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(by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JesusFreke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to decompile .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dex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files.</a:t>
            </a:r>
            <a:endParaRPr lang="en-US" sz="11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 Framework</a:t>
            </a:r>
            <a:endParaRPr lang="en-US" sz="11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Resources access via SDK by developers</a:t>
            </a:r>
            <a:endParaRPr lang="en-US" sz="11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will focus on much of these areas during our forensic data extraction and application reverse engineering</a:t>
            </a:r>
            <a:endParaRPr lang="en-US" sz="11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more deep info on the Android architecture and application development framework, suggest Android Internal and Intro to Android Dev.</a:t>
            </a:r>
            <a:endParaRPr lang="en-US" sz="11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NDK – Add more if we want to address.</a:t>
            </a:r>
            <a:endParaRPr lang="en-US" sz="11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1452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CPU – ARM and Intel</a:t>
            </a:r>
            <a:r>
              <a:rPr lang="en-US" baseline="0" dirty="0" smtClean="0"/>
              <a:t> </a:t>
            </a:r>
            <a:r>
              <a:rPr lang="en-US" dirty="0" smtClean="0"/>
              <a:t>x86</a:t>
            </a:r>
          </a:p>
          <a:p>
            <a:r>
              <a:rPr lang="en-US" dirty="0" smtClean="0"/>
              <a:t>RAM – Random Access Memory; loads and</a:t>
            </a:r>
            <a:r>
              <a:rPr lang="en-US" baseline="0" dirty="0" smtClean="0"/>
              <a:t> runs OS, apps, and data; is volatile</a:t>
            </a:r>
            <a:endParaRPr lang="en-US" dirty="0" smtClean="0"/>
          </a:p>
          <a:p>
            <a:r>
              <a:rPr lang="en-US" dirty="0" smtClean="0"/>
              <a:t>NAND – Nonvolatile, persistent</a:t>
            </a:r>
            <a:r>
              <a:rPr lang="en-US" baseline="0" dirty="0" smtClean="0"/>
              <a:t>; stores </a:t>
            </a:r>
            <a:r>
              <a:rPr lang="en-US" baseline="0" dirty="0" err="1" smtClean="0"/>
              <a:t>bootloader</a:t>
            </a:r>
            <a:r>
              <a:rPr lang="en-US" baseline="0" dirty="0" smtClean="0"/>
              <a:t>, OS, and data</a:t>
            </a:r>
          </a:p>
          <a:p>
            <a:r>
              <a:rPr lang="en-US" baseline="0" dirty="0" smtClean="0"/>
              <a:t>SD Card – varies per device. External SD uses NAND. Some phones (Nexus) emulate an SD Card by partitioning on-board NAND.</a:t>
            </a:r>
          </a:p>
          <a:p>
            <a:r>
              <a:rPr lang="en-US" baseline="0" dirty="0" smtClean="0"/>
              <a:t>Camera – Front, back; GPS tracked photos; time/date stamp; barcode reader</a:t>
            </a:r>
          </a:p>
          <a:p>
            <a:r>
              <a:rPr lang="en-US" dirty="0" smtClean="0"/>
              <a:t>Battery – to get to SD Card/SIM, often must remove battery, powering off device. Dangerous</a:t>
            </a:r>
            <a:r>
              <a:rPr lang="en-US" baseline="0" dirty="0" smtClean="0"/>
              <a:t> for forensics.</a:t>
            </a:r>
          </a:p>
          <a:p>
            <a:r>
              <a:rPr lang="en-US" baseline="0" dirty="0" smtClean="0"/>
              <a:t>USB – Used for ADB, much of this class; connecting R/W to memory, modifying stored data.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3568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RAM – Random Access Memory; loads and</a:t>
            </a:r>
            <a:r>
              <a:rPr lang="en-US" baseline="0" dirty="0" smtClean="0"/>
              <a:t> runs OS, apps, and data; is volatile</a:t>
            </a:r>
            <a:endParaRPr lang="en-US" dirty="0" smtClean="0"/>
          </a:p>
          <a:p>
            <a:r>
              <a:rPr lang="en-US" dirty="0" smtClean="0"/>
              <a:t>NAND – Nonvolatile, persistent</a:t>
            </a:r>
            <a:r>
              <a:rPr lang="en-US" baseline="0" dirty="0" smtClean="0"/>
              <a:t>; stores </a:t>
            </a:r>
            <a:r>
              <a:rPr lang="en-US" baseline="0" dirty="0" err="1" smtClean="0"/>
              <a:t>bootloader</a:t>
            </a:r>
            <a:r>
              <a:rPr lang="en-US" baseline="0" dirty="0" smtClean="0"/>
              <a:t>, OS, and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3568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 smtClean="0">
                <a:effectLst/>
              </a:rPr>
              <a:t>the different layers of memory. </a:t>
            </a:r>
            <a:r>
              <a:rPr lang="en-US" dirty="0" err="1" smtClean="0">
                <a:effectLst/>
              </a:rPr>
              <a:t>nand</a:t>
            </a:r>
            <a:r>
              <a:rPr lang="en-US" dirty="0" smtClean="0">
                <a:effectLst/>
              </a:rPr>
              <a:t> below partitions below files. 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 smtClean="0">
                <a:effectLst/>
              </a:rPr>
              <a:t>Notice</a:t>
            </a:r>
            <a:r>
              <a:rPr lang="en-US" baseline="0" dirty="0" smtClean="0">
                <a:effectLst/>
              </a:rPr>
              <a:t> logical and physical. Important to remember, as we get into different types of forensics acquisition. 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>
                <a:effectLst/>
              </a:rPr>
              <a:t>Logical, possible with default manufacturer device permission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>
                <a:effectLst/>
              </a:rPr>
              <a:t>Physical, requires </a:t>
            </a:r>
            <a:r>
              <a:rPr lang="en-US" baseline="0" dirty="0" err="1" smtClean="0">
                <a:effectLst/>
              </a:rPr>
              <a:t>superuser</a:t>
            </a:r>
            <a:r>
              <a:rPr lang="en-US" baseline="0" dirty="0" smtClean="0">
                <a:effectLst/>
              </a:rPr>
              <a:t> permissions.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5952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356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858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Boot loader – separate from Linux kernel; the boot loader has two distinct stages: the initial program load (IPL) and the second program loader (SPL).</a:t>
            </a:r>
          </a:p>
          <a:p>
            <a:r>
              <a:rPr lang="en-US" dirty="0" err="1" smtClean="0"/>
              <a:t>Init</a:t>
            </a:r>
            <a:r>
              <a:rPr lang="en-US" dirty="0" smtClean="0"/>
              <a:t> - starts key system and user processes; similar to the /</a:t>
            </a:r>
            <a:r>
              <a:rPr lang="en-US" dirty="0" err="1" smtClean="0"/>
              <a:t>etc</a:t>
            </a:r>
            <a:r>
              <a:rPr lang="en-US" dirty="0" smtClean="0"/>
              <a:t>/</a:t>
            </a:r>
            <a:r>
              <a:rPr lang="en-US" dirty="0" err="1" smtClean="0"/>
              <a:t>init.d</a:t>
            </a:r>
            <a:r>
              <a:rPr lang="en-US" dirty="0" smtClean="0"/>
              <a:t> scripts found on traditional Linux devices; </a:t>
            </a:r>
            <a:r>
              <a:rPr lang="en-US" dirty="0" err="1" smtClean="0"/>
              <a:t>init.rc</a:t>
            </a:r>
            <a:r>
              <a:rPr lang="en-US" dirty="0" smtClean="0"/>
              <a:t> is typically located on the root file system and provides the kernel with the details on how to start core services.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3568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Boot loader – separate from Linux kernel; the boot loader has two distinct stages: the initial program load (IPL) and the second program loader (SPL).</a:t>
            </a:r>
          </a:p>
          <a:p>
            <a:r>
              <a:rPr lang="en-US" dirty="0" err="1" smtClean="0"/>
              <a:t>Init</a:t>
            </a:r>
            <a:r>
              <a:rPr lang="en-US" dirty="0" smtClean="0"/>
              <a:t> - starts key system and user processes; similar to the /</a:t>
            </a:r>
            <a:r>
              <a:rPr lang="en-US" dirty="0" err="1" smtClean="0"/>
              <a:t>etc</a:t>
            </a:r>
            <a:r>
              <a:rPr lang="en-US" dirty="0" smtClean="0"/>
              <a:t>/</a:t>
            </a:r>
            <a:r>
              <a:rPr lang="en-US" dirty="0" err="1" smtClean="0"/>
              <a:t>init.d</a:t>
            </a:r>
            <a:r>
              <a:rPr lang="en-US" dirty="0" smtClean="0"/>
              <a:t> scripts found on traditional Linux devices; </a:t>
            </a:r>
            <a:r>
              <a:rPr lang="en-US" dirty="0" err="1" smtClean="0"/>
              <a:t>init.rc</a:t>
            </a:r>
            <a:r>
              <a:rPr lang="en-US" dirty="0" smtClean="0"/>
              <a:t> is typically located on the root file system and provides the kernel with the details on how to start core services.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3568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app (.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installation, Android checks for developers unique signature.</a:t>
            </a:r>
          </a:p>
          <a:p>
            <a:pPr lvl="2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NOTE: Not signed by a CA.</a:t>
            </a:r>
          </a:p>
          <a:p>
            <a:pPr lvl="2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 is the responsibility of the developer.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 signature validation, Android check the permissions (AndriodManifest.xml) needed for the app, designated by the developer.</a:t>
            </a:r>
          </a:p>
          <a:p>
            <a:pPr lvl="2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example: network access, GPS access, access to storage</a:t>
            </a:r>
          </a:p>
          <a:p>
            <a:pPr lvl="2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Checking an app’s permissions, compared to its functionality could give a clue if an app has potential malicious intent. Important area to look at for forensics 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analysis.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69867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 installed.</a:t>
            </a:r>
          </a:p>
          <a:p>
            <a:pPr lvl="2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Android creates a Linux user ID and group ID for each installed app. </a:t>
            </a:r>
          </a:p>
          <a:p>
            <a:pPr lvl="3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creates a security perimeter allowing only apps with the same user ID access to the same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Dalvik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VM.</a:t>
            </a:r>
          </a:p>
          <a:p>
            <a:pPr lvl="3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app get its own directory on device for app and data storage, and is only accessible by its Linux User ID.</a:t>
            </a:r>
          </a:p>
          <a:p>
            <a:pPr lvl="3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the basis for data security in Android, and the core of the Android Security Model.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Android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Runtime –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Dalvik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VM (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Sutterfield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Runs every Android app (.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apk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Android app runs in its own process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Android app has its own instance of the VM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Properties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Written to allow multiple VM instances to run efficiently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 memory requirements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Register based (no stack)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Linux provides process isolation, memory management and threading support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Runs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Dalvik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bytecode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(.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dex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files)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Java .class / .jar files are converted to .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dex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build time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6986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414141"/>
                </a:solidFill>
                <a:latin typeface="Arial"/>
                <a:cs typeface="Arial"/>
              </a:rPr>
              <a:t>If you are running a 64-bit distribution of Android SDK on your development machine, you need to install the ia32-libs</a:t>
            </a:r>
          </a:p>
          <a:p>
            <a:r>
              <a:rPr lang="en-US" dirty="0" err="1" smtClean="0">
                <a:solidFill>
                  <a:srgbClr val="414141"/>
                </a:solidFill>
                <a:latin typeface="Arial"/>
                <a:cs typeface="Arial"/>
              </a:rPr>
              <a:t>sudo</a:t>
            </a:r>
            <a:r>
              <a:rPr lang="en-US" dirty="0" smtClean="0">
                <a:solidFill>
                  <a:srgbClr val="414141"/>
                </a:solidFill>
                <a:latin typeface="Arial"/>
                <a:cs typeface="Arial"/>
              </a:rPr>
              <a:t> apt-get install ia32-libs</a:t>
            </a:r>
          </a:p>
          <a:p>
            <a:r>
              <a:rPr lang="en-US" dirty="0" smtClean="0">
                <a:solidFill>
                  <a:srgbClr val="414141"/>
                </a:solidFill>
                <a:latin typeface="Arial"/>
                <a:cs typeface="Arial"/>
              </a:rPr>
              <a:t/>
            </a:r>
            <a:br>
              <a:rPr lang="en-US" dirty="0" smtClean="0">
                <a:solidFill>
                  <a:srgbClr val="414141"/>
                </a:solidFill>
                <a:latin typeface="Arial"/>
                <a:cs typeface="Arial"/>
              </a:rPr>
            </a:br>
            <a:endParaRPr lang="en-US" dirty="0" smtClean="0">
              <a:solidFill>
                <a:srgbClr val="414141"/>
              </a:solidFill>
              <a:latin typeface="Arial"/>
              <a:cs typeface="Arial"/>
            </a:endParaRPr>
          </a:p>
          <a:p>
            <a:r>
              <a:rPr lang="en-US" b="1" dirty="0" smtClean="0">
                <a:solidFill>
                  <a:srgbClr val="414141"/>
                </a:solidFill>
                <a:latin typeface="Arial"/>
                <a:cs typeface="Arial"/>
              </a:rPr>
              <a:t>Download, Install and Configure the Android SDK</a:t>
            </a:r>
          </a:p>
          <a:p>
            <a:r>
              <a:rPr lang="pt-BR" dirty="0" smtClean="0">
                <a:solidFill>
                  <a:srgbClr val="414141"/>
                </a:solidFill>
                <a:latin typeface="Arial"/>
                <a:cs typeface="Arial"/>
              </a:rPr>
              <a:t>sudo -s cp -r android-sdk_r20.0.3-linux.tgz /opt</a:t>
            </a:r>
            <a:endParaRPr lang="en-US" b="1" dirty="0" smtClean="0">
              <a:solidFill>
                <a:srgbClr val="414141"/>
              </a:solidFill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70062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Put proxy on the board.</a:t>
            </a:r>
          </a:p>
          <a:p>
            <a:r>
              <a:rPr lang="en-US" dirty="0" err="1" smtClean="0"/>
              <a:t>gatekeeper.mitre.org</a:t>
            </a:r>
            <a:endParaRPr lang="en-US" dirty="0" smtClean="0"/>
          </a:p>
          <a:p>
            <a:r>
              <a:rPr lang="en-US" dirty="0" smtClean="0"/>
              <a:t>Port 80</a:t>
            </a:r>
          </a:p>
          <a:p>
            <a:endParaRPr lang="en-US" dirty="0" smtClean="0"/>
          </a:p>
          <a:p>
            <a:r>
              <a:rPr lang="en-US" dirty="0" smtClean="0"/>
              <a:t>Located in Tools &gt;</a:t>
            </a:r>
            <a:r>
              <a:rPr lang="en-US" baseline="0" dirty="0" smtClean="0"/>
              <a:t> Options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68860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56696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dirty="0" smtClean="0"/>
              <a:t>If you're developing on Windows, you need to install a USB driver for </a:t>
            </a:r>
            <a:r>
              <a:rPr lang="en-US" sz="1200" dirty="0" err="1" smtClean="0"/>
              <a:t>adb</a:t>
            </a:r>
            <a:r>
              <a:rPr lang="en-US" sz="1200" dirty="0" smtClean="0"/>
              <a:t>. If you're using an Android Developer Phone (ADP), Nexus One, or Nexus S, see the </a:t>
            </a:r>
            <a:r>
              <a:rPr lang="en-US" sz="1200" u="sng" dirty="0" smtClean="0">
                <a:hlinkClick r:id="rId3"/>
              </a:rPr>
              <a:t>Google Windows USB Driver</a:t>
            </a:r>
            <a:r>
              <a:rPr lang="en-US" sz="1200" dirty="0" smtClean="0"/>
              <a:t>. Otherwise, you can find a link to the appropriate OEM driver in the </a:t>
            </a:r>
            <a:r>
              <a:rPr lang="en-US" sz="1200" u="sng" dirty="0" smtClean="0">
                <a:hlinkClick r:id="rId4"/>
              </a:rPr>
              <a:t>OEM USB Drivers</a:t>
            </a:r>
            <a:r>
              <a:rPr lang="en-US" sz="1200" dirty="0" smtClean="0"/>
              <a:t> document. </a:t>
            </a:r>
          </a:p>
          <a:p>
            <a:pPr marL="171450" lvl="0" indent="-171450">
              <a:buFont typeface="Arial" pitchFamily="34" charset="0"/>
              <a:buChar char="•"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Download and install Android SDK.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Android SDK Manager, expand Extras and check “Google USB Driver package”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Update Environment Variables PATH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Example: C:\Users\Shawn\AppData\Local\Android\android-sdk\platform-tools</a:t>
            </a:r>
            <a:endParaRPr lang="en-US" sz="14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85432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Run  SDK Manager and add some available packages.</a:t>
            </a:r>
          </a:p>
          <a:p>
            <a:pPr lvl="2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Update PATH (similar to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Linix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31712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9137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31062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Set up your system to detect your device – Linux </a:t>
            </a:r>
          </a:p>
          <a:p>
            <a:r>
              <a:rPr lang="en-US" sz="1200" dirty="0" smtClean="0"/>
              <a:t>If you're developing on Ubuntu Linux, you need to add a </a:t>
            </a:r>
            <a:r>
              <a:rPr lang="en-US" dirty="0" err="1" smtClean="0"/>
              <a:t>udev</a:t>
            </a:r>
            <a:r>
              <a:rPr lang="en-US" sz="1200" dirty="0" smtClean="0"/>
              <a:t> rules file that contains a USB configuration for each type of device you want to use for development. In the rules file, each device manufacturer is identified by a unique vendor ID, as specified by the </a:t>
            </a:r>
            <a:r>
              <a:rPr lang="en-US" dirty="0" smtClean="0"/>
              <a:t>ATTR{</a:t>
            </a:r>
            <a:r>
              <a:rPr lang="en-US" dirty="0" err="1" smtClean="0"/>
              <a:t>idVendor</a:t>
            </a:r>
            <a:r>
              <a:rPr lang="en-US" dirty="0" smtClean="0"/>
              <a:t>}</a:t>
            </a:r>
            <a:r>
              <a:rPr lang="en-US" sz="1200" dirty="0" smtClean="0"/>
              <a:t> property. For a list of vendor IDs, see </a:t>
            </a:r>
            <a:r>
              <a:rPr lang="en-US" sz="1200" u="sng" dirty="0" smtClean="0">
                <a:hlinkClick r:id="rId3"/>
              </a:rPr>
              <a:t>USB Vendor IDs</a:t>
            </a:r>
            <a:r>
              <a:rPr lang="en-US" sz="1200" dirty="0" smtClean="0"/>
              <a:t>, below. To set up device detection on Ubuntu Linux: </a:t>
            </a:r>
          </a:p>
          <a:p>
            <a:r>
              <a:rPr lang="en-US" sz="1100" dirty="0" smtClean="0"/>
              <a:t>In Android SDK Manager, USB Driver package is not compatible with Linux, requiring the more cumbersome UDEV rules setup.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71912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terminal: lsusb - when devices connected via USB, run this command to get Vendor 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97616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20906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00343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42488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55270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75199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00423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98170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1988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31062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78639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42400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Mac OS X with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VMWare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Fusion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Virtual Machine &gt; USB &gt; Connect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Using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VirtualBox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Settings &gt; USB</a:t>
            </a:r>
            <a:b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35677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85594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SCSI removable disk,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sdb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That’s the SD card on my HTC phone.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05002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 proven, though understand that write blocker</a:t>
            </a:r>
            <a:r>
              <a:rPr lang="en-US" baseline="0" dirty="0" smtClean="0"/>
              <a:t> may still allow ADB. Some test have proven that write blockers still allow modification of the Android device.</a:t>
            </a:r>
          </a:p>
          <a:p>
            <a:r>
              <a:rPr lang="en-US" baseline="0" dirty="0" smtClean="0">
                <a:cs typeface="Calibri"/>
              </a:rPr>
              <a:t>Write blockers, ~$200-$300. Tableau </a:t>
            </a:r>
          </a:p>
          <a:p>
            <a:r>
              <a:rPr lang="en-US" b="1" baseline="0" dirty="0" err="1" smtClean="0">
                <a:solidFill>
                  <a:srgbClr val="336699"/>
                </a:solidFill>
                <a:latin typeface="Tahoma"/>
                <a:ea typeface="Tahoma"/>
                <a:cs typeface="Tahoma"/>
              </a:rPr>
              <a:t>UltraBlock</a:t>
            </a:r>
            <a:r>
              <a:rPr lang="en-US" b="1" baseline="0" dirty="0" smtClean="0">
                <a:solidFill>
                  <a:srgbClr val="336699"/>
                </a:solidFill>
                <a:latin typeface="Tahoma"/>
                <a:ea typeface="Tahoma"/>
                <a:cs typeface="Tahoma"/>
              </a:rPr>
              <a:t> USB Write Blocker</a:t>
            </a:r>
          </a:p>
          <a:p>
            <a:endParaRPr lang="en-US" baseline="0" dirty="0" smtClean="0">
              <a:cs typeface="Calibri"/>
            </a:endParaRPr>
          </a:p>
          <a:p>
            <a:r>
              <a:rPr lang="en-US" baseline="0" dirty="0" smtClean="0"/>
              <a:t>We will learn more about ADB in a few minutes.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05002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34944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34944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Users may have already enabled USB debugging if: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are involved in app development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commercial apps require USB debugging, for example tethering apps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Custom ROMs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CyanogenMod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Google developer phones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34944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3494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Since these devices are extremely compact</a:t>
            </a:r>
          </a:p>
          <a:p>
            <a:r>
              <a:rPr lang="en-US" dirty="0" smtClean="0"/>
              <a:t>there is every possibility of them being involved in crimes, </a:t>
            </a:r>
          </a:p>
          <a:p>
            <a:r>
              <a:rPr lang="en-US" dirty="0" smtClean="0"/>
              <a:t>which can easily cross geographical boundaries. </a:t>
            </a:r>
          </a:p>
          <a:p>
            <a:r>
              <a:rPr lang="en-US" dirty="0" smtClean="0"/>
              <a:t>In order to tackle these multi-jurisdictional issues, </a:t>
            </a:r>
          </a:p>
          <a:p>
            <a:r>
              <a:rPr lang="en-US" dirty="0" smtClean="0"/>
              <a:t>the forensic investigator should be well aware of the nature of the crime and the regional laws.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35681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Prepare for</a:t>
            </a:r>
            <a:r>
              <a:rPr lang="en-US" baseline="0" dirty="0" smtClean="0"/>
              <a:t> using </a:t>
            </a:r>
            <a:r>
              <a:rPr lang="en-US" baseline="0" dirty="0" err="1" smtClean="0"/>
              <a:t>adb</a:t>
            </a:r>
            <a:r>
              <a:rPr lang="en-US" baseline="0" dirty="0" smtClean="0"/>
              <a:t> a lot over the next two days.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56162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68682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cs typeface="Calibri"/>
              </a:rPr>
              <a:t>DO NOT give out devices. ADB shell can run with emulator.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06932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93710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83740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16303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28125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28125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28125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356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http://www.basistech.com</a:t>
            </a:r>
            <a:r>
              <a:rPr lang="en-US" dirty="0" smtClean="0"/>
              <a:t> -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Washington, DC-based team is routinely engaged to train government operatives in the recovery and analysis of data from captured devices for cellphone exploitation (CELLEX).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CELLEX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en-US" dirty="0" smtClean="0">
                <a:effectLst/>
              </a:rPr>
              <a:t>Not as concerned about all the data, chain of custody, etc. Intelligence gathering.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35681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35681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35681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35681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35681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35681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/>
              <a:t>Typical use FAT32 as the file system for compatibility with Windows for mounting.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dirty="0" smtClean="0"/>
              <a:t>Example: Google Maps will store data on SD Card due to the file size, and that data is easily accessible to a forensic analyst.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35681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35681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35681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/>
              <a:t>Commercial app available in Android Market, Easy Money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35681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3568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50612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356810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Generally too much info in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dmesg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output, though possible time stamps or specific activities may be of use in a forensic investigation.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the device was recently booted, boot log info may be available.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35681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Generally too much info in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dmesg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output, though possible time stamps or specific activities may be of use in a forensic investigation.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the device was recently booted, boot log info may be 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available.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35681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Generally too much info in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dmesg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output, though possible time stamps or specific activities may be of use in a forensic investigation.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the device was recently booted, boot log info may be 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available.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356810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/>
              <a:t>Watch video until 15:45</a:t>
            </a:r>
            <a:r>
              <a:rPr lang="en-US" baseline="0" dirty="0" smtClean="0"/>
              <a:t> mark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356810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356810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356810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837406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163032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309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356810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403213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/>
              <a:t>Want pristine (or as close to it) evidence as possible, as to not alter forensic data or nullify an investigation.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/>
              <a:t>Plugging in USB, logs an action (which USB access is a key piece to Android forensics)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/>
              <a:t>Network connectivity (automatic email syncing, SMS messages, </a:t>
            </a:r>
            <a:r>
              <a:rPr lang="en-US" dirty="0" err="1" smtClean="0"/>
              <a:t>etc</a:t>
            </a:r>
            <a:r>
              <a:rPr lang="en-US" dirty="0" smtClean="0"/>
              <a:t>) modifies the device.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/>
              <a:t>Powering off the device, in order to retain network state, may engage passcodes and encryption. Possibly losing the ability for any data acquisition at all.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232369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Extend</a:t>
            </a:r>
          </a:p>
          <a:p>
            <a:pPr marL="6286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Android 2.3.7 (Gingerbread): Settings &gt; Display &gt; Screen timeout &gt; 30 minutes (other implementations have “Never timeout” option) </a:t>
            </a:r>
          </a:p>
          <a:p>
            <a:pPr marL="1714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Enable</a:t>
            </a:r>
          </a:p>
          <a:p>
            <a:pPr marL="6286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Stay Awake: This will keep the device from shutting off and locking.</a:t>
            </a:r>
          </a:p>
          <a:p>
            <a:pPr marL="6286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USB debugging: enable USB connecting for data extraction.</a:t>
            </a:r>
          </a:p>
          <a:p>
            <a:pPr marL="6286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Android 2.3.7 (Gingerbread): Menu &gt; Settings &gt; Applications &gt; Development &gt; Stay Awake : USB debugging</a:t>
            </a:r>
          </a:p>
          <a:p>
            <a:pPr marL="1714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Disable</a:t>
            </a:r>
          </a:p>
          <a:p>
            <a:pPr marL="6286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Airplane mode (Hold power button or Menu &gt; Settings &gt; Wireless &amp; network settings &gt; Airplane mode)[likely the best approach]</a:t>
            </a:r>
          </a:p>
          <a:p>
            <a:pPr marL="6286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SIM (requires power-off)</a:t>
            </a:r>
          </a:p>
          <a:p>
            <a:pPr marL="6286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Shielded bag, faraday cage (will rapidly drain battery, as device attempts to connect to cellular network)</a:t>
            </a:r>
          </a:p>
          <a:p>
            <a:pPr marL="6286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Power-off, option but not typically advised (may require passcode/PIN upon reboot)</a:t>
            </a:r>
          </a:p>
          <a:p>
            <a:pPr marL="6286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232369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232369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0" indent="-457200">
              <a:buFont typeface="Arial" pitchFamily="34" charset="0"/>
              <a:buChar char="•"/>
            </a:pPr>
            <a:r>
              <a:rPr lang="en-US" sz="2800" dirty="0" smtClean="0"/>
              <a:t>Learning techniques for circumventing passcodes is critical in forensics and security testing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en-US" sz="2800" dirty="0" smtClean="0"/>
              <a:t>The techniques vary from platform-to-platform, and even vary among Android devices due to varying versions of the OS and varying manufacture implementations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en-US" sz="2800" dirty="0" smtClean="0"/>
              <a:t>There is no panacea for circumventing passcodes on Android.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dirty="0" smtClean="0"/>
              <a:t>…but we will learn a few potential techniques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857134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Four types of passcode on Android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Pattern lock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PIN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Alphanumeric password</a:t>
            </a:r>
          </a:p>
          <a:p>
            <a:pPr marL="10858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Arguably the strongest and most difficult to circumvent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Facial recognition (have not had enough time with ICS yet to evaluate this)</a:t>
            </a:r>
            <a:b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857134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Four types of passcode on Android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Pattern lock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PIN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Alphanumeric password</a:t>
            </a:r>
          </a:p>
          <a:p>
            <a:pPr marL="10858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Arguably the strongest and most difficult to circumvent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Facial recognition (have not had enough time with ICS yet to evaluate this)</a:t>
            </a:r>
            <a:b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857134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ADB and USB Debugging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 attempt requires phone powered on and USB Debugging enabled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 ADB over USB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forensics workstation with SDK installed, open command/terminal, and run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adb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devices</a:t>
            </a:r>
          </a:p>
          <a:p>
            <a:pPr lvl="2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device is listed, USB Debugging is enabled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Typical verification steps:</a:t>
            </a:r>
          </a:p>
          <a:p>
            <a:pPr lvl="1"/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adb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devices</a:t>
            </a:r>
          </a:p>
          <a:p>
            <a:pPr lvl="1"/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adb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kill-server (if you are sure you are connected, but no devices are listed)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857134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Adam J. Aviv, Katherine Gibson, Evan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Mossop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Matt Blaze, and Jonathan M. Smith, “Smudge Attacks on Smartphone Touch Screens”, Department of Computer and Information Science – University of Pennsylvania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857134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WhisperSystems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mitigation to smudge attack video</a:t>
            </a:r>
          </a:p>
          <a:p>
            <a:pPr lvl="1"/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http://bcove.me/7ozhp9u4 Begin at 6:30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mark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We will show what </a:t>
            </a:r>
            <a:r>
              <a:rPr lang="en-US" dirty="0" err="1" smtClean="0"/>
              <a:t>psneuter</a:t>
            </a:r>
            <a:r>
              <a:rPr lang="en-US" dirty="0" smtClean="0"/>
              <a:t> is in the next section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DE6F9-52F2-4B49-8903-5BBD66D7E33A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857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>
          <a:xfrm>
            <a:off x="152400" y="6356350"/>
            <a:ext cx="2133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Approved for Public Release</a:t>
            </a:r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>
          <a:xfrm>
            <a:off x="7315200" y="6356350"/>
            <a:ext cx="16764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6190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Approved for Public Release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34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Approved for Public Release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597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Approved for Public Release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703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Approved for Public Release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1623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Approved for Public Release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938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Approved for Public Release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2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Approved for Public Release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432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Approved for Public Release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318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Approved for Public Release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880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Approved for Public Release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0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196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2286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ct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r>
              <a:rPr lang="en-US" dirty="0" smtClean="0"/>
              <a:t>Approved for Public Release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543800" y="6324600"/>
            <a:ext cx="1371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56522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Computer_security" TargetMode="External"/><Relationship Id="rId4" Type="http://schemas.openxmlformats.org/officeDocument/2006/relationships/hyperlink" Target="http://en.wikipedia.org/wiki/Computer_system" TargetMode="External"/><Relationship Id="rId5" Type="http://schemas.openxmlformats.org/officeDocument/2006/relationships/hyperlink" Target="http://en.wikipedia.org/wiki/Computer_network" TargetMode="External"/><Relationship Id="rId6" Type="http://schemas.openxmlformats.org/officeDocument/2006/relationships/hyperlink" Target="http://en.wikipedia.org/wiki/Vulnerability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62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63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64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65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66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67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9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0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6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71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T17XQI_AYNo&amp;t=8m35s" TargetMode="External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4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5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6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7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8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9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73.gif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74.pn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3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www.geeky-gadgets.com/wp-content/uploads/2010/08/android3.jpg" TargetMode="External"/><Relationship Id="rId3" Type="http://schemas.openxmlformats.org/officeDocument/2006/relationships/image" Target="../media/image75.jpe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4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5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79.png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7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8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4" Type="http://schemas.openxmlformats.org/officeDocument/2006/relationships/image" Target="../media/image81.jpeg"/><Relationship Id="rId5" Type="http://schemas.openxmlformats.org/officeDocument/2006/relationships/hyperlink" Target="http://bcove.me/7ozhp9u4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9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hyperlink" Target="http://androinica.com/" TargetMode="External"/><Relationship Id="rId4" Type="http://schemas.openxmlformats.org/officeDocument/2006/relationships/image" Target="../media/image85.png"/><Relationship Id="rId5" Type="http://schemas.microsoft.com/office/2007/relationships/hdphoto" Target="../media/hdphoto4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1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3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4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5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6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7.xml"/><Relationship Id="rId3" Type="http://schemas.openxmlformats.org/officeDocument/2006/relationships/image" Target="../media/image89.png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8.xml"/><Relationship Id="rId3" Type="http://schemas.openxmlformats.org/officeDocument/2006/relationships/image" Target="../media/image90.png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9.xml"/><Relationship Id="rId3" Type="http://schemas.openxmlformats.org/officeDocument/2006/relationships/image" Target="../media/image91.png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0.xml"/><Relationship Id="rId3" Type="http://schemas.openxmlformats.org/officeDocument/2006/relationships/image" Target="../media/image9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jpe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abletroms.com/forums/showwiki.php?title=AcerIconiaFaq:How-to-root-the-Acer-Iconia-Tab-A500" TargetMode="External"/><Relationship Id="rId4" Type="http://schemas.openxmlformats.org/officeDocument/2006/relationships/hyperlink" Target="http://rootzwiki.com/topic/8722-lenovo-ideapad-k1-rooting-guide-messy/page__st__120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1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3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4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ymac.com/" TargetMode="External"/><Relationship Id="rId4" Type="http://schemas.openxmlformats.org/officeDocument/2006/relationships/image" Target="../media/image93.png"/><Relationship Id="rId5" Type="http://schemas.microsoft.com/office/2007/relationships/hdphoto" Target="../media/hdphoto5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5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6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7.xml"/><Relationship Id="rId3" Type="http://schemas.openxmlformats.org/officeDocument/2006/relationships/image" Target="../media/image94.jpe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4" Type="http://schemas.openxmlformats.org/officeDocument/2006/relationships/image" Target="../media/image96.png"/><Relationship Id="rId5" Type="http://schemas.openxmlformats.org/officeDocument/2006/relationships/image" Target="../media/image9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8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9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1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3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www.geeky-gadgets.com/wp-content/uploads/2010/08/android3.jpg" TargetMode="External"/><Relationship Id="rId3" Type="http://schemas.openxmlformats.org/officeDocument/2006/relationships/image" Target="../media/image29.png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4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www.geeky-gadgets.com/wp-content/uploads/2010/08/android3.jpg" TargetMode="External"/><Relationship Id="rId3" Type="http://schemas.openxmlformats.org/officeDocument/2006/relationships/image" Target="../media/image29.png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5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eky-gadgets.com/wp-content/uploads/2010/08/android3.jpg" TargetMode="External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6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8.xml"/><Relationship Id="rId3" Type="http://schemas.openxmlformats.org/officeDocument/2006/relationships/image" Target="../media/image98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microsoft.com/office/2007/relationships/hdphoto" Target="../media/hdphoto6.wdp"/><Relationship Id="rId5" Type="http://schemas.openxmlformats.org/officeDocument/2006/relationships/image" Target="../media/image100.png"/><Relationship Id="rId6" Type="http://schemas.openxmlformats.org/officeDocument/2006/relationships/image" Target="../media/image10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9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microsoft.com/office/2007/relationships/hdphoto" Target="../media/hdphoto7.wdp"/><Relationship Id="rId5" Type="http://schemas.openxmlformats.org/officeDocument/2006/relationships/image" Target="../media/image103.png"/><Relationship Id="rId6" Type="http://schemas.openxmlformats.org/officeDocument/2006/relationships/image" Target="../media/image10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0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4" Type="http://schemas.openxmlformats.org/officeDocument/2006/relationships/image" Target="../media/image106.png"/><Relationship Id="rId5" Type="http://schemas.openxmlformats.org/officeDocument/2006/relationships/image" Target="../media/image10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1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hyperlink" Target="http://qtadb.wordpress.com/" TargetMode="External"/><Relationship Id="rId4" Type="http://schemas.openxmlformats.org/officeDocument/2006/relationships/image" Target="../media/image10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3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4" Type="http://schemas.openxmlformats.org/officeDocument/2006/relationships/image" Target="../media/image110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4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5.xml"/><Relationship Id="rId3" Type="http://schemas.openxmlformats.org/officeDocument/2006/relationships/image" Target="../media/image111.png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6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8.xml"/><Relationship Id="rId3" Type="http://schemas.openxmlformats.org/officeDocument/2006/relationships/image" Target="../media/image112.pn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4" Type="http://schemas.microsoft.com/office/2007/relationships/hdphoto" Target="../media/hdphoto8.wdp"/><Relationship Id="rId5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9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0.xml"/><Relationship Id="rId3" Type="http://schemas.openxmlformats.org/officeDocument/2006/relationships/image" Target="../media/image106.pn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4" Type="http://schemas.openxmlformats.org/officeDocument/2006/relationships/image" Target="../media/image11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1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2.xml"/><Relationship Id="rId3" Type="http://schemas.openxmlformats.org/officeDocument/2006/relationships/image" Target="../media/image117.png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3.xml"/><Relationship Id="rId3" Type="http://schemas.openxmlformats.org/officeDocument/2006/relationships/image" Target="../media/image118.png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4.xml"/><Relationship Id="rId3" Type="http://schemas.openxmlformats.org/officeDocument/2006/relationships/image" Target="../media/image119.png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5.xml"/><Relationship Id="rId3" Type="http://schemas.openxmlformats.org/officeDocument/2006/relationships/image" Target="../media/image120.png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6.xml"/><Relationship Id="rId3" Type="http://schemas.openxmlformats.org/officeDocument/2006/relationships/image" Target="../media/image121.png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7.xml"/><Relationship Id="rId3" Type="http://schemas.openxmlformats.org/officeDocument/2006/relationships/image" Target="../media/image1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8.xml"/><Relationship Id="rId3" Type="http://schemas.openxmlformats.org/officeDocument/2006/relationships/image" Target="../media/image123.png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9.xml"/><Relationship Id="rId3" Type="http://schemas.openxmlformats.org/officeDocument/2006/relationships/image" Target="../media/image124.png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0.xml"/><Relationship Id="rId3" Type="http://schemas.openxmlformats.org/officeDocument/2006/relationships/image" Target="../media/image124.png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1.xml"/><Relationship Id="rId3" Type="http://schemas.openxmlformats.org/officeDocument/2006/relationships/image" Target="../media/image125.png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eky-gadgets.com/wp-content/uploads/2010/08/android3.jpg" TargetMode="External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2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3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www.geeky-gadgets.com/wp-content/uploads/2010/08/android3.jpg" TargetMode="External"/><Relationship Id="rId3" Type="http://schemas.openxmlformats.org/officeDocument/2006/relationships/image" Target="../media/image29.png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4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4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5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7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8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9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0.xml"/><Relationship Id="rId3" Type="http://schemas.openxmlformats.org/officeDocument/2006/relationships/image" Target="../media/image128.png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4" Type="http://schemas.openxmlformats.org/officeDocument/2006/relationships/image" Target="../media/image130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1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2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1.png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4" Type="http://schemas.openxmlformats.org/officeDocument/2006/relationships/image" Target="../media/image133.png"/><Relationship Id="rId5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3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4" Type="http://schemas.openxmlformats.org/officeDocument/2006/relationships/image" Target="../media/image136.png"/><Relationship Id="rId5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4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4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g"/><Relationship Id="rId3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://www.theverge.com/2012/1/4/2681360/android-market-400000-app-available" TargetMode="Externa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6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7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source.android.com/" TargetMode="External"/><Relationship Id="rId4" Type="http://schemas.openxmlformats.org/officeDocument/2006/relationships/hyperlink" Target="http://en.wikipedia.org/wiki/Android_(operating_system)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www.talkandroid.com/wp-content/uploads/2011/05/LinuxAndroid.png?3995d3" TargetMode="External"/><Relationship Id="rId3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viaforensics.com/services/mobile-forensics/android-forensics/" TargetMode="External"/><Relationship Id="rId3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viaforensics.com/services/mobile-forensics/android-forensics/" TargetMode="External"/><Relationship Id="rId3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rtualbox.org/" TargetMode="External"/><Relationship Id="rId4" Type="http://schemas.openxmlformats.org/officeDocument/2006/relationships/hyperlink" Target="http://www.ubuntu.com/download/ubuntu/download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hyperlink" Target="http://www.geeky-gadgets.com/wp-content/uploads/2010/08/android3.jpg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developer.android.com/guide/basics/what-is-android.html" TargetMode="External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www.geeky-gadgets.com/wp-content/uploads/2010/08/android3.jpg" TargetMode="External"/><Relationship Id="rId3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slide" Target="slide4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4" Type="http://schemas.openxmlformats.org/officeDocument/2006/relationships/image" Target="../media/image30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4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blog.markloiseau.com/2011/06/how-to-install-the-android-sdk-and-eclipse-in-ubuntu/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8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9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0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1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2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6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microsoft.com/office/2007/relationships/hdphoto" Target="../media/hdphoto2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48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4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www.geeky-gadgets.com/wp-content/uploads/2010/08/android3.jpg" TargetMode="External"/><Relationship Id="rId3" Type="http://schemas.openxmlformats.org/officeDocument/2006/relationships/image" Target="../media/image29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www.geeky-gadgets.com/wp-content/uploads/2010/08/android3.jpg" TargetMode="External"/><Relationship Id="rId3" Type="http://schemas.openxmlformats.org/officeDocument/2006/relationships/image" Target="../media/image29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52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hyperlink" Target="http://www.forensicfocus.com/downloads/windows-mobile-forensic-process-model.pdf" TargetMode="Externa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microsoft.com/office/2007/relationships/hdphoto" Target="../media/hdphoto3.wdp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56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://developer.android.com/guide/developing/tools/adb.html" TargetMode="External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3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www.geeky-gadgets.com/wp-content/uploads/2010/08/android3.jpg" TargetMode="External"/><Relationship Id="rId3" Type="http://schemas.openxmlformats.org/officeDocument/2006/relationships/image" Target="../media/image29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58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4" Type="http://schemas.openxmlformats.org/officeDocument/2006/relationships/image" Target="../media/image59.png"/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4" Type="http://schemas.openxmlformats.org/officeDocument/2006/relationships/image" Target="../media/image60.png"/><Relationship Id="rId1" Type="http://schemas.openxmlformats.org/officeDocument/2006/relationships/themeOverride" Target="../theme/themeOverride2.xml"/><Relationship Id="rId2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monthlyniches.com/images/padloc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0" y="3008531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962400" y="1981200"/>
            <a:ext cx="4953000" cy="25146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343400" y="2209800"/>
            <a:ext cx="4191000" cy="21336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43400" y="1752600"/>
            <a:ext cx="4191000" cy="1828800"/>
          </a:xfrm>
        </p:spPr>
        <p:txBody>
          <a:bodyPr>
            <a:normAutofit/>
          </a:bodyPr>
          <a:lstStyle/>
          <a:p>
            <a:pPr algn="ctr"/>
            <a:r>
              <a:rPr lang="en-US" sz="4400" kern="800" dirty="0" smtClean="0">
                <a:cs typeface="Calibri"/>
              </a:rPr>
              <a:t>Android</a:t>
            </a:r>
            <a:r>
              <a:rPr lang="en-US" sz="4400" kern="800" dirty="0" smtClean="0">
                <a:cs typeface="Calibri"/>
              </a:rPr>
              <a:t/>
            </a:r>
            <a:br>
              <a:rPr lang="en-US" sz="4400" kern="800" dirty="0" smtClean="0">
                <a:cs typeface="Calibri"/>
              </a:rPr>
            </a:br>
            <a:r>
              <a:rPr lang="en-US" sz="4400" kern="800" dirty="0" smtClean="0">
                <a:cs typeface="Calibri"/>
              </a:rPr>
              <a:t>Forensics</a:t>
            </a:r>
            <a:endParaRPr lang="en-US" sz="4400" kern="800" dirty="0">
              <a:cs typeface="Calibri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43400" y="3657600"/>
            <a:ext cx="4191000" cy="8382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and Security Testing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Flowchart: Connector 6"/>
          <p:cNvSpPr/>
          <p:nvPr/>
        </p:nvSpPr>
        <p:spPr>
          <a:xfrm>
            <a:off x="4038600" y="3124200"/>
            <a:ext cx="228600" cy="228600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6200" y="6356350"/>
            <a:ext cx="8991600" cy="365125"/>
          </a:xfrm>
        </p:spPr>
        <p:txBody>
          <a:bodyPr/>
          <a:lstStyle/>
          <a:p>
            <a:r>
              <a:rPr lang="en-US" dirty="0"/>
              <a:t>Approved for Public Release: 12-3411. Distribution Unlimited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152400" y="6356350"/>
            <a:ext cx="2209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724400" y="4800600"/>
            <a:ext cx="342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Shawn </a:t>
            </a:r>
            <a:r>
              <a:rPr lang="en-US" dirty="0" smtClean="0"/>
              <a:t>Valle</a:t>
            </a:r>
            <a:br>
              <a:rPr lang="en-US" dirty="0" smtClean="0"/>
            </a:br>
            <a:r>
              <a:rPr lang="en-US" dirty="0" err="1" smtClean="0"/>
              <a:t>shawnvalle</a:t>
            </a:r>
            <a:r>
              <a:rPr lang="en-US" dirty="0" smtClean="0"/>
              <a:t> at </a:t>
            </a:r>
            <a:r>
              <a:rPr lang="en-US" dirty="0" err="1" smtClean="0"/>
              <a:t>gmail</a:t>
            </a:r>
            <a:r>
              <a:rPr lang="en-US" dirty="0" smtClean="0"/>
              <a:t> dot com</a:t>
            </a:r>
            <a:endParaRPr lang="en-US" dirty="0" smtClean="0"/>
          </a:p>
          <a:p>
            <a:pPr algn="ctr"/>
            <a:r>
              <a:rPr lang="en-US" dirty="0" smtClean="0"/>
              <a:t>September </a:t>
            </a:r>
            <a:r>
              <a:rPr lang="en-US" dirty="0" smtClean="0"/>
              <a:t>2012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Terms and Definitions  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Mobile Forensics is defined as “the science of recovering digital evidence from a mobile phone under forensically sound conditions using accepted methods.” (NIST</a:t>
            </a:r>
            <a:r>
              <a:rPr lang="en-US" dirty="0" smtClean="0"/>
              <a:t>)</a:t>
            </a:r>
            <a:br>
              <a:rPr lang="en-US" dirty="0" smtClean="0"/>
            </a:br>
            <a:endParaRPr lang="en-US" dirty="0"/>
          </a:p>
          <a:p>
            <a:r>
              <a:rPr lang="en-US" dirty="0"/>
              <a:t>A </a:t>
            </a:r>
            <a:r>
              <a:rPr lang="en-US" b="1" dirty="0"/>
              <a:t>penetration test</a:t>
            </a:r>
            <a:r>
              <a:rPr lang="en-US" dirty="0"/>
              <a:t>, occasionally </a:t>
            </a:r>
            <a:r>
              <a:rPr lang="en-US" b="1" dirty="0" err="1"/>
              <a:t>pentest</a:t>
            </a:r>
            <a:r>
              <a:rPr lang="en-US" dirty="0"/>
              <a:t>, is a method of evaluating the </a:t>
            </a:r>
            <a:r>
              <a:rPr lang="en-US" u="sng" dirty="0">
                <a:hlinkClick r:id="rId3" tooltip="Computer security"/>
              </a:rPr>
              <a:t>security</a:t>
            </a:r>
            <a:r>
              <a:rPr lang="en-US" dirty="0"/>
              <a:t> of a </a:t>
            </a:r>
            <a:r>
              <a:rPr lang="en-US" u="sng" dirty="0">
                <a:hlinkClick r:id="rId4" tooltip="Computer system"/>
              </a:rPr>
              <a:t>computer system</a:t>
            </a:r>
            <a:r>
              <a:rPr lang="en-US" dirty="0"/>
              <a:t> or </a:t>
            </a:r>
            <a:r>
              <a:rPr lang="en-US" u="sng" dirty="0">
                <a:hlinkClick r:id="rId5" tooltip="Computer network"/>
              </a:rPr>
              <a:t>network</a:t>
            </a:r>
            <a:r>
              <a:rPr lang="en-US" dirty="0"/>
              <a:t> by simulating an attack from malicious outsiders (who do not have an authorized means of accessing the organization's systems) and malicious insiders (who have some level of authorized access).</a:t>
            </a:r>
            <a:r>
              <a:rPr lang="en-US" sz="3400" dirty="0"/>
              <a:t> (Wikipedia</a:t>
            </a:r>
            <a:r>
              <a:rPr lang="en-US" sz="3400" dirty="0" smtClean="0"/>
              <a:t>)</a:t>
            </a:r>
            <a:br>
              <a:rPr lang="en-US" sz="3400" dirty="0" smtClean="0"/>
            </a:br>
            <a:endParaRPr lang="en-US" sz="3400" dirty="0"/>
          </a:p>
          <a:p>
            <a:r>
              <a:rPr lang="en-US" b="1" dirty="0"/>
              <a:t>A vulnerability assessment</a:t>
            </a:r>
            <a:r>
              <a:rPr lang="en-US" dirty="0"/>
              <a:t> is the process of identifying, quantifying, and prioritizing (or ranking) the </a:t>
            </a:r>
            <a:r>
              <a:rPr lang="en-US" u="sng" dirty="0">
                <a:hlinkClick r:id="rId6" tooltip="Vulnerability"/>
              </a:rPr>
              <a:t>vulnerabilities</a:t>
            </a:r>
            <a:r>
              <a:rPr lang="en-US" dirty="0"/>
              <a:t> in a system</a:t>
            </a:r>
            <a:r>
              <a:rPr lang="en-US" dirty="0" smtClean="0"/>
              <a:t>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Approved for Public Release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6" name="Flowchart: Connector 15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710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Shared preferences – example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5410200"/>
            <a:ext cx="8458200" cy="1295400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/>
              <a:t>MDM product</a:t>
            </a:r>
          </a:p>
          <a:p>
            <a:r>
              <a:rPr lang="en-US" sz="2800" dirty="0"/>
              <a:t>Stores entire connection string, including user name, domain, and password in clear text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Approved for Public Release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100</a:t>
            </a:fld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6" name="Flowchart: Connector 15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pic>
        <p:nvPicPr>
          <p:cNvPr id="15" name="Picture 14"/>
          <p:cNvPicPr/>
          <p:nvPr/>
        </p:nvPicPr>
        <p:blipFill rotWithShape="1">
          <a:blip r:embed="rId3"/>
          <a:srcRect l="5077" t="11313"/>
          <a:stretch/>
        </p:blipFill>
        <p:spPr>
          <a:xfrm>
            <a:off x="2133600" y="1815118"/>
            <a:ext cx="5297072" cy="364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721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Internal storage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Common file systems used: ext3, ext4, yaffs2.</a:t>
            </a:r>
          </a:p>
          <a:p>
            <a:r>
              <a:rPr lang="en-US" dirty="0"/>
              <a:t>By default, files stored in /data/data are encrypted, accessed only by the application. Commonly root access is needed to access these files.</a:t>
            </a:r>
          </a:p>
          <a:p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Approved for Public Release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101</a:t>
            </a:fld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6" name="Flowchart: Connector 15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/>
          <p:nvPr/>
        </p:nvPicPr>
        <p:blipFill>
          <a:blip r:embed="rId3"/>
          <a:stretch>
            <a:fillRect/>
          </a:stretch>
        </p:blipFill>
        <p:spPr>
          <a:xfrm>
            <a:off x="1450144" y="3733800"/>
            <a:ext cx="5943600" cy="140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231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Internal storage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402455"/>
            <a:ext cx="8229600" cy="1922145"/>
          </a:xfrm>
        </p:spPr>
        <p:txBody>
          <a:bodyPr>
            <a:normAutofit/>
          </a:bodyPr>
          <a:lstStyle/>
          <a:p>
            <a:r>
              <a:rPr lang="en-US" dirty="0"/>
              <a:t>Notice user “app_84” is the owner. That user was created when Google Maps was </a:t>
            </a:r>
            <a:r>
              <a:rPr lang="en-US" dirty="0" smtClean="0"/>
              <a:t>installed</a:t>
            </a:r>
            <a:endParaRPr lang="en-US" dirty="0"/>
          </a:p>
          <a:p>
            <a:r>
              <a:rPr lang="en-US" dirty="0"/>
              <a:t>There’s a lot of potential rich forensic maps data in these </a:t>
            </a:r>
            <a:r>
              <a:rPr lang="en-US" dirty="0" smtClean="0"/>
              <a:t>directories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Approved for Public Release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102</a:t>
            </a:fld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6" name="Flowchart: Connector 15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/>
          <p:nvPr/>
        </p:nvPicPr>
        <p:blipFill>
          <a:blip r:embed="rId3"/>
          <a:stretch>
            <a:fillRect/>
          </a:stretch>
        </p:blipFill>
        <p:spPr>
          <a:xfrm>
            <a:off x="1583591" y="1828800"/>
            <a:ext cx="5943600" cy="257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662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External storage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External storage (SD Card) have less permission restrictions.</a:t>
            </a:r>
          </a:p>
          <a:p>
            <a:r>
              <a:rPr lang="en-US" dirty="0" smtClean="0"/>
              <a:t>FAT32 </a:t>
            </a:r>
            <a:r>
              <a:rPr lang="en-US" dirty="0"/>
              <a:t>does not have fine-grain permissions of other file systems</a:t>
            </a:r>
            <a:r>
              <a:rPr lang="en-US" dirty="0" smtClean="0"/>
              <a:t>.</a:t>
            </a:r>
            <a:r>
              <a:rPr lang="en-US" sz="2800" dirty="0"/>
              <a:t/>
            </a:r>
            <a:br>
              <a:rPr lang="en-US" sz="2800" dirty="0"/>
            </a:b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Approved for Public Release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103</a:t>
            </a:fld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6" name="Flowchart: Connector 15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/>
          <p:nvPr/>
        </p:nvPicPr>
        <p:blipFill>
          <a:blip r:embed="rId3"/>
          <a:stretch>
            <a:fillRect/>
          </a:stretch>
        </p:blipFill>
        <p:spPr>
          <a:xfrm>
            <a:off x="1600200" y="3810000"/>
            <a:ext cx="5943600" cy="185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666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SQLite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Lightweight open-source relational </a:t>
            </a:r>
            <a:r>
              <a:rPr lang="en-US" dirty="0" smtClean="0"/>
              <a:t>database</a:t>
            </a:r>
          </a:p>
          <a:p>
            <a:endParaRPr lang="en-US" sz="2000" dirty="0"/>
          </a:p>
          <a:p>
            <a:r>
              <a:rPr lang="en-US" dirty="0"/>
              <a:t>Entire database contained in a single </a:t>
            </a:r>
            <a:r>
              <a:rPr lang="en-US" dirty="0" smtClean="0"/>
              <a:t> </a:t>
            </a:r>
            <a:r>
              <a:rPr lang="en-US" dirty="0"/>
              <a:t>file </a:t>
            </a:r>
            <a:endParaRPr lang="en-US" dirty="0" smtClean="0"/>
          </a:p>
          <a:p>
            <a:endParaRPr lang="en-US" sz="2000" dirty="0" smtClean="0"/>
          </a:p>
          <a:p>
            <a:r>
              <a:rPr lang="en-US" dirty="0" smtClean="0"/>
              <a:t>Generally </a:t>
            </a:r>
            <a:r>
              <a:rPr lang="en-US" dirty="0"/>
              <a:t>stored on internal storage at /data/data/&lt;</a:t>
            </a:r>
            <a:r>
              <a:rPr lang="en-US" dirty="0" err="1"/>
              <a:t>packageName</a:t>
            </a:r>
            <a:r>
              <a:rPr lang="en-US" dirty="0"/>
              <a:t>&gt;/databases</a:t>
            </a:r>
          </a:p>
          <a:p>
            <a:endParaRPr lang="en-US" sz="2000" dirty="0" smtClean="0"/>
          </a:p>
          <a:p>
            <a:r>
              <a:rPr lang="en-US" dirty="0" smtClean="0"/>
              <a:t>Browser </a:t>
            </a:r>
            <a:r>
              <a:rPr lang="en-US" dirty="0"/>
              <a:t>subdirectories contain valuable </a:t>
            </a:r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Approved for Public Release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104</a:t>
            </a:fld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6" name="Flowchart: Connector 15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/>
          <p:nvPr/>
        </p:nvPicPr>
        <p:blipFill>
          <a:blip r:embed="rId3"/>
          <a:stretch>
            <a:fillRect/>
          </a:stretch>
        </p:blipFill>
        <p:spPr>
          <a:xfrm>
            <a:off x="2500520" y="5334000"/>
            <a:ext cx="4076700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96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SQLite – commands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sqlite3 </a:t>
            </a:r>
            <a:r>
              <a:rPr lang="en-US" dirty="0"/>
              <a:t>&lt;database name&gt;	Runs SQLite</a:t>
            </a:r>
          </a:p>
          <a:p>
            <a:r>
              <a:rPr lang="en-US" dirty="0"/>
              <a:t>.tables				Lists available </a:t>
            </a:r>
            <a:r>
              <a:rPr lang="en-US" dirty="0" smtClean="0"/>
              <a:t>tables</a:t>
            </a:r>
          </a:p>
          <a:p>
            <a:r>
              <a:rPr lang="en-US" dirty="0"/>
              <a:t>.headers </a:t>
            </a:r>
            <a:r>
              <a:rPr lang="en-US" dirty="0" smtClean="0"/>
              <a:t>ON			Displays header row</a:t>
            </a:r>
            <a:endParaRPr lang="en-US" dirty="0"/>
          </a:p>
          <a:p>
            <a:r>
              <a:rPr lang="en-US" dirty="0"/>
              <a:t>select * from &lt;table name</a:t>
            </a:r>
            <a:r>
              <a:rPr lang="en-US" dirty="0" smtClean="0"/>
              <a:t>&gt;;</a:t>
            </a:r>
            <a:r>
              <a:rPr lang="en-US" dirty="0"/>
              <a:t>	Displays table contents</a:t>
            </a:r>
          </a:p>
          <a:p>
            <a:r>
              <a:rPr lang="en-US" dirty="0"/>
              <a:t>CTRL+Z				Exits </a:t>
            </a:r>
            <a:r>
              <a:rPr lang="en-US" dirty="0" smtClean="0"/>
              <a:t>SQLite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Approved for Public Release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105</a:t>
            </a:fld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6" name="Flowchart: Connector 15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48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SQLite – example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772024"/>
            <a:ext cx="8229600" cy="1628775"/>
          </a:xfrm>
        </p:spPr>
        <p:txBody>
          <a:bodyPr>
            <a:normAutofit fontScale="92500" lnSpcReduction="20000"/>
          </a:bodyPr>
          <a:lstStyle/>
          <a:p>
            <a:pPr marL="274320" lvl="1" indent="-274320">
              <a:buClr>
                <a:schemeClr val="accent3"/>
              </a:buClr>
              <a:buSzPct val="95000"/>
            </a:pPr>
            <a:r>
              <a:rPr lang="en-US" dirty="0" smtClean="0"/>
              <a:t>These </a:t>
            </a:r>
            <a:r>
              <a:rPr lang="en-US" dirty="0"/>
              <a:t>directories all contain one of more databases of interesting data for analysis. </a:t>
            </a:r>
            <a:endParaRPr lang="en-US" dirty="0" smtClean="0"/>
          </a:p>
          <a:p>
            <a:pPr marL="274320" lvl="1" indent="-274320">
              <a:buClr>
                <a:schemeClr val="accent3"/>
              </a:buClr>
              <a:buSzPct val="95000"/>
            </a:pPr>
            <a:r>
              <a:rPr lang="en-US" dirty="0" smtClean="0"/>
              <a:t>Contents </a:t>
            </a:r>
            <a:r>
              <a:rPr lang="en-US" dirty="0"/>
              <a:t>include (</a:t>
            </a:r>
            <a:r>
              <a:rPr lang="en-US" dirty="0" err="1"/>
              <a:t>app_geolocation</a:t>
            </a:r>
            <a:r>
              <a:rPr lang="en-US" dirty="0"/>
              <a:t>) GPS positions for tracking where the device has traveled, (databases, </a:t>
            </a:r>
            <a:r>
              <a:rPr lang="en-US" dirty="0" err="1"/>
              <a:t>app_databases</a:t>
            </a:r>
            <a:r>
              <a:rPr lang="en-US" dirty="0"/>
              <a:t> and </a:t>
            </a:r>
            <a:r>
              <a:rPr lang="en-US" dirty="0" err="1"/>
              <a:t>app_cache</a:t>
            </a:r>
            <a:r>
              <a:rPr lang="en-US" dirty="0"/>
              <a:t>) stored data from visited web sites/apps.</a:t>
            </a:r>
          </a:p>
          <a:p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Approved for Public Release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106</a:t>
            </a:fld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6" name="Flowchart: Connector 15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/>
          <p:nvPr/>
        </p:nvPicPr>
        <p:blipFill>
          <a:blip r:embed="rId3"/>
          <a:stretch>
            <a:fillRect/>
          </a:stretch>
        </p:blipFill>
        <p:spPr>
          <a:xfrm>
            <a:off x="1662112" y="1828800"/>
            <a:ext cx="5819775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624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Network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Network storage via Java and Android network </a:t>
            </a:r>
            <a:r>
              <a:rPr lang="en-US" dirty="0" smtClean="0"/>
              <a:t>classes</a:t>
            </a:r>
            <a:endParaRPr lang="en-US" dirty="0"/>
          </a:p>
          <a:p>
            <a:r>
              <a:rPr lang="en-US" sz="2800" dirty="0"/>
              <a:t>Network data is not stored locally on the device, though configuration files and related databases generally are locally </a:t>
            </a:r>
            <a:r>
              <a:rPr lang="en-US" sz="2800" dirty="0" smtClean="0"/>
              <a:t>stored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Approved for Public Release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107</a:t>
            </a:fld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6" name="Flowchart: Connector 15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262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Where else? 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Linux Kernel &amp; Android </a:t>
            </a:r>
            <a:r>
              <a:rPr lang="en-US" dirty="0" smtClean="0"/>
              <a:t>Stack</a:t>
            </a:r>
          </a:p>
          <a:p>
            <a:pPr lvl="1"/>
            <a:r>
              <a:rPr lang="en-US" dirty="0"/>
              <a:t>Android is Linux at the kernel…we know that.</a:t>
            </a:r>
          </a:p>
          <a:p>
            <a:pPr lvl="1"/>
            <a:r>
              <a:rPr lang="en-US" dirty="0"/>
              <a:t>With Linux, there is a kernel log, which may have some interesting data.</a:t>
            </a:r>
          </a:p>
          <a:p>
            <a:pPr lvl="1"/>
            <a:r>
              <a:rPr lang="en-US" dirty="0"/>
              <a:t>To access the kernel log, command 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dmesg</a:t>
            </a:r>
            <a:r>
              <a:rPr lang="en-US" dirty="0"/>
              <a:t> or “display message”, prints the kernel messages to the console (</a:t>
            </a:r>
            <a:r>
              <a:rPr lang="en-US" dirty="0" err="1"/>
              <a:t>avd</a:t>
            </a:r>
            <a:r>
              <a:rPr lang="en-US" dirty="0"/>
              <a:t> or </a:t>
            </a:r>
            <a:r>
              <a:rPr lang="en-US" dirty="0" err="1"/>
              <a:t>adb</a:t>
            </a:r>
            <a:r>
              <a:rPr lang="en-US" dirty="0"/>
              <a:t> </a:t>
            </a:r>
            <a:r>
              <a:rPr lang="en-US" dirty="0" smtClean="0"/>
              <a:t>shell)</a:t>
            </a:r>
            <a:endParaRPr lang="en-US" dirty="0"/>
          </a:p>
          <a:p>
            <a:pPr lvl="1"/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Approved for Public Release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108</a:t>
            </a:fld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6" name="Flowchart: Connector 15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614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dmesg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77334"/>
            <a:ext cx="8229600" cy="2247265"/>
          </a:xfrm>
        </p:spPr>
        <p:txBody>
          <a:bodyPr>
            <a:normAutofit/>
          </a:bodyPr>
          <a:lstStyle/>
          <a:p>
            <a:r>
              <a:rPr lang="en-US" dirty="0"/>
              <a:t>Notice [KEY] above. Possibly something logging keystrokes. May be worth further </a:t>
            </a:r>
            <a:r>
              <a:rPr lang="en-US" dirty="0" smtClean="0"/>
              <a:t>investigation</a:t>
            </a:r>
          </a:p>
          <a:p>
            <a:r>
              <a:rPr lang="en-US" sz="2800" dirty="0"/>
              <a:t>Root access is not needed for </a:t>
            </a:r>
            <a:r>
              <a:rPr lang="en-US" sz="2800" dirty="0" err="1">
                <a:latin typeface="Courier New" pitchFamily="49" charset="0"/>
                <a:cs typeface="Courier New" pitchFamily="49" charset="0"/>
              </a:rPr>
              <a:t>dmesg</a:t>
            </a:r>
            <a:r>
              <a:rPr lang="en-US" sz="2800" dirty="0"/>
              <a:t>, just USB </a:t>
            </a:r>
            <a:r>
              <a:rPr lang="en-US" sz="2800" dirty="0" smtClean="0"/>
              <a:t>debugging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Approved for Public Release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109</a:t>
            </a:fld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6" name="Flowchart: Connector 15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/>
          <p:nvPr/>
        </p:nvPicPr>
        <p:blipFill>
          <a:blip r:embed="rId3"/>
          <a:stretch>
            <a:fillRect/>
          </a:stretch>
        </p:blipFill>
        <p:spPr>
          <a:xfrm>
            <a:off x="1600200" y="1905000"/>
            <a:ext cx="5943600" cy="217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501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is Mobile Forensics</a:t>
            </a:r>
            <a:br>
              <a:rPr lang="en-US" dirty="0" smtClean="0"/>
            </a:br>
            <a:r>
              <a:rPr lang="en-US" dirty="0" smtClean="0"/>
              <a:t>&amp; Why Should I Care?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acquisition </a:t>
            </a:r>
            <a:r>
              <a:rPr lang="en-US" dirty="0"/>
              <a:t>and analysis of data from devices,</a:t>
            </a:r>
          </a:p>
          <a:p>
            <a:r>
              <a:rPr lang="en-US" dirty="0" smtClean="0"/>
              <a:t>Internal </a:t>
            </a:r>
            <a:r>
              <a:rPr lang="en-US" dirty="0"/>
              <a:t>corporate investigations, civil litigation, criminal investigations, intelligence gathering, and matters involving national security.</a:t>
            </a:r>
          </a:p>
          <a:p>
            <a:r>
              <a:rPr lang="en-US" dirty="0" smtClean="0"/>
              <a:t>Arguably </a:t>
            </a:r>
            <a:r>
              <a:rPr lang="en-US" dirty="0"/>
              <a:t>the fastest growing and evolving digital forensic discipline, offers significant opportunities as well as many challenges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Approved for Public Release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0" name="Flowchart: Connector 9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304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…more </a:t>
            </a:r>
            <a:r>
              <a:rPr lang="en-US" dirty="0" err="1" smtClean="0"/>
              <a:t>dmesg</a:t>
            </a:r>
            <a:r>
              <a:rPr lang="en-US" dirty="0" smtClean="0"/>
              <a:t> </a:t>
            </a:r>
            <a:r>
              <a:rPr lang="en-US" dirty="0"/>
              <a:t>commands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419599"/>
          </a:xfrm>
        </p:spPr>
        <p:txBody>
          <a:bodyPr>
            <a:normAutofit/>
          </a:bodyPr>
          <a:lstStyle/>
          <a:p>
            <a:r>
              <a:rPr lang="en-US" dirty="0" err="1">
                <a:latin typeface="Courier New" pitchFamily="49" charset="0"/>
                <a:cs typeface="Courier New" pitchFamily="49" charset="0"/>
              </a:rPr>
              <a:t>dmesg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 | </a:t>
            </a:r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wc</a:t>
            </a:r>
            <a:r>
              <a:rPr lang="en-US" dirty="0"/>
              <a:t>	displays word count of </a:t>
            </a:r>
            <a:r>
              <a:rPr lang="en-US" dirty="0" smtClean="0"/>
              <a:t>log</a:t>
            </a:r>
            <a:br>
              <a:rPr lang="en-US" dirty="0" smtClean="0"/>
            </a:br>
            <a:r>
              <a:rPr lang="en-US" dirty="0" smtClean="0"/>
              <a:t>			</a:t>
            </a:r>
            <a:r>
              <a:rPr lang="en-US" dirty="0" smtClean="0">
                <a:latin typeface="Courier New"/>
                <a:cs typeface="Courier New"/>
              </a:rPr>
              <a:t>–l</a:t>
            </a:r>
            <a:r>
              <a:rPr lang="en-US" dirty="0" smtClean="0"/>
              <a:t> for line count</a:t>
            </a:r>
          </a:p>
          <a:p>
            <a:endParaRPr lang="en-US" dirty="0" smtClean="0"/>
          </a:p>
          <a:p>
            <a:endParaRPr lang="en-US" dirty="0" smtClean="0">
              <a:latin typeface="Courier New" pitchFamily="49" charset="0"/>
              <a:cs typeface="Courier New" pitchFamily="49" charset="0"/>
            </a:endParaRPr>
          </a:p>
          <a:p>
            <a:endParaRPr lang="en-US" dirty="0">
              <a:latin typeface="Courier New" pitchFamily="49" charset="0"/>
              <a:cs typeface="Courier New" pitchFamily="49" charset="0"/>
            </a:endParaRPr>
          </a:p>
          <a:p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dmesg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&gt; dmesg.log</a:t>
            </a:r>
            <a:r>
              <a:rPr lang="en-US" dirty="0"/>
              <a:t>	 </a:t>
            </a:r>
            <a:r>
              <a:rPr lang="en-US" dirty="0" smtClean="0"/>
              <a:t>saves </a:t>
            </a:r>
            <a:r>
              <a:rPr lang="en-US" dirty="0" err="1"/>
              <a:t>dmesg</a:t>
            </a:r>
            <a:r>
              <a:rPr lang="en-US" dirty="0"/>
              <a:t> to a log </a:t>
            </a:r>
            <a:r>
              <a:rPr lang="en-US" dirty="0" smtClean="0"/>
              <a:t>file</a:t>
            </a: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Approved for Public Release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110</a:t>
            </a:fld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6" name="Flowchart: Connector 15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/>
          <p:nvPr/>
        </p:nvPicPr>
        <p:blipFill>
          <a:blip r:embed="rId3"/>
          <a:stretch>
            <a:fillRect/>
          </a:stretch>
        </p:blipFill>
        <p:spPr>
          <a:xfrm>
            <a:off x="2616117" y="3143250"/>
            <a:ext cx="2684546" cy="666750"/>
          </a:xfrm>
          <a:prstGeom prst="rect">
            <a:avLst/>
          </a:prstGeom>
        </p:spPr>
      </p:pic>
      <p:pic>
        <p:nvPicPr>
          <p:cNvPr id="18" name="Picture 17"/>
          <p:cNvPicPr/>
          <p:nvPr/>
        </p:nvPicPr>
        <p:blipFill>
          <a:blip r:embed="rId4"/>
          <a:stretch>
            <a:fillRect/>
          </a:stretch>
        </p:blipFill>
        <p:spPr>
          <a:xfrm>
            <a:off x="762000" y="4895850"/>
            <a:ext cx="7848600" cy="342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341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dmesg.log</a:t>
            </a:r>
            <a:endParaRPr lang="en-US" sz="4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Approved for Public Release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111</a:t>
            </a:fld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6" name="Flowchart: Connector 15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Content Placeholder 16"/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93491" y="1905000"/>
            <a:ext cx="3957018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316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logcat</a:t>
            </a:r>
            <a:r>
              <a:rPr lang="en-US" dirty="0" smtClean="0"/>
              <a:t> 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828800"/>
            <a:ext cx="8487508" cy="9906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Displays a live stream of messages, system and app debug message</a:t>
            </a:r>
          </a:p>
          <a:p>
            <a:r>
              <a:rPr lang="en-US" dirty="0" smtClean="0"/>
              <a:t>Used </a:t>
            </a:r>
            <a:r>
              <a:rPr lang="en-US" dirty="0"/>
              <a:t>in the </a:t>
            </a:r>
            <a:r>
              <a:rPr lang="en-US" dirty="0" err="1"/>
              <a:t>CarrierIQ</a:t>
            </a:r>
            <a:r>
              <a:rPr lang="en-US" dirty="0"/>
              <a:t> demonstration video on </a:t>
            </a:r>
            <a:r>
              <a:rPr lang="en-US" dirty="0" smtClean="0">
                <a:hlinkClick r:id="rId3"/>
              </a:rPr>
              <a:t>YouTube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Approved for Public Release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112</a:t>
            </a:fld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6" name="Flowchart: Connector 15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/>
          <p:nvPr/>
        </p:nvPicPr>
        <p:blipFill>
          <a:blip r:embed="rId4"/>
          <a:stretch>
            <a:fillRect/>
          </a:stretch>
        </p:blipFill>
        <p:spPr>
          <a:xfrm>
            <a:off x="1600200" y="2819400"/>
            <a:ext cx="5943600" cy="370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842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logcat</a:t>
            </a:r>
            <a:r>
              <a:rPr lang="en-US" dirty="0" smtClean="0"/>
              <a:t> 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828800"/>
            <a:ext cx="8487508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Message Indicators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Approved for Public Release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113</a:t>
            </a:fld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6" name="Flowchart: Connector 15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744066"/>
              </p:ext>
            </p:extLst>
          </p:nvPr>
        </p:nvGraphicFramePr>
        <p:xfrm>
          <a:off x="685800" y="2666999"/>
          <a:ext cx="7848600" cy="33649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24300"/>
                <a:gridCol w="3924300"/>
              </a:tblGrid>
              <a:tr h="3810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Message Indicator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Description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810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V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Verbose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810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D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Debug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810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I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Information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810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W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Warning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810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E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Error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810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F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Fatal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810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S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Silent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1261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Forensically Thinking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lvl="0"/>
            <a:r>
              <a:rPr lang="en-US" sz="2800" dirty="0"/>
              <a:t>Now that we have some idea of how to locate data</a:t>
            </a:r>
          </a:p>
          <a:p>
            <a:pPr lvl="0"/>
            <a:r>
              <a:rPr lang="en-US" sz="2800" dirty="0"/>
              <a:t>Time to start thinking about identifying potential interesting data, forensically thinking</a:t>
            </a:r>
          </a:p>
          <a:p>
            <a:pPr lvl="0"/>
            <a:r>
              <a:rPr lang="en-US" sz="2800" dirty="0"/>
              <a:t>What you might look for:</a:t>
            </a:r>
          </a:p>
          <a:p>
            <a:pPr lvl="1"/>
            <a:r>
              <a:rPr lang="en-US" b="1" dirty="0"/>
              <a:t>Time stamps </a:t>
            </a:r>
            <a:r>
              <a:rPr lang="en-US" dirty="0"/>
              <a:t>– when was something modified, when did an event occur</a:t>
            </a:r>
          </a:p>
          <a:p>
            <a:pPr lvl="1"/>
            <a:r>
              <a:rPr lang="en-US" b="1" dirty="0"/>
              <a:t>User Information </a:t>
            </a:r>
            <a:r>
              <a:rPr lang="en-US" dirty="0"/>
              <a:t>– locate user names and/or passwords in insecure </a:t>
            </a:r>
            <a:r>
              <a:rPr lang="en-US" dirty="0" err="1"/>
              <a:t>prefs</a:t>
            </a:r>
            <a:r>
              <a:rPr lang="en-US" dirty="0"/>
              <a:t>/logs. Locate user authentication times in log files.</a:t>
            </a:r>
          </a:p>
          <a:p>
            <a:pPr lvl="1"/>
            <a:r>
              <a:rPr lang="en-US" b="1" dirty="0"/>
              <a:t>Image files </a:t>
            </a:r>
            <a:r>
              <a:rPr lang="en-US" dirty="0"/>
              <a:t>– identify .JPEG or other picture files, for later assessment of the picture. </a:t>
            </a:r>
          </a:p>
          <a:p>
            <a:pPr lvl="1"/>
            <a:r>
              <a:rPr lang="en-US" b="1" dirty="0"/>
              <a:t>SD Card Files </a:t>
            </a:r>
            <a:r>
              <a:rPr lang="en-US" dirty="0"/>
              <a:t>– look for files saved to SD Card</a:t>
            </a:r>
          </a:p>
          <a:p>
            <a:pPr lvl="1"/>
            <a:r>
              <a:rPr lang="en-US" b="1" dirty="0"/>
              <a:t>Call logs </a:t>
            </a:r>
            <a:r>
              <a:rPr lang="en-US" dirty="0"/>
              <a:t>– Who has the user been calling / receiving calls from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Approved for Public Release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114</a:t>
            </a:fld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6" name="Flowchart: Connector 15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501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Explored Android file system, internal and external</a:t>
            </a:r>
          </a:p>
          <a:p>
            <a:pPr lvl="0"/>
            <a:r>
              <a:rPr lang="en-US" dirty="0"/>
              <a:t>Located common directories for rich forensic information</a:t>
            </a:r>
          </a:p>
          <a:p>
            <a:pPr lvl="0"/>
            <a:r>
              <a:rPr lang="en-US" dirty="0"/>
              <a:t>Identified five key areas of stored persistent data</a:t>
            </a:r>
          </a:p>
          <a:p>
            <a:pPr lvl="0"/>
            <a:r>
              <a:rPr lang="en-US" dirty="0"/>
              <a:t>Explored application preference files to locate important forensic data</a:t>
            </a:r>
          </a:p>
          <a:p>
            <a:pPr lvl="0"/>
            <a:r>
              <a:rPr lang="en-US" dirty="0"/>
              <a:t>Explored databases in search of data for forensics analysis</a:t>
            </a:r>
          </a:p>
          <a:p>
            <a:pPr lvl="0"/>
            <a:r>
              <a:rPr lang="en-US" dirty="0"/>
              <a:t>Identified sensitive data stored insecurely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Approved for Public Release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115</a:t>
            </a:fld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0" name="Flowchart: Connector 9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89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EXERCISE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Apply current Android forensics knowledge to locate data of interest</a:t>
            </a:r>
            <a:endParaRPr lang="en-US" dirty="0" smtClean="0"/>
          </a:p>
          <a:p>
            <a:pPr lvl="1"/>
            <a:r>
              <a:rPr lang="en-US" dirty="0"/>
              <a:t>Using 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adb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 shell </a:t>
            </a:r>
            <a:r>
              <a:rPr lang="en-US" dirty="0"/>
              <a:t>(or 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/.android </a:t>
            </a:r>
            <a:r>
              <a:rPr lang="en-US" dirty="0"/>
              <a:t>if using an AVD), explore an applications </a:t>
            </a:r>
            <a:r>
              <a:rPr lang="en-US" dirty="0" err="1">
                <a:latin typeface="Courier New"/>
                <a:cs typeface="Courier New"/>
              </a:rPr>
              <a:t>s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hared_prefs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dirty="0"/>
              <a:t>within 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/data/data</a:t>
            </a:r>
          </a:p>
          <a:p>
            <a:pPr lvl="1"/>
            <a:r>
              <a:rPr lang="en-US" dirty="0"/>
              <a:t>Use the 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cat</a:t>
            </a:r>
            <a:r>
              <a:rPr lang="en-US" dirty="0"/>
              <a:t> command to open an xml file and review the contents</a:t>
            </a:r>
          </a:p>
          <a:p>
            <a:pPr lvl="1"/>
            <a:r>
              <a:rPr lang="en-US" dirty="0"/>
              <a:t>Note anything of interest to share with the class</a:t>
            </a:r>
          </a:p>
          <a:p>
            <a:pPr lvl="1"/>
            <a:r>
              <a:rPr lang="en-US" dirty="0"/>
              <a:t>Using 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sqlite3</a:t>
            </a:r>
            <a:r>
              <a:rPr lang="en-US" dirty="0"/>
              <a:t>, explore an applications databases within 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/data/data</a:t>
            </a:r>
          </a:p>
          <a:p>
            <a:pPr lvl="1"/>
            <a:r>
              <a:rPr lang="en-US" dirty="0"/>
              <a:t>Use 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.tables </a:t>
            </a:r>
            <a:r>
              <a:rPr lang="en-US" dirty="0"/>
              <a:t>and 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select</a:t>
            </a:r>
            <a:r>
              <a:rPr lang="en-US" dirty="0"/>
              <a:t> commands to gather data of interest, which could identify something specific about the user.</a:t>
            </a:r>
          </a:p>
          <a:p>
            <a:pPr lvl="1"/>
            <a:r>
              <a:rPr lang="en-US" dirty="0"/>
              <a:t>Note anything of interest to share with the </a:t>
            </a:r>
            <a:r>
              <a:rPr lang="en-US" dirty="0" smtClean="0"/>
              <a:t>class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Approved for Public Release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116</a:t>
            </a:fld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0" name="Flowchart: Connector 9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790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5344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Learning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By the end of this course, you will be able to: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Extract and analyze data from an Android device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Manipulate Android file systems and directory structures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US" dirty="0"/>
              <a:t>Understand techniques to bypass passcodes </a:t>
            </a:r>
            <a:r>
              <a:rPr lang="en-US" i="1" baseline="30000" dirty="0"/>
              <a:t>NEW!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US" dirty="0" smtClean="0"/>
              <a:t>Utilize logical and physical data extraction techniques 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US" dirty="0" smtClean="0"/>
              <a:t>Reverse engineer Android applications   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US" dirty="0" smtClean="0"/>
              <a:t>Analyze acquired data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Approved for Public Release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117</a:t>
            </a:fld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5075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30352" y="685800"/>
            <a:ext cx="7772400" cy="1993392"/>
          </a:xfrm>
        </p:spPr>
        <p:txBody>
          <a:bodyPr/>
          <a:lstStyle/>
          <a:p>
            <a:r>
              <a:rPr lang="en-US" dirty="0" smtClean="0"/>
              <a:t>Device Handling </a:t>
            </a:r>
            <a:br>
              <a:rPr lang="en-US" dirty="0" smtClean="0"/>
            </a:br>
            <a:r>
              <a:rPr lang="en-US" dirty="0" smtClean="0"/>
              <a:t>&amp; Modification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28800" y="6356351"/>
            <a:ext cx="5105400" cy="273049"/>
          </a:xfrm>
        </p:spPr>
        <p:txBody>
          <a:bodyPr/>
          <a:lstStyle/>
          <a:p>
            <a:r>
              <a:rPr lang="en-US" dirty="0" smtClean="0"/>
              <a:t>Source: </a:t>
            </a:r>
            <a:r>
              <a:rPr lang="en-US" dirty="0" err="1" smtClean="0"/>
              <a:t>thebransonhistory.blogspot.com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118</a:t>
            </a:fld>
            <a:endParaRPr lang="en-US" dirty="0"/>
          </a:p>
        </p:txBody>
      </p:sp>
      <p:pic>
        <p:nvPicPr>
          <p:cNvPr id="1028" name="Picture 4" descr="http://4.bp.blogspot.com/_9ge4n-mUOxc/TD8x7HTWDgI/AAAAAAAAAuc/3FNNBZWKkfw/s1600/fragile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30333">
            <a:off x="3185701" y="2592070"/>
            <a:ext cx="5270391" cy="3122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8648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Device Handling </a:t>
            </a:r>
            <a:r>
              <a:rPr lang="en-US" dirty="0" smtClean="0"/>
              <a:t>&amp; </a:t>
            </a:r>
            <a:r>
              <a:rPr lang="en-US" dirty="0"/>
              <a:t>Modification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465320"/>
          </a:xfrm>
        </p:spPr>
        <p:txBody>
          <a:bodyPr>
            <a:normAutofit/>
          </a:bodyPr>
          <a:lstStyle/>
          <a:p>
            <a:pPr lvl="0"/>
            <a:r>
              <a:rPr lang="en-US" sz="2800" b="1" dirty="0"/>
              <a:t>Forensics rule</a:t>
            </a:r>
            <a:r>
              <a:rPr lang="en-US" sz="2800" dirty="0"/>
              <a:t>: Avoid modification of the target, </a:t>
            </a:r>
            <a:r>
              <a:rPr lang="en-US" sz="2800" dirty="0" smtClean="0"/>
              <a:t>at </a:t>
            </a:r>
            <a:r>
              <a:rPr lang="en-US" sz="2800" dirty="0"/>
              <a:t>all </a:t>
            </a:r>
            <a:r>
              <a:rPr lang="en-US" sz="2800" dirty="0" smtClean="0"/>
              <a:t>costs</a:t>
            </a:r>
            <a:endParaRPr lang="en-US" sz="2800" dirty="0"/>
          </a:p>
          <a:p>
            <a:pPr lvl="0"/>
            <a:r>
              <a:rPr lang="en-US" sz="2800" dirty="0" smtClean="0"/>
              <a:t>Not </a:t>
            </a:r>
            <a:r>
              <a:rPr lang="en-US" sz="2800" dirty="0"/>
              <a:t>so easy for mobile. Drives, RAM, CPU, </a:t>
            </a:r>
            <a:r>
              <a:rPr lang="en-US" sz="2800" dirty="0" err="1"/>
              <a:t>etc</a:t>
            </a:r>
            <a:r>
              <a:rPr lang="en-US" sz="2800" dirty="0"/>
              <a:t> are all in non-accessible </a:t>
            </a:r>
            <a:r>
              <a:rPr lang="en-US" sz="2800" dirty="0" smtClean="0"/>
              <a:t>locations</a:t>
            </a:r>
            <a:endParaRPr lang="en-US" sz="2800" dirty="0"/>
          </a:p>
          <a:p>
            <a:pPr lvl="0"/>
            <a:r>
              <a:rPr lang="en-US" sz="2800" dirty="0"/>
              <a:t>Just the act of taking the device out of sleep mode records a log (remember </a:t>
            </a:r>
            <a:r>
              <a:rPr lang="en-US" sz="2800" dirty="0" err="1"/>
              <a:t>logcat</a:t>
            </a:r>
            <a:r>
              <a:rPr lang="en-US" sz="2800" dirty="0"/>
              <a:t>)</a:t>
            </a:r>
          </a:p>
          <a:p>
            <a:pPr lvl="0"/>
            <a:r>
              <a:rPr lang="en-US" sz="2800" b="1" dirty="0" smtClean="0"/>
              <a:t>The </a:t>
            </a:r>
            <a:r>
              <a:rPr lang="en-US" sz="2800" b="1" dirty="0"/>
              <a:t>realization</a:t>
            </a:r>
            <a:r>
              <a:rPr lang="en-US" sz="2800" dirty="0"/>
              <a:t>: You cannot get a pristine mobile device, but take much precaution to minimize modification to the </a:t>
            </a:r>
            <a:r>
              <a:rPr lang="en-US" sz="2800" dirty="0" smtClean="0"/>
              <a:t>device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Approved for Public Release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119</a:t>
            </a:fld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171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Forensic </a:t>
            </a:r>
            <a:r>
              <a:rPr lang="en-US" smtClean="0"/>
              <a:t>Overview 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sz="2800" dirty="0"/>
              <a:t>General to forensics, not just </a:t>
            </a:r>
            <a:r>
              <a:rPr lang="en-US" sz="2800" dirty="0" smtClean="0"/>
              <a:t>Android.</a:t>
            </a:r>
            <a:endParaRPr lang="en-US" dirty="0"/>
          </a:p>
          <a:p>
            <a:r>
              <a:rPr lang="en-US" sz="2800" dirty="0"/>
              <a:t>Potential scenarios:</a:t>
            </a:r>
          </a:p>
          <a:p>
            <a:pPr lvl="1"/>
            <a:r>
              <a:rPr lang="en-US" dirty="0"/>
              <a:t>Evidence gathering for legal proceedings</a:t>
            </a:r>
          </a:p>
          <a:p>
            <a:pPr lvl="1"/>
            <a:r>
              <a:rPr lang="en-US" dirty="0"/>
              <a:t>Corporate investigations</a:t>
            </a:r>
          </a:p>
          <a:p>
            <a:pPr lvl="2"/>
            <a:r>
              <a:rPr lang="en-US" sz="2400" dirty="0"/>
              <a:t>Intellectual property or data theft</a:t>
            </a:r>
          </a:p>
          <a:p>
            <a:pPr lvl="2"/>
            <a:r>
              <a:rPr lang="en-US" sz="2400" dirty="0"/>
              <a:t>Inappropriate use of company resources</a:t>
            </a:r>
          </a:p>
          <a:p>
            <a:pPr lvl="2"/>
            <a:r>
              <a:rPr lang="en-US" sz="2400" dirty="0"/>
              <a:t>Attempted or successful attack against computer systems</a:t>
            </a:r>
          </a:p>
          <a:p>
            <a:pPr lvl="2"/>
            <a:r>
              <a:rPr lang="en-US" sz="2400" dirty="0"/>
              <a:t>Employment-related investigations including discrimination, sexual harassment</a:t>
            </a:r>
          </a:p>
          <a:p>
            <a:pPr lvl="2"/>
            <a:r>
              <a:rPr lang="en-US" sz="2400" dirty="0"/>
              <a:t>Security audit</a:t>
            </a:r>
          </a:p>
          <a:p>
            <a:pPr lvl="1"/>
            <a:r>
              <a:rPr lang="en-US" dirty="0"/>
              <a:t>Family matters</a:t>
            </a:r>
          </a:p>
          <a:p>
            <a:pPr lvl="2"/>
            <a:r>
              <a:rPr lang="en-US" sz="2400" dirty="0"/>
              <a:t>Divorce</a:t>
            </a:r>
          </a:p>
          <a:p>
            <a:pPr lvl="2"/>
            <a:r>
              <a:rPr lang="en-US" sz="2400" dirty="0"/>
              <a:t>Child custody</a:t>
            </a:r>
          </a:p>
          <a:p>
            <a:pPr lvl="2"/>
            <a:r>
              <a:rPr lang="en-US" sz="2400" dirty="0"/>
              <a:t>Estate disputes</a:t>
            </a:r>
          </a:p>
          <a:p>
            <a:pPr lvl="1"/>
            <a:r>
              <a:rPr lang="en-US" dirty="0"/>
              <a:t>Government security and operation</a:t>
            </a:r>
          </a:p>
          <a:p>
            <a:pPr lvl="2"/>
            <a:r>
              <a:rPr lang="en-US" sz="2400" dirty="0"/>
              <a:t>Cyber Threats, Advanced Persistent Threat</a:t>
            </a:r>
          </a:p>
          <a:p>
            <a:pPr lvl="2"/>
            <a:r>
              <a:rPr lang="en-US" sz="2400" dirty="0"/>
              <a:t>Stopping cyber attacks</a:t>
            </a:r>
          </a:p>
          <a:p>
            <a:pPr lvl="2"/>
            <a:r>
              <a:rPr lang="en-US" sz="2400" dirty="0"/>
              <a:t>Investigating successful attacks</a:t>
            </a:r>
          </a:p>
          <a:p>
            <a:pPr lvl="2"/>
            <a:r>
              <a:rPr lang="en-US" sz="2400" dirty="0"/>
              <a:t>Intelligence / Counter-intelligence gathering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Source: </a:t>
            </a:r>
            <a:r>
              <a:rPr lang="en-US" dirty="0"/>
              <a:t>Andrew </a:t>
            </a:r>
            <a:r>
              <a:rPr lang="en-US" dirty="0" err="1"/>
              <a:t>Hoog</a:t>
            </a:r>
            <a:r>
              <a:rPr lang="en-US" dirty="0"/>
              <a:t>, Android Forensics, </a:t>
            </a:r>
            <a:r>
              <a:rPr lang="en-US" dirty="0" err="1"/>
              <a:t>Elselvier</a:t>
            </a:r>
            <a:r>
              <a:rPr lang="en-US" dirty="0"/>
              <a:t> </a:t>
            </a:r>
            <a:r>
              <a:rPr lang="en-US" dirty="0" smtClean="0"/>
              <a:t>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Approved for Public Release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6" name="Flowchart: Connector 15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677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Device Acquisition 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6096000" cy="4434840"/>
          </a:xfrm>
        </p:spPr>
        <p:txBody>
          <a:bodyPr>
            <a:normAutofit lnSpcReduction="10000"/>
          </a:bodyPr>
          <a:lstStyle/>
          <a:p>
            <a:pPr lvl="0"/>
            <a:r>
              <a:rPr lang="en-US" sz="2800" dirty="0"/>
              <a:t>Extend screen timeout to max, immediately (if not already locked</a:t>
            </a:r>
            <a:r>
              <a:rPr lang="en-US" sz="2800" dirty="0" smtClean="0"/>
              <a:t>)</a:t>
            </a:r>
            <a:br>
              <a:rPr lang="en-US" sz="2800" dirty="0" smtClean="0"/>
            </a:br>
            <a:endParaRPr lang="en-US" sz="2200" dirty="0"/>
          </a:p>
          <a:p>
            <a:r>
              <a:rPr lang="en-US" sz="2800" dirty="0" smtClean="0"/>
              <a:t>Enable </a:t>
            </a:r>
            <a:r>
              <a:rPr lang="en-US" sz="2800" dirty="0"/>
              <a:t>Stay Awake while charging and USB </a:t>
            </a:r>
            <a:r>
              <a:rPr lang="en-US" sz="2800" dirty="0" smtClean="0"/>
              <a:t>debugging</a:t>
            </a:r>
            <a:br>
              <a:rPr lang="en-US" sz="2800" dirty="0" smtClean="0"/>
            </a:br>
            <a:endParaRPr lang="en-US" sz="2200" dirty="0"/>
          </a:p>
          <a:p>
            <a:r>
              <a:rPr lang="en-US" sz="2800" dirty="0" smtClean="0"/>
              <a:t>Disable </a:t>
            </a:r>
            <a:r>
              <a:rPr lang="en-US" sz="2800" dirty="0"/>
              <a:t>network </a:t>
            </a:r>
            <a:r>
              <a:rPr lang="en-US" sz="2800" dirty="0" smtClean="0"/>
              <a:t>communication</a:t>
            </a:r>
            <a:br>
              <a:rPr lang="en-US" sz="2800" dirty="0" smtClean="0"/>
            </a:br>
            <a:endParaRPr lang="en-US" sz="2200" dirty="0"/>
          </a:p>
          <a:p>
            <a:pPr lvl="0"/>
            <a:r>
              <a:rPr lang="en-US" sz="2800" dirty="0" smtClean="0"/>
              <a:t>Do </a:t>
            </a:r>
            <a:r>
              <a:rPr lang="en-US" sz="2800" dirty="0"/>
              <a:t>nothing further until in a secure location with minimal cellular / network connectivity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Approved for Public Release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120</a:t>
            </a:fld>
            <a:endParaRPr lang="en-US" dirty="0"/>
          </a:p>
        </p:txBody>
      </p:sp>
      <p:pic>
        <p:nvPicPr>
          <p:cNvPr id="9" name="Content Placeholder 8" descr="http://brian.baligad.name/2011/droid-cell-radio-off.png"/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756694"/>
            <a:ext cx="2286000" cy="2762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ounded Rectangle 9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3" name="Flowchart: Connector 12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895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“What if it’s already off?”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US" sz="4000" dirty="0"/>
              <a:t>Boot into recovery </a:t>
            </a:r>
            <a:r>
              <a:rPr lang="en-US" sz="4000" dirty="0" smtClean="0"/>
              <a:t>mode</a:t>
            </a:r>
            <a:br>
              <a:rPr lang="en-US" sz="4000" dirty="0" smtClean="0"/>
            </a:br>
            <a:endParaRPr lang="en-US" dirty="0"/>
          </a:p>
          <a:p>
            <a:pPr lvl="0"/>
            <a:r>
              <a:rPr lang="en-US" sz="4000" dirty="0"/>
              <a:t>Test for connectivity and root </a:t>
            </a:r>
            <a:r>
              <a:rPr lang="en-US" sz="4000" dirty="0" smtClean="0"/>
              <a:t>access</a:t>
            </a:r>
            <a:br>
              <a:rPr lang="en-US" sz="4000" dirty="0" smtClean="0"/>
            </a:br>
            <a:endParaRPr lang="en-US" dirty="0"/>
          </a:p>
          <a:p>
            <a:r>
              <a:rPr lang="en-US" sz="4000" dirty="0"/>
              <a:t>Cross your fingers that USB debugging is already enabled and/or device is already rooted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Approved for Public Release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121</a:t>
            </a:fld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03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30352" y="685800"/>
            <a:ext cx="7772400" cy="1993392"/>
          </a:xfrm>
        </p:spPr>
        <p:txBody>
          <a:bodyPr/>
          <a:lstStyle/>
          <a:p>
            <a:r>
              <a:rPr lang="en-US" dirty="0" smtClean="0">
                <a:effectLst/>
              </a:rPr>
              <a:t>Circumventing Passcodes 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28800" y="6356351"/>
            <a:ext cx="5105400" cy="273049"/>
          </a:xfrm>
        </p:spPr>
        <p:txBody>
          <a:bodyPr/>
          <a:lstStyle/>
          <a:p>
            <a:r>
              <a:rPr lang="en-US" dirty="0">
                <a:hlinkClick r:id="rId2"/>
              </a:rPr>
              <a:t>http://www.geeky-gadgets.com/wp-content/uploads/2010/08/android3.jpg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122</a:t>
            </a:fld>
            <a:endParaRPr lang="en-US" dirty="0"/>
          </a:p>
        </p:txBody>
      </p:sp>
      <p:pic>
        <p:nvPicPr>
          <p:cNvPr id="2050" name="Picture 2" descr="http://t1.gstatic.com/images?q=tbn:ANd9GcQaX7c37kGcttCZg-vJlvyNy-1Rhcl-3_utH_qHwyaFfXfuQwHFzc3VNOQTz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3894">
            <a:off x="5372819" y="3200400"/>
            <a:ext cx="2609131" cy="2324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1326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Circumventing Passcodes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3200" dirty="0" smtClean="0"/>
              <a:t>Critical capability </a:t>
            </a:r>
            <a:r>
              <a:rPr lang="en-US" sz="3200" dirty="0"/>
              <a:t>in forensics and security </a:t>
            </a:r>
            <a:r>
              <a:rPr lang="en-US" sz="3200" dirty="0" smtClean="0"/>
              <a:t>testing</a:t>
            </a:r>
            <a:br>
              <a:rPr lang="en-US" sz="3200" dirty="0" smtClean="0"/>
            </a:br>
            <a:endParaRPr lang="en-US" sz="3200" dirty="0"/>
          </a:p>
          <a:p>
            <a:pPr lvl="0"/>
            <a:r>
              <a:rPr lang="en-US" sz="3200" dirty="0" smtClean="0"/>
              <a:t>Techniques </a:t>
            </a:r>
            <a:r>
              <a:rPr lang="en-US" sz="3200" dirty="0"/>
              <a:t>vary from </a:t>
            </a:r>
            <a:r>
              <a:rPr lang="en-US" sz="3200" dirty="0" smtClean="0"/>
              <a:t>platform-to-platform</a:t>
            </a:r>
            <a:br>
              <a:rPr lang="en-US" sz="3200" dirty="0" smtClean="0"/>
            </a:br>
            <a:endParaRPr lang="en-US" sz="3200" dirty="0"/>
          </a:p>
          <a:p>
            <a:pPr lvl="0"/>
            <a:r>
              <a:rPr lang="en-US" sz="3200" dirty="0"/>
              <a:t>There is no panacea for circumventing passcodes on </a:t>
            </a:r>
            <a:r>
              <a:rPr lang="en-US" sz="3200" dirty="0" smtClean="0"/>
              <a:t>Android</a:t>
            </a:r>
            <a:endParaRPr lang="en-US" sz="3200" dirty="0"/>
          </a:p>
          <a:p>
            <a:pPr lvl="1"/>
            <a:r>
              <a:rPr lang="en-US" sz="2800" dirty="0"/>
              <a:t>…but we will learn a few potential techniques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Approved for Public Release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123</a:t>
            </a:fld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758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Passcodes Types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>
          <a:xfrm>
            <a:off x="76200" y="1855248"/>
            <a:ext cx="2133600" cy="659352"/>
          </a:xfrm>
        </p:spPr>
        <p:txBody>
          <a:bodyPr/>
          <a:lstStyle/>
          <a:p>
            <a:r>
              <a:rPr lang="en-US" dirty="0" smtClean="0"/>
              <a:t>Pattern lock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half" idx="3"/>
          </p:nvPr>
        </p:nvSpPr>
        <p:spPr>
          <a:xfrm>
            <a:off x="3670990" y="1830372"/>
            <a:ext cx="1358210" cy="654843"/>
          </a:xfrm>
        </p:spPr>
        <p:txBody>
          <a:bodyPr/>
          <a:lstStyle/>
          <a:p>
            <a:r>
              <a:rPr lang="en-US" dirty="0" smtClean="0"/>
              <a:t>PIN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Approved for Public Release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124</a:t>
            </a:fld>
            <a:endParaRPr lang="en-US" dirty="0"/>
          </a:p>
        </p:txBody>
      </p:sp>
      <p:pic>
        <p:nvPicPr>
          <p:cNvPr id="21" name="Content Placeholder 20" descr="http://www.simonblog.com/wordpress/wp-content/uploads/2010/01/AndroidLock-Unlock-Screen.jpg"/>
          <p:cNvPicPr>
            <a:picLocks noGrp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676525"/>
            <a:ext cx="2381250" cy="357187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 Placeholder 11"/>
          <p:cNvSpPr txBox="1">
            <a:spLocks/>
          </p:cNvSpPr>
          <p:nvPr/>
        </p:nvSpPr>
        <p:spPr>
          <a:xfrm>
            <a:off x="5879456" y="1828800"/>
            <a:ext cx="2502544" cy="659352"/>
          </a:xfrm>
          <a:prstGeom prst="rect">
            <a:avLst/>
          </a:prstGeom>
        </p:spPr>
        <p:txBody>
          <a:bodyPr vert="horz" lIns="45720" tIns="0" rIns="45720" bIns="0" anchor="ctr">
            <a:no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400" b="1" kern="1200" cap="none" baseline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Alphanumeric</a:t>
            </a:r>
            <a:endParaRPr lang="en-US" dirty="0"/>
          </a:p>
        </p:txBody>
      </p:sp>
      <p:pic>
        <p:nvPicPr>
          <p:cNvPr id="24" name="Content Placeholder 23" descr="http://thinktutorial.com/wp-content/uploads/2011/02/pin5.png"/>
          <p:cNvPicPr>
            <a:picLocks noGrp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686822"/>
            <a:ext cx="2133600" cy="355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/>
          <p:cNvPicPr/>
          <p:nvPr/>
        </p:nvPicPr>
        <p:blipFill>
          <a:blip r:embed="rId5"/>
          <a:stretch>
            <a:fillRect/>
          </a:stretch>
        </p:blipFill>
        <p:spPr>
          <a:xfrm>
            <a:off x="6031856" y="2667001"/>
            <a:ext cx="2426344" cy="358140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7" name="Flowchart: Connector 16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542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Passcode Type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>
          <a:xfrm>
            <a:off x="533400" y="1855248"/>
            <a:ext cx="2895600" cy="659352"/>
          </a:xfrm>
        </p:spPr>
        <p:txBody>
          <a:bodyPr/>
          <a:lstStyle/>
          <a:p>
            <a:r>
              <a:rPr lang="en-US" dirty="0" smtClean="0"/>
              <a:t>Facial recognition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Approved for Public Release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125</a:t>
            </a:fld>
            <a:endParaRPr lang="en-US" dirty="0"/>
          </a:p>
        </p:txBody>
      </p:sp>
      <p:pic>
        <p:nvPicPr>
          <p:cNvPr id="15" name="Content Placeholder 14" descr="http://cdn.ttgtmedia.com/rms/onlineImages/icecream6.jpg"/>
          <p:cNvPicPr>
            <a:picLocks noGrp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47194"/>
            <a:ext cx="4762500" cy="298132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ounded Rectangle 7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059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“How </a:t>
            </a:r>
            <a:r>
              <a:rPr lang="en-US" dirty="0"/>
              <a:t>Do We Crack Them</a:t>
            </a:r>
            <a:r>
              <a:rPr lang="en-US" dirty="0" smtClean="0"/>
              <a:t>?”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200" dirty="0" smtClean="0"/>
              <a:t>Smudge Attack</a:t>
            </a:r>
          </a:p>
          <a:p>
            <a:endParaRPr lang="en-US" sz="3200" dirty="0" smtClean="0"/>
          </a:p>
          <a:p>
            <a:r>
              <a:rPr lang="en-US" sz="3200" dirty="0" smtClean="0"/>
              <a:t>Pattern Lock </a:t>
            </a:r>
            <a:r>
              <a:rPr lang="en-US" sz="3200" dirty="0" smtClean="0"/>
              <a:t>Vulnerability</a:t>
            </a:r>
            <a:endParaRPr lang="en-US" sz="3200" i="1" baseline="30000" dirty="0" smtClean="0"/>
          </a:p>
          <a:p>
            <a:endParaRPr lang="en-US" sz="3200" dirty="0"/>
          </a:p>
          <a:p>
            <a:r>
              <a:rPr lang="en-US" sz="3200" dirty="0" smtClean="0"/>
              <a:t>ADB </a:t>
            </a:r>
            <a:r>
              <a:rPr lang="en-US" sz="3200" dirty="0"/>
              <a:t>and USB </a:t>
            </a:r>
            <a:r>
              <a:rPr lang="en-US" sz="3200" dirty="0" smtClean="0"/>
              <a:t>Debugging, with </a:t>
            </a:r>
            <a:r>
              <a:rPr lang="en-US" sz="3200" dirty="0" err="1" smtClean="0"/>
              <a:t>psneuter</a:t>
            </a:r>
            <a:endParaRPr lang="en-US" sz="3200" dirty="0" smtClean="0"/>
          </a:p>
          <a:p>
            <a:endParaRPr lang="en-US" sz="3200" dirty="0"/>
          </a:p>
          <a:p>
            <a:r>
              <a:rPr lang="en-US" sz="3200" dirty="0" smtClean="0"/>
              <a:t>Continues to evolve…</a:t>
            </a:r>
            <a:br>
              <a:rPr lang="en-US" sz="3200" dirty="0" smtClean="0"/>
            </a:b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Approved for Public Release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126</a:t>
            </a:fld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651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Smudge Attack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US" sz="3200" dirty="0"/>
              <a:t>Screens are reflective; smudge (aka pattern lock) is diffuse.</a:t>
            </a:r>
          </a:p>
          <a:p>
            <a:pPr lvl="0"/>
            <a:r>
              <a:rPr lang="en-US" sz="3200" dirty="0"/>
              <a:t>Directional lighting and a camera capturing photos overexposed by two to three f-stops (4 to 8 times “correct” exposure)</a:t>
            </a:r>
          </a:p>
          <a:p>
            <a:pPr lvl="0"/>
            <a:r>
              <a:rPr lang="en-US" sz="3200" dirty="0"/>
              <a:t>Creates an image displaying pattern lock</a:t>
            </a:r>
          </a:p>
          <a:p>
            <a:r>
              <a:rPr lang="en-US" sz="3200" dirty="0"/>
              <a:t>Not 100% accurate, since other swipes of the screen may have damaged the pattern lock smudge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Approved for Public Release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127</a:t>
            </a:fld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906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Smudge Attack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Approved for Public Release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128</a:t>
            </a:fld>
            <a:endParaRPr lang="en-US" dirty="0"/>
          </a:p>
        </p:txBody>
      </p:sp>
      <p:pic>
        <p:nvPicPr>
          <p:cNvPr id="9" name="Content Placeholder 8" descr="http://4.bp.blogspot.com/_Um3kD4sSF4w/TGyANmjnjpI/AAAAAAAAFFo/BS7ofdEE8bw/s400/smudge02.jpg"/>
          <p:cNvPicPr>
            <a:picLocks noGrp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861469"/>
            <a:ext cx="3810000" cy="255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Content Placeholder 9" descr="http://3.bp.blogspot.com/_Um3kD4sSF4w/TGyAKmZGHmI/AAAAAAAAFFg/soZ6jOV1QUM/s400/smudge03.jpg"/>
          <p:cNvPicPr>
            <a:picLocks noGrp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2599531"/>
            <a:ext cx="3810000" cy="30765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ounded Rectangle 7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3" name="Flowchart: Connector 12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048000" y="5867400"/>
            <a:ext cx="2890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hlinkClick r:id="rId5"/>
              </a:rPr>
              <a:t>http://bcove.me/7ozhp9u4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926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Lock </a:t>
            </a:r>
            <a:r>
              <a:rPr lang="en-US" dirty="0" smtClean="0"/>
              <a:t>Crack</a:t>
            </a:r>
            <a:endParaRPr lang="en-US" i="1" baseline="30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38400" y="6356350"/>
            <a:ext cx="3962400" cy="365125"/>
          </a:xfrm>
        </p:spPr>
        <p:txBody>
          <a:bodyPr/>
          <a:lstStyle/>
          <a:p>
            <a:r>
              <a:rPr lang="en-US" dirty="0" smtClean="0"/>
              <a:t>Source: http</a:t>
            </a:r>
            <a:r>
              <a:rPr lang="en-US" dirty="0"/>
              <a:t>://</a:t>
            </a:r>
            <a:r>
              <a:rPr lang="en-US" dirty="0" err="1"/>
              <a:t>www.youtube.com</a:t>
            </a:r>
            <a:r>
              <a:rPr lang="en-US" dirty="0"/>
              <a:t>/user/</a:t>
            </a:r>
            <a:r>
              <a:rPr lang="en-US" dirty="0" err="1"/>
              <a:t>SecurityCompass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129</a:t>
            </a:fld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3" name="Flowchart: Connector 12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495800" cy="443484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Pattern Lock creates a file </a:t>
            </a:r>
            <a:r>
              <a:rPr lang="en-US" dirty="0" err="1" smtClean="0">
                <a:latin typeface="Courier New"/>
                <a:cs typeface="Courier New"/>
              </a:rPr>
              <a:t>gesture.key</a:t>
            </a:r>
            <a:endParaRPr lang="en-US" dirty="0" smtClean="0">
              <a:latin typeface="Courier New"/>
              <a:cs typeface="Courier New"/>
            </a:endParaRPr>
          </a:p>
          <a:p>
            <a:pPr>
              <a:spcAft>
                <a:spcPts val="1200"/>
              </a:spcAft>
            </a:pPr>
            <a:r>
              <a:rPr lang="en-US" dirty="0" smtClean="0"/>
              <a:t>Hash of the pattern stored </a:t>
            </a:r>
          </a:p>
          <a:p>
            <a:pPr>
              <a:spcAft>
                <a:spcPts val="1200"/>
              </a:spcAft>
            </a:pPr>
            <a:r>
              <a:rPr lang="en-US" dirty="0"/>
              <a:t>If custom recovery ROM is </a:t>
            </a:r>
            <a:r>
              <a:rPr lang="en-US" dirty="0" smtClean="0"/>
              <a:t>installed</a:t>
            </a:r>
            <a:r>
              <a:rPr lang="en-US" dirty="0"/>
              <a:t> </a:t>
            </a:r>
            <a:r>
              <a:rPr lang="en-US" dirty="0" smtClean="0"/>
              <a:t>(i.e. </a:t>
            </a:r>
            <a:r>
              <a:rPr lang="en-US" dirty="0" err="1" smtClean="0"/>
              <a:t>ClockWork</a:t>
            </a:r>
            <a:r>
              <a:rPr lang="en-US" dirty="0" smtClean="0"/>
              <a:t> Recovery)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Remove &amp; recreate key to bypass pattern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2159000"/>
            <a:ext cx="2057400" cy="4318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3086100"/>
            <a:ext cx="2235200" cy="3429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000" y="5156200"/>
            <a:ext cx="24511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740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Forensic Considerations</a:t>
            </a:r>
            <a:endParaRPr lang="en-US" sz="40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2800" dirty="0"/>
              <a:t>Important items to consider during investigation:</a:t>
            </a:r>
          </a:p>
          <a:p>
            <a:pPr lvl="1"/>
            <a:r>
              <a:rPr lang="en-US" dirty="0"/>
              <a:t>Chain of custody</a:t>
            </a:r>
          </a:p>
          <a:p>
            <a:pPr lvl="1"/>
            <a:r>
              <a:rPr lang="en-US" dirty="0"/>
              <a:t>Detailed notes and complete report</a:t>
            </a:r>
          </a:p>
          <a:p>
            <a:r>
              <a:rPr lang="en-US" sz="2800" dirty="0"/>
              <a:t>Validation of investigation results, using tools or other </a:t>
            </a:r>
            <a:r>
              <a:rPr lang="en-US" sz="2800" dirty="0" smtClean="0"/>
              <a:t>investigators</a:t>
            </a:r>
            <a:endParaRPr lang="en-US" dirty="0"/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Source: </a:t>
            </a:r>
            <a:r>
              <a:rPr lang="en-US" dirty="0"/>
              <a:t>Andrew </a:t>
            </a:r>
            <a:r>
              <a:rPr lang="en-US" dirty="0" err="1"/>
              <a:t>Hoog</a:t>
            </a:r>
            <a:r>
              <a:rPr lang="en-US" dirty="0"/>
              <a:t>, Android Forensics, </a:t>
            </a:r>
            <a:r>
              <a:rPr lang="en-US" dirty="0" err="1"/>
              <a:t>Elselvier</a:t>
            </a:r>
            <a:r>
              <a:rPr lang="en-US" dirty="0"/>
              <a:t> </a:t>
            </a:r>
            <a:r>
              <a:rPr lang="en-US" dirty="0" smtClean="0"/>
              <a:t>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Approved for Public Release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6" name="Flowchart: Connector 15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888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30352" y="685800"/>
            <a:ext cx="7772400" cy="1993392"/>
          </a:xfrm>
        </p:spPr>
        <p:txBody>
          <a:bodyPr/>
          <a:lstStyle/>
          <a:p>
            <a:r>
              <a:rPr lang="en-US" dirty="0" smtClean="0">
                <a:effectLst/>
              </a:rPr>
              <a:t>Gaining Root 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28800" y="6356351"/>
            <a:ext cx="5105400" cy="273049"/>
          </a:xfrm>
        </p:spPr>
        <p:txBody>
          <a:bodyPr/>
          <a:lstStyle/>
          <a:p>
            <a:r>
              <a:rPr lang="en-US" dirty="0">
                <a:hlinkClick r:id="rId3"/>
              </a:rPr>
              <a:t>http://androinica.com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130</a:t>
            </a:fld>
            <a:endParaRPr lang="en-US" dirty="0"/>
          </a:p>
        </p:txBody>
      </p:sp>
      <p:pic>
        <p:nvPicPr>
          <p:cNvPr id="3074" name="Picture 2" descr="http://androinica.com/wp-content/uploads/2009/03/root.gif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600" r="95600">
                        <a14:foregroundMark x1="49600" y1="19200" x2="49600" y2="19200"/>
                        <a14:foregroundMark x1="24000" y1="40000" x2="24000" y2="40000"/>
                        <a14:foregroundMark x1="76400" y1="36400" x2="76400" y2="36400"/>
                        <a14:foregroundMark x1="49200" y1="72000" x2="49200" y2="72000"/>
                        <a14:foregroundMark x1="48000" y1="76400" x2="48000" y2="76400"/>
                        <a14:foregroundMark x1="87200" y1="90400" x2="87200" y2="90400"/>
                        <a14:foregroundMark x1="40000" y1="79200" x2="40000" y2="79200"/>
                        <a14:foregroundMark x1="35200" y1="75600" x2="35200" y2="75600"/>
                        <a14:foregroundMark x1="58000" y1="78000" x2="58000" y2="78000"/>
                        <a14:foregroundMark x1="63600" y1="75200" x2="63600" y2="75200"/>
                        <a14:foregroundMark x1="65200" y1="84000" x2="65200" y2="84000"/>
                        <a14:foregroundMark x1="66000" y1="93600" x2="66000" y2="93600"/>
                        <a14:backgroundMark x1="40000" y1="15600" x2="40000" y2="1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352800"/>
            <a:ext cx="2381250" cy="2381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435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Gaining Root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lvl="0"/>
            <a:r>
              <a:rPr lang="en-US" sz="2800" dirty="0"/>
              <a:t>Needed for many forensic techniques, including physical acquisition</a:t>
            </a:r>
          </a:p>
          <a:p>
            <a:pPr lvl="0"/>
            <a:r>
              <a:rPr lang="en-US" sz="2800" dirty="0"/>
              <a:t>Not enabled on any device by default</a:t>
            </a:r>
          </a:p>
          <a:p>
            <a:pPr lvl="0"/>
            <a:r>
              <a:rPr lang="en-US" sz="2800" dirty="0"/>
              <a:t>Not possible on all devices</a:t>
            </a:r>
          </a:p>
          <a:p>
            <a:pPr lvl="0"/>
            <a:r>
              <a:rPr lang="en-US" sz="2800" dirty="0"/>
              <a:t>Gaining root isn’t always the best choice in forensics</a:t>
            </a:r>
          </a:p>
          <a:p>
            <a:pPr lvl="1"/>
            <a:r>
              <a:rPr lang="en-US" dirty="0"/>
              <a:t>It will change data on the device, possibly altering evidence</a:t>
            </a:r>
          </a:p>
          <a:p>
            <a:pPr lvl="1"/>
            <a:r>
              <a:rPr lang="en-US" dirty="0"/>
              <a:t>It will be time consuming to gain root, as it’s implemented differently across most devices</a:t>
            </a:r>
          </a:p>
          <a:p>
            <a:pPr lvl="1"/>
            <a:r>
              <a:rPr lang="en-US" dirty="0"/>
              <a:t>Root makes the device vulnerable to many </a:t>
            </a:r>
            <a:r>
              <a:rPr lang="en-US" dirty="0" smtClean="0"/>
              <a:t>exploits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Approved for Public Release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131</a:t>
            </a:fld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416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</a:t>
            </a:r>
            <a:r>
              <a:rPr lang="en-US" dirty="0" smtClean="0"/>
              <a:t>Common </a:t>
            </a:r>
            <a:r>
              <a:rPr lang="en-US" dirty="0"/>
              <a:t>T</a:t>
            </a:r>
            <a:r>
              <a:rPr lang="en-US" dirty="0" smtClean="0"/>
              <a:t>ypes </a:t>
            </a:r>
            <a:r>
              <a:rPr lang="en-US" dirty="0"/>
              <a:t>of </a:t>
            </a:r>
            <a:r>
              <a:rPr lang="en-US" dirty="0" smtClean="0"/>
              <a:t>Root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Temp root </a:t>
            </a:r>
            <a:r>
              <a:rPr lang="en-US" sz="3200" dirty="0"/>
              <a:t>– roots the device only until it is rebooted, which then disables </a:t>
            </a:r>
            <a:r>
              <a:rPr lang="en-US" sz="3200" dirty="0" smtClean="0"/>
              <a:t>root</a:t>
            </a:r>
            <a:r>
              <a:rPr lang="en-US" sz="3000" dirty="0" smtClean="0"/>
              <a:t/>
            </a:r>
            <a:br>
              <a:rPr lang="en-US" sz="3000" dirty="0" smtClean="0"/>
            </a:br>
            <a:endParaRPr lang="en-US" sz="1800" dirty="0"/>
          </a:p>
          <a:p>
            <a:r>
              <a:rPr lang="en-US" sz="3200" b="1" dirty="0"/>
              <a:t>Perm root </a:t>
            </a:r>
            <a:r>
              <a:rPr lang="en-US" sz="3200" dirty="0"/>
              <a:t>– root persists after reboots. Commonly enabled with custom </a:t>
            </a:r>
            <a:r>
              <a:rPr lang="en-US" sz="3200" dirty="0" smtClean="0"/>
              <a:t>ROMs</a:t>
            </a:r>
            <a:r>
              <a:rPr lang="en-US" sz="3000" dirty="0" smtClean="0"/>
              <a:t/>
            </a:r>
            <a:br>
              <a:rPr lang="en-US" sz="3000" dirty="0" smtClean="0"/>
            </a:br>
            <a:endParaRPr lang="en-US" sz="1800" dirty="0"/>
          </a:p>
          <a:p>
            <a:r>
              <a:rPr lang="en-US" sz="3200" b="1" dirty="0"/>
              <a:t>Recovery mode root </a:t>
            </a:r>
            <a:r>
              <a:rPr lang="en-US" sz="3200" dirty="0"/>
              <a:t>– flashing (installing) a custom recovery partition, allowing root to run only in recovery mode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Approved for Public Release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132</a:t>
            </a:fld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227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 </a:t>
            </a:r>
            <a:r>
              <a:rPr lang="en-US" dirty="0" smtClean="0"/>
              <a:t>Root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3200" dirty="0"/>
              <a:t>For forensics, temp root is what we want to enable, if needed</a:t>
            </a:r>
          </a:p>
          <a:p>
            <a:pPr lvl="0"/>
            <a:r>
              <a:rPr lang="en-US" sz="3200" dirty="0"/>
              <a:t>Suggest testing these procedures many times, </a:t>
            </a:r>
            <a:r>
              <a:rPr lang="en-US" sz="3200" b="1" i="1" u="sng" dirty="0"/>
              <a:t>not</a:t>
            </a:r>
            <a:r>
              <a:rPr lang="en-US" sz="3200" dirty="0"/>
              <a:t>, on your primary / target device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Approved for Public Release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133</a:t>
            </a:fld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038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 </a:t>
            </a:r>
            <a:r>
              <a:rPr lang="en-US" dirty="0" smtClean="0"/>
              <a:t>Root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US" sz="2800" dirty="0"/>
              <a:t>Is USB debugging enabled?</a:t>
            </a:r>
          </a:p>
          <a:p>
            <a:pPr lvl="0"/>
            <a:r>
              <a:rPr lang="en-US" sz="2800" dirty="0"/>
              <a:t>Is it already rooted?</a:t>
            </a:r>
          </a:p>
          <a:p>
            <a:pPr lvl="1"/>
            <a:r>
              <a:rPr lang="en-US" dirty="0" err="1">
                <a:latin typeface="Courier New" pitchFamily="49" charset="0"/>
                <a:cs typeface="Courier New" pitchFamily="49" charset="0"/>
              </a:rPr>
              <a:t>adb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 shell 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su</a:t>
            </a:r>
            <a:endParaRPr lang="en-US" dirty="0">
              <a:latin typeface="Courier New" pitchFamily="49" charset="0"/>
              <a:cs typeface="Courier New" pitchFamily="49" charset="0"/>
            </a:endParaRPr>
          </a:p>
          <a:p>
            <a:pPr lvl="2"/>
            <a:r>
              <a:rPr lang="en-US" sz="2400" dirty="0"/>
              <a:t>permission denied – no root</a:t>
            </a:r>
          </a:p>
          <a:p>
            <a:pPr lvl="2"/>
            <a:r>
              <a:rPr lang="en-US" sz="2400" dirty="0">
                <a:latin typeface="Courier New" pitchFamily="49" charset="0"/>
                <a:cs typeface="Courier New" pitchFamily="49" charset="0"/>
              </a:rPr>
              <a:t>#</a:t>
            </a:r>
            <a:r>
              <a:rPr lang="en-US" sz="2400" dirty="0"/>
              <a:t>  - root	</a:t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err="1" smtClean="0"/>
              <a:t>MyTouch</a:t>
            </a:r>
            <a:r>
              <a:rPr lang="en-US" sz="2400" dirty="0" smtClean="0"/>
              <a:t> </a:t>
            </a:r>
            <a:r>
              <a:rPr lang="en-US" sz="2400" dirty="0"/>
              <a:t>4G – custom ROM</a:t>
            </a:r>
            <a:br>
              <a:rPr lang="en-US" sz="2400" dirty="0"/>
            </a:br>
            <a:endParaRPr lang="en-US" sz="2400" dirty="0" smtClean="0"/>
          </a:p>
          <a:p>
            <a:pPr marL="667512" lvl="2" indent="0">
              <a:buNone/>
            </a:pPr>
            <a:r>
              <a:rPr lang="en-US" sz="2400" dirty="0" smtClean="0"/>
              <a:t>   Droid </a:t>
            </a:r>
            <a:r>
              <a:rPr lang="en-US" sz="2400" dirty="0"/>
              <a:t>X – stock </a:t>
            </a:r>
            <a:r>
              <a:rPr lang="en-US" sz="2400" dirty="0" smtClean="0"/>
              <a:t>OS</a:t>
            </a:r>
            <a:br>
              <a:rPr lang="en-US" sz="2400" dirty="0" smtClean="0"/>
            </a:br>
            <a:endParaRPr lang="en-US" sz="2400" dirty="0"/>
          </a:p>
          <a:p>
            <a:pPr lvl="0"/>
            <a:r>
              <a:rPr lang="en-US" sz="2800" dirty="0" smtClean="0"/>
              <a:t>If </a:t>
            </a:r>
            <a:r>
              <a:rPr lang="en-US" sz="2800" dirty="0"/>
              <a:t>not rooted, start </a:t>
            </a:r>
            <a:r>
              <a:rPr lang="en-US" sz="2800" dirty="0" smtClean="0"/>
              <a:t>searching xda-developers.com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Approved for Public Release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134</a:t>
            </a:fld>
            <a:endParaRPr lang="en-US" dirty="0"/>
          </a:p>
        </p:txBody>
      </p:sp>
      <p:pic>
        <p:nvPicPr>
          <p:cNvPr id="9" name="Picture 8"/>
          <p:cNvPicPr/>
          <p:nvPr/>
        </p:nvPicPr>
        <p:blipFill>
          <a:blip r:embed="rId3"/>
          <a:stretch>
            <a:fillRect/>
          </a:stretch>
        </p:blipFill>
        <p:spPr>
          <a:xfrm>
            <a:off x="5248275" y="4419600"/>
            <a:ext cx="3533775" cy="361950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4"/>
          <a:stretch>
            <a:fillRect/>
          </a:stretch>
        </p:blipFill>
        <p:spPr>
          <a:xfrm>
            <a:off x="5248275" y="5181600"/>
            <a:ext cx="3524250" cy="52387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990600"/>
            <a:ext cx="2297517" cy="2565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4" name="Flowchart: Connector 13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42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Property Service Neuter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en-US" sz="6100" dirty="0" err="1"/>
              <a:t>Psneuter</a:t>
            </a:r>
            <a:r>
              <a:rPr lang="en-US" sz="6100" dirty="0"/>
              <a:t> is a form of a malicious app, but for our </a:t>
            </a:r>
            <a:r>
              <a:rPr lang="en-US" sz="6100" dirty="0" smtClean="0"/>
              <a:t>good</a:t>
            </a:r>
            <a:br>
              <a:rPr lang="en-US" sz="6100" dirty="0" smtClean="0"/>
            </a:br>
            <a:endParaRPr lang="en-US" sz="6100" dirty="0"/>
          </a:p>
          <a:p>
            <a:r>
              <a:rPr lang="en-US" sz="6100" dirty="0" smtClean="0"/>
              <a:t>Uses </a:t>
            </a:r>
            <a:r>
              <a:rPr lang="en-US" sz="6100" dirty="0"/>
              <a:t>a vulnerability in Android to gain </a:t>
            </a:r>
            <a:r>
              <a:rPr lang="en-US" sz="6100" dirty="0" err="1"/>
              <a:t>superuser</a:t>
            </a:r>
            <a:r>
              <a:rPr lang="en-US" sz="6100" dirty="0"/>
              <a:t> access, and ultimately </a:t>
            </a:r>
            <a:r>
              <a:rPr lang="en-US" sz="6100" dirty="0" smtClean="0"/>
              <a:t>root</a:t>
            </a:r>
            <a:br>
              <a:rPr lang="en-US" sz="6100" dirty="0" smtClean="0"/>
            </a:br>
            <a:endParaRPr lang="en-US" sz="6100" dirty="0"/>
          </a:p>
          <a:p>
            <a:r>
              <a:rPr lang="en-US" sz="6100" dirty="0" smtClean="0"/>
              <a:t>To </a:t>
            </a:r>
            <a:r>
              <a:rPr lang="en-US" sz="6100" dirty="0"/>
              <a:t>gain root shell (or temp root) with </a:t>
            </a:r>
            <a:r>
              <a:rPr lang="en-US" sz="6100" dirty="0" err="1"/>
              <a:t>psneuter</a:t>
            </a:r>
            <a:r>
              <a:rPr lang="en-US" sz="6100" dirty="0"/>
              <a:t>:</a:t>
            </a:r>
          </a:p>
          <a:p>
            <a:pPr lvl="1"/>
            <a:r>
              <a:rPr lang="en-US" sz="5800" dirty="0" err="1">
                <a:latin typeface="Courier New" pitchFamily="49" charset="0"/>
                <a:cs typeface="Courier New" pitchFamily="49" charset="0"/>
              </a:rPr>
              <a:t>adb</a:t>
            </a:r>
            <a:r>
              <a:rPr lang="en-US" sz="5800" dirty="0">
                <a:latin typeface="Courier New" pitchFamily="49" charset="0"/>
                <a:cs typeface="Courier New" pitchFamily="49" charset="0"/>
              </a:rPr>
              <a:t> devices</a:t>
            </a:r>
          </a:p>
          <a:p>
            <a:pPr lvl="1"/>
            <a:r>
              <a:rPr lang="en-US" sz="5800" dirty="0" err="1">
                <a:latin typeface="Courier New" pitchFamily="49" charset="0"/>
                <a:cs typeface="Courier New" pitchFamily="49" charset="0"/>
              </a:rPr>
              <a:t>adb</a:t>
            </a:r>
            <a:r>
              <a:rPr lang="en-US" sz="5800" dirty="0">
                <a:latin typeface="Courier New" pitchFamily="49" charset="0"/>
                <a:cs typeface="Courier New" pitchFamily="49" charset="0"/>
              </a:rPr>
              <a:t> push </a:t>
            </a:r>
            <a:r>
              <a:rPr lang="en-US" sz="5800" dirty="0" err="1">
                <a:latin typeface="Courier New" pitchFamily="49" charset="0"/>
                <a:cs typeface="Courier New" pitchFamily="49" charset="0"/>
              </a:rPr>
              <a:t>psneuter</a:t>
            </a:r>
            <a:r>
              <a:rPr lang="en-US" sz="5800" dirty="0">
                <a:latin typeface="Courier New" pitchFamily="49" charset="0"/>
                <a:cs typeface="Courier New" pitchFamily="49" charset="0"/>
              </a:rPr>
              <a:t> /data/local/</a:t>
            </a:r>
            <a:r>
              <a:rPr lang="en-US" sz="5800" dirty="0" err="1">
                <a:latin typeface="Courier New" pitchFamily="49" charset="0"/>
                <a:cs typeface="Courier New" pitchFamily="49" charset="0"/>
              </a:rPr>
              <a:t>tmp</a:t>
            </a:r>
            <a:endParaRPr lang="en-US" sz="5800" dirty="0">
              <a:latin typeface="Courier New" pitchFamily="49" charset="0"/>
              <a:cs typeface="Courier New" pitchFamily="49" charset="0"/>
            </a:endParaRPr>
          </a:p>
          <a:p>
            <a:pPr lvl="1"/>
            <a:r>
              <a:rPr lang="en-US" sz="5800" dirty="0" err="1">
                <a:latin typeface="Courier New" pitchFamily="49" charset="0"/>
                <a:cs typeface="Courier New" pitchFamily="49" charset="0"/>
              </a:rPr>
              <a:t>adb</a:t>
            </a:r>
            <a:r>
              <a:rPr lang="en-US" sz="5800" dirty="0">
                <a:latin typeface="Courier New" pitchFamily="49" charset="0"/>
                <a:cs typeface="Courier New" pitchFamily="49" charset="0"/>
              </a:rPr>
              <a:t> shell</a:t>
            </a:r>
          </a:p>
          <a:p>
            <a:pPr lvl="1"/>
            <a:r>
              <a:rPr lang="en-US" sz="5800" dirty="0">
                <a:latin typeface="Courier New" pitchFamily="49" charset="0"/>
                <a:cs typeface="Courier New" pitchFamily="49" charset="0"/>
              </a:rPr>
              <a:t>$ cd /data/local/</a:t>
            </a:r>
            <a:r>
              <a:rPr lang="en-US" sz="5800" dirty="0" err="1">
                <a:latin typeface="Courier New" pitchFamily="49" charset="0"/>
                <a:cs typeface="Courier New" pitchFamily="49" charset="0"/>
              </a:rPr>
              <a:t>tmp</a:t>
            </a:r>
            <a:endParaRPr lang="en-US" sz="5800" dirty="0">
              <a:latin typeface="Courier New" pitchFamily="49" charset="0"/>
              <a:cs typeface="Courier New" pitchFamily="49" charset="0"/>
            </a:endParaRPr>
          </a:p>
          <a:p>
            <a:pPr lvl="1"/>
            <a:r>
              <a:rPr lang="en-US" sz="5800" dirty="0">
                <a:latin typeface="Courier New" pitchFamily="49" charset="0"/>
                <a:cs typeface="Courier New" pitchFamily="49" charset="0"/>
              </a:rPr>
              <a:t>$ </a:t>
            </a:r>
            <a:r>
              <a:rPr lang="en-US" sz="5800" dirty="0" err="1">
                <a:latin typeface="Courier New" pitchFamily="49" charset="0"/>
                <a:cs typeface="Courier New" pitchFamily="49" charset="0"/>
              </a:rPr>
              <a:t>chmod</a:t>
            </a:r>
            <a:r>
              <a:rPr lang="en-US" sz="5800" dirty="0">
                <a:latin typeface="Courier New" pitchFamily="49" charset="0"/>
                <a:cs typeface="Courier New" pitchFamily="49" charset="0"/>
              </a:rPr>
              <a:t> 777 </a:t>
            </a:r>
            <a:r>
              <a:rPr lang="en-US" sz="5800" dirty="0" err="1">
                <a:latin typeface="Courier New" pitchFamily="49" charset="0"/>
                <a:cs typeface="Courier New" pitchFamily="49" charset="0"/>
              </a:rPr>
              <a:t>psneuter</a:t>
            </a:r>
            <a:endParaRPr lang="en-US" sz="5800" dirty="0">
              <a:latin typeface="Courier New" pitchFamily="49" charset="0"/>
              <a:cs typeface="Courier New" pitchFamily="49" charset="0"/>
            </a:endParaRPr>
          </a:p>
          <a:p>
            <a:pPr lvl="1"/>
            <a:r>
              <a:rPr lang="en-US" sz="5800" dirty="0">
                <a:latin typeface="Courier New" pitchFamily="49" charset="0"/>
                <a:cs typeface="Courier New" pitchFamily="49" charset="0"/>
              </a:rPr>
              <a:t>$ ./</a:t>
            </a:r>
            <a:r>
              <a:rPr lang="en-US" sz="5800" dirty="0" err="1" smtClean="0">
                <a:latin typeface="Courier New" pitchFamily="49" charset="0"/>
                <a:cs typeface="Courier New" pitchFamily="49" charset="0"/>
              </a:rPr>
              <a:t>psneuter</a:t>
            </a:r>
            <a:endParaRPr lang="en-US" sz="58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Approved for Public Release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135</a:t>
            </a:fld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40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Permanent </a:t>
            </a:r>
            <a:r>
              <a:rPr lang="en-US" dirty="0" smtClean="0"/>
              <a:t>Root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935480"/>
            <a:ext cx="4648200" cy="4389120"/>
          </a:xfrm>
        </p:spPr>
        <p:txBody>
          <a:bodyPr>
            <a:normAutofit/>
          </a:bodyPr>
          <a:lstStyle/>
          <a:p>
            <a:pPr lvl="0"/>
            <a:r>
              <a:rPr lang="en-US" sz="3200" dirty="0" smtClean="0"/>
              <a:t>Not as common for forensics</a:t>
            </a:r>
          </a:p>
          <a:p>
            <a:pPr lvl="0"/>
            <a:r>
              <a:rPr lang="en-US" sz="3200" dirty="0" smtClean="0"/>
              <a:t>We want to limit the footprint</a:t>
            </a:r>
          </a:p>
          <a:p>
            <a:pPr lvl="0"/>
            <a:r>
              <a:rPr lang="en-US" sz="3200" dirty="0" smtClean="0"/>
              <a:t>Perm root leaves a HUGE footprint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Approved for Public Release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136</a:t>
            </a:fld>
            <a:endParaRPr lang="en-US" dirty="0"/>
          </a:p>
        </p:txBody>
      </p:sp>
      <p:pic>
        <p:nvPicPr>
          <p:cNvPr id="2053" name="Picture 5" descr="http://eclipserenewableenergy.com/wp-content/uploads/2010/03/carbon-footprin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050" y="1524821"/>
            <a:ext cx="4629150" cy="476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502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Busy Box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956465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en-US" sz="3200" dirty="0"/>
              <a:t>“The Swiss Army Knife of Embedded Linux”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381000" y="2876550"/>
            <a:ext cx="8229600" cy="3463290"/>
          </a:xfrm>
        </p:spPr>
        <p:txBody>
          <a:bodyPr>
            <a:noAutofit/>
          </a:bodyPr>
          <a:lstStyle/>
          <a:p>
            <a:r>
              <a:rPr lang="en-US" sz="1800" dirty="0">
                <a:latin typeface="Courier New" pitchFamily="49" charset="0"/>
                <a:cs typeface="Courier New" pitchFamily="49" charset="0"/>
              </a:rPr>
              <a:t># mount -o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remount,rw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 -t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rfs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 /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dev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/block/st19 /system</a:t>
            </a:r>
          </a:p>
          <a:p>
            <a:r>
              <a:rPr lang="en-US" sz="1800" dirty="0">
                <a:latin typeface="Courier New" pitchFamily="49" charset="0"/>
                <a:cs typeface="Courier New" pitchFamily="49" charset="0"/>
              </a:rPr>
              <a:t># exit</a:t>
            </a:r>
          </a:p>
          <a:p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adb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 push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busybox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 /system/bin</a:t>
            </a:r>
          </a:p>
          <a:p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adb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 push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su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 /system/bin</a:t>
            </a:r>
          </a:p>
          <a:p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adb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 install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Superuser.apk</a:t>
            </a:r>
            <a:endParaRPr lang="en-US" sz="1800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adb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 shell</a:t>
            </a:r>
          </a:p>
          <a:p>
            <a:r>
              <a:rPr lang="en-US" sz="1800" dirty="0">
                <a:latin typeface="Courier New" pitchFamily="49" charset="0"/>
                <a:cs typeface="Courier New" pitchFamily="49" charset="0"/>
              </a:rPr>
              <a:t>#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chmod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 4755 /system/bin/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busybox</a:t>
            </a:r>
            <a:endParaRPr lang="en-US" sz="1800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800" dirty="0">
                <a:latin typeface="Courier New" pitchFamily="49" charset="0"/>
                <a:cs typeface="Courier New" pitchFamily="49" charset="0"/>
              </a:rPr>
              <a:t>#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chmod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 4755 /system/bin/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su</a:t>
            </a:r>
            <a:endParaRPr lang="en-US" sz="1800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800" dirty="0">
                <a:latin typeface="Courier New" pitchFamily="49" charset="0"/>
                <a:cs typeface="Courier New" pitchFamily="49" charset="0"/>
              </a:rPr>
              <a:t># mount -o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remount,ro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 -t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rfs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 /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dev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/block/st19 /system</a:t>
            </a:r>
          </a:p>
          <a:p>
            <a:r>
              <a:rPr lang="en-US" sz="1800" dirty="0">
                <a:latin typeface="Courier New" pitchFamily="49" charset="0"/>
                <a:cs typeface="Courier New" pitchFamily="49" charset="0"/>
              </a:rPr>
              <a:t># exit</a:t>
            </a:r>
          </a:p>
          <a:p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adb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 reboot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Approved for Public Release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137</a:t>
            </a:fld>
            <a:endParaRPr lang="en-US" dirty="0"/>
          </a:p>
        </p:txBody>
      </p:sp>
      <p:pic>
        <p:nvPicPr>
          <p:cNvPr id="9" name="Picture 8"/>
          <p:cNvPicPr/>
          <p:nvPr/>
        </p:nvPicPr>
        <p:blipFill>
          <a:blip r:embed="rId3"/>
          <a:stretch>
            <a:fillRect/>
          </a:stretch>
        </p:blipFill>
        <p:spPr>
          <a:xfrm>
            <a:off x="4267200" y="1219200"/>
            <a:ext cx="4419600" cy="165735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3" name="Flowchart: Connector 12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177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SuperOneClick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304800" y="1920085"/>
            <a:ext cx="8839200" cy="4434840"/>
          </a:xfrm>
        </p:spPr>
        <p:txBody>
          <a:bodyPr>
            <a:normAutofit/>
          </a:bodyPr>
          <a:lstStyle/>
          <a:p>
            <a:pPr lvl="0"/>
            <a:r>
              <a:rPr lang="en-US" sz="3200" dirty="0" smtClean="0"/>
              <a:t>A </a:t>
            </a:r>
            <a:r>
              <a:rPr lang="en-US" sz="3200" dirty="0"/>
              <a:t>simple tool for "rooting" your Android phone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Approved for Public Release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138</a:t>
            </a:fld>
            <a:endParaRPr lang="en-US" dirty="0"/>
          </a:p>
        </p:txBody>
      </p:sp>
      <p:pic>
        <p:nvPicPr>
          <p:cNvPr id="11" name="Content Placeholder 10"/>
          <p:cNvPicPr>
            <a:picLocks noGrp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62000" y="2743200"/>
            <a:ext cx="7620000" cy="3566809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3" name="Flowchart: Connector 12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388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SuperOneClick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304800" y="1920085"/>
            <a:ext cx="8686800" cy="4434840"/>
          </a:xfrm>
        </p:spPr>
        <p:txBody>
          <a:bodyPr>
            <a:normAutofit/>
          </a:bodyPr>
          <a:lstStyle/>
          <a:p>
            <a:pPr lvl="0"/>
            <a:r>
              <a:rPr lang="en-US" sz="3200" dirty="0" smtClean="0"/>
              <a:t>Root for perm, Shell Root for temp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Approved for Public Release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139</a:t>
            </a:fld>
            <a:endParaRPr lang="en-US" dirty="0"/>
          </a:p>
        </p:txBody>
      </p:sp>
      <p:pic>
        <p:nvPicPr>
          <p:cNvPr id="9" name="Content Placeholder 8"/>
          <p:cNvPicPr>
            <a:picLocks noGrp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62000" y="2749259"/>
            <a:ext cx="7620000" cy="3499141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3" name="Flowchart: Connector 12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348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Android Overview &amp; History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…in five minutes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Approved for Public Release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026" name="Picture 2" descr="http://listsoplenty.com/blog/wp-content/uploads/2011/03/android-logo-runn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286000"/>
            <a:ext cx="4286250" cy="3362326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100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couple </a:t>
            </a:r>
            <a:r>
              <a:rPr lang="en-US" dirty="0" smtClean="0"/>
              <a:t>roots</a:t>
            </a:r>
            <a:endParaRPr lang="en-US" i="1" baseline="30000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304800" y="1920085"/>
            <a:ext cx="8686800" cy="4434840"/>
          </a:xfrm>
        </p:spPr>
        <p:txBody>
          <a:bodyPr>
            <a:normAutofit/>
          </a:bodyPr>
          <a:lstStyle/>
          <a:p>
            <a:r>
              <a:rPr lang="en-US" sz="3200" dirty="0"/>
              <a:t>Acer A500 </a:t>
            </a:r>
            <a:r>
              <a:rPr lang="en-US" sz="3200" u="sng" dirty="0">
                <a:hlinkClick r:id="rId3"/>
              </a:rPr>
              <a:t>http://www.tabletroms.com/forums/showwiki.php?title=AcerIconiaFaq:How-to-root-the-Acer-Iconia-Tab-A500</a:t>
            </a:r>
          </a:p>
          <a:p>
            <a:r>
              <a:rPr lang="en-US" sz="3200" dirty="0"/>
              <a:t>Lenovo </a:t>
            </a:r>
            <a:r>
              <a:rPr lang="en-US" sz="3200" u="sng" dirty="0">
                <a:hlinkClick r:id="rId4"/>
              </a:rPr>
              <a:t>http://rootzwiki.com/topic/8722-lenovo-ideapad-k1-rooting-guide-messy/page__st__120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Approved for Public Release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140</a:t>
            </a:fld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3" name="Flowchart: Connector 12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360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DAY 1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Forensic Introduction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Course Setup – Linux, OS X, and Windows </a:t>
            </a:r>
          </a:p>
          <a:p>
            <a:pPr>
              <a:buFont typeface="Wingdings" charset="2"/>
              <a:buChar char="ü"/>
            </a:pPr>
            <a:r>
              <a:rPr lang="en-US" dirty="0"/>
              <a:t>Android Overview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SDK and AVD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Android Security  Model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ADB and shell Introduction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File </a:t>
            </a:r>
            <a:r>
              <a:rPr lang="en-US" dirty="0"/>
              <a:t>System and Data Structures</a:t>
            </a:r>
          </a:p>
          <a:p>
            <a:endParaRPr lang="en-US" dirty="0" smtClean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charset="2"/>
              <a:buChar char="Ø"/>
            </a:pPr>
            <a:r>
              <a:rPr lang="en-US" dirty="0" smtClean="0"/>
              <a:t>Device Handling</a:t>
            </a:r>
          </a:p>
          <a:p>
            <a:pPr>
              <a:buFont typeface="Wingdings" charset="2"/>
              <a:buChar char="Ø"/>
            </a:pPr>
            <a:r>
              <a:rPr lang="en-US" dirty="0"/>
              <a:t>Circumvent passcode</a:t>
            </a:r>
          </a:p>
          <a:p>
            <a:pPr>
              <a:buFont typeface="Wingdings" charset="2"/>
              <a:buChar char="Ø"/>
            </a:pPr>
            <a:r>
              <a:rPr lang="en-US" dirty="0" smtClean="0"/>
              <a:t>Gain Root Access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Approved for Public Release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141</a:t>
            </a:fld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4814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DAY 2</a:t>
            </a:r>
          </a:p>
          <a:p>
            <a:pPr>
              <a:buFont typeface="Wingdings" charset="2"/>
              <a:buChar char="q"/>
            </a:pPr>
            <a:r>
              <a:rPr lang="en-US" dirty="0"/>
              <a:t>Recovery Mode </a:t>
            </a:r>
          </a:p>
          <a:p>
            <a:pPr>
              <a:buFont typeface="Wingdings" charset="2"/>
              <a:buChar char="q"/>
            </a:pPr>
            <a:r>
              <a:rPr lang="en-US" dirty="0"/>
              <a:t>Boot Loaders</a:t>
            </a:r>
          </a:p>
          <a:p>
            <a:pPr>
              <a:buFont typeface="Wingdings" charset="2"/>
              <a:buChar char="q"/>
            </a:pPr>
            <a:r>
              <a:rPr lang="en-US" dirty="0"/>
              <a:t>Logical Forensic Techniques</a:t>
            </a:r>
          </a:p>
          <a:p>
            <a:pPr>
              <a:buFont typeface="Wingdings" charset="2"/>
              <a:buChar char="q"/>
            </a:pPr>
            <a:r>
              <a:rPr lang="en-US" dirty="0"/>
              <a:t>Open Source Tools</a:t>
            </a:r>
          </a:p>
          <a:p>
            <a:pPr>
              <a:buFont typeface="Wingdings" charset="2"/>
              <a:buChar char="q"/>
            </a:pPr>
            <a:r>
              <a:rPr lang="en-US" dirty="0"/>
              <a:t>Commercial Tools</a:t>
            </a:r>
          </a:p>
          <a:p>
            <a:endParaRPr lang="en-US" dirty="0" smtClean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Font typeface="Wingdings" charset="2"/>
              <a:buChar char="q"/>
            </a:pPr>
            <a:r>
              <a:rPr lang="en-US" dirty="0"/>
              <a:t>Physical Forensic Techniques &amp; Tools</a:t>
            </a:r>
          </a:p>
          <a:p>
            <a:pPr>
              <a:buFont typeface="Wingdings" charset="2"/>
              <a:buChar char="q"/>
            </a:pPr>
            <a:r>
              <a:rPr lang="en-US" dirty="0"/>
              <a:t>Forensic </a:t>
            </a:r>
            <a:r>
              <a:rPr lang="en-US" dirty="0" smtClean="0"/>
              <a:t>Analysis</a:t>
            </a:r>
          </a:p>
          <a:p>
            <a:pPr>
              <a:buFont typeface="Wingdings" charset="2"/>
              <a:buChar char="q"/>
            </a:pPr>
            <a:r>
              <a:rPr lang="en-US" dirty="0" smtClean="0"/>
              <a:t>Application Penetration Testing Setup</a:t>
            </a:r>
            <a:endParaRPr lang="en-US" dirty="0"/>
          </a:p>
          <a:p>
            <a:pPr>
              <a:buFont typeface="Wingdings" charset="2"/>
              <a:buChar char="q"/>
            </a:pPr>
            <a:r>
              <a:rPr lang="en-US" dirty="0" smtClean="0"/>
              <a:t>Reverse Apps</a:t>
            </a:r>
          </a:p>
          <a:p>
            <a:pPr>
              <a:buFont typeface="Wingdings" charset="2"/>
              <a:buChar char="q"/>
            </a:pPr>
            <a:r>
              <a:rPr lang="en-US" dirty="0" smtClean="0"/>
              <a:t>…more Reversing</a:t>
            </a:r>
          </a:p>
          <a:p>
            <a:pPr>
              <a:buFont typeface="Wingdings" charset="2"/>
              <a:buChar char="q"/>
            </a:pPr>
            <a:r>
              <a:rPr lang="en-US" dirty="0" smtClean="0"/>
              <a:t>Document </a:t>
            </a:r>
            <a:r>
              <a:rPr lang="en-US" dirty="0"/>
              <a:t>Findings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Approved for Public Release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142</a:t>
            </a:fld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3724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Got sqlite3? </a:t>
            </a:r>
            <a:endParaRPr lang="en-US" i="1" baseline="300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800" dirty="0"/>
              <a:t>$ </a:t>
            </a:r>
            <a:r>
              <a:rPr lang="en-US" sz="2800" dirty="0" err="1"/>
              <a:t>adb</a:t>
            </a:r>
            <a:r>
              <a:rPr lang="en-US" sz="2800" dirty="0"/>
              <a:t> push sqlite3 /</a:t>
            </a:r>
            <a:r>
              <a:rPr lang="en-US" sz="2800" dirty="0" err="1"/>
              <a:t>sdcard</a:t>
            </a:r>
            <a:r>
              <a:rPr lang="en-US" sz="2800" dirty="0"/>
              <a:t>/</a:t>
            </a:r>
          </a:p>
          <a:p>
            <a:endParaRPr lang="en-US" sz="2800" dirty="0"/>
          </a:p>
          <a:p>
            <a:r>
              <a:rPr lang="en-US" sz="2800" dirty="0"/>
              <a:t>$ </a:t>
            </a:r>
            <a:r>
              <a:rPr lang="en-US" sz="2800" dirty="0" err="1"/>
              <a:t>adb</a:t>
            </a:r>
            <a:r>
              <a:rPr lang="en-US" sz="2800" dirty="0"/>
              <a:t> shell</a:t>
            </a:r>
          </a:p>
          <a:p>
            <a:r>
              <a:rPr lang="en-US" sz="2800" dirty="0"/>
              <a:t>$ </a:t>
            </a:r>
            <a:r>
              <a:rPr lang="en-US" sz="2800" dirty="0" err="1"/>
              <a:t>su</a:t>
            </a:r>
            <a:endParaRPr lang="en-US" sz="2800" dirty="0"/>
          </a:p>
          <a:p>
            <a:r>
              <a:rPr lang="en-US" sz="2800" dirty="0"/>
              <a:t># mount -o </a:t>
            </a:r>
            <a:r>
              <a:rPr lang="en-US" sz="2800" dirty="0" err="1"/>
              <a:t>remount,rw</a:t>
            </a:r>
            <a:r>
              <a:rPr lang="en-US" sz="2800" dirty="0"/>
              <a:t> -t yaffs2 /</a:t>
            </a:r>
            <a:r>
              <a:rPr lang="en-US" sz="2800" dirty="0" err="1"/>
              <a:t>dev</a:t>
            </a:r>
            <a:r>
              <a:rPr lang="en-US" sz="2800" dirty="0"/>
              <a:t>/block/mtdblock3 /system</a:t>
            </a:r>
          </a:p>
          <a:p>
            <a:r>
              <a:rPr lang="en-US" sz="2800" dirty="0"/>
              <a:t># </a:t>
            </a:r>
            <a:r>
              <a:rPr lang="en-US" sz="2800" dirty="0" err="1"/>
              <a:t>dd</a:t>
            </a:r>
            <a:r>
              <a:rPr lang="en-US" sz="2800" dirty="0"/>
              <a:t> if=/</a:t>
            </a:r>
            <a:r>
              <a:rPr lang="en-US" sz="2800" dirty="0" err="1"/>
              <a:t>sdcard</a:t>
            </a:r>
            <a:r>
              <a:rPr lang="en-US" sz="2800" dirty="0"/>
              <a:t>/sqlite3 of=/system/bin/sqlite3</a:t>
            </a:r>
          </a:p>
          <a:p>
            <a:r>
              <a:rPr lang="en-US" sz="2800" dirty="0"/>
              <a:t># </a:t>
            </a:r>
            <a:r>
              <a:rPr lang="en-US" sz="2800" dirty="0" err="1"/>
              <a:t>chmod</a:t>
            </a:r>
            <a:r>
              <a:rPr lang="en-US" sz="2800" dirty="0"/>
              <a:t> 4755 /system/bin/sqlite3</a:t>
            </a:r>
          </a:p>
          <a:p>
            <a:r>
              <a:rPr lang="en-US" sz="2800" dirty="0"/>
              <a:t># mount -o </a:t>
            </a:r>
            <a:r>
              <a:rPr lang="en-US" sz="2800" dirty="0" err="1"/>
              <a:t>remount,ro</a:t>
            </a:r>
            <a:r>
              <a:rPr lang="en-US" sz="2800" dirty="0"/>
              <a:t> -t yaffs2 /</a:t>
            </a:r>
            <a:r>
              <a:rPr lang="en-US" sz="2800" dirty="0" err="1"/>
              <a:t>dev</a:t>
            </a:r>
            <a:r>
              <a:rPr lang="en-US" sz="2800" dirty="0"/>
              <a:t>/block/mtdblock3 /system</a:t>
            </a:r>
          </a:p>
          <a:p>
            <a:r>
              <a:rPr lang="en-US" sz="2800" dirty="0"/>
              <a:t>sqlite3 binary is in </a:t>
            </a:r>
            <a:r>
              <a:rPr lang="en-US" sz="2800" dirty="0" err="1"/>
              <a:t>SuperOneClick</a:t>
            </a:r>
            <a:r>
              <a:rPr lang="en-US" sz="2800" dirty="0"/>
              <a:t> directory.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Approved for Public Release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143</a:t>
            </a:fld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407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30352" y="685800"/>
            <a:ext cx="7772400" cy="1993392"/>
          </a:xfrm>
        </p:spPr>
        <p:txBody>
          <a:bodyPr/>
          <a:lstStyle/>
          <a:p>
            <a:r>
              <a:rPr lang="en-US" dirty="0" smtClean="0">
                <a:effectLst/>
              </a:rPr>
              <a:t>Recovery Mode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28800" y="6356351"/>
            <a:ext cx="5105400" cy="273049"/>
          </a:xfrm>
        </p:spPr>
        <p:txBody>
          <a:bodyPr/>
          <a:lstStyle/>
          <a:p>
            <a:r>
              <a:rPr lang="en-US" dirty="0">
                <a:hlinkClick r:id="rId3"/>
              </a:rPr>
              <a:t>http://www.mymac.com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144</a:t>
            </a:fld>
            <a:endParaRPr lang="en-US" dirty="0"/>
          </a:p>
        </p:txBody>
      </p:sp>
      <p:pic>
        <p:nvPicPr>
          <p:cNvPr id="4098" name="Picture 2" descr="http://www.mymac.com/wp-content/uploads/2010/08/Sick_Android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000" l="10000" r="90000">
                        <a14:foregroundMark x1="25333" y1="51333" x2="25333" y2="51333"/>
                        <a14:foregroundMark x1="36000" y1="27111" x2="36000" y2="27111"/>
                        <a14:foregroundMark x1="56500" y1="12222" x2="56500" y2="12222"/>
                        <a14:foregroundMark x1="34833" y1="21111" x2="34833" y2="21111"/>
                        <a14:backgroundMark x1="58167" y1="24000" x2="58167" y2="2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10064">
            <a:off x="3860380" y="2301346"/>
            <a:ext cx="4689342" cy="3517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6373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Recovery Mode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2800" dirty="0"/>
              <a:t>Designed as an avenue for manufacturers to deliver and apply system </a:t>
            </a:r>
            <a:r>
              <a:rPr lang="en-US" sz="2800" dirty="0" smtClean="0"/>
              <a:t>updates</a:t>
            </a:r>
            <a:br>
              <a:rPr lang="en-US" sz="2800" dirty="0" smtClean="0"/>
            </a:br>
            <a:endParaRPr lang="en-US" sz="2800" dirty="0"/>
          </a:p>
          <a:p>
            <a:pPr lvl="0"/>
            <a:r>
              <a:rPr lang="en-US" sz="2800" dirty="0"/>
              <a:t>Recovery partitions offer shell access and root </a:t>
            </a:r>
            <a:r>
              <a:rPr lang="en-US" sz="2800" dirty="0" smtClean="0"/>
              <a:t>permissions</a:t>
            </a:r>
            <a:br>
              <a:rPr lang="en-US" sz="2800" dirty="0" smtClean="0"/>
            </a:br>
            <a:endParaRPr lang="en-US" sz="2800" dirty="0"/>
          </a:p>
          <a:p>
            <a:pPr lvl="0"/>
            <a:r>
              <a:rPr lang="en-US" sz="2800" dirty="0"/>
              <a:t>When booting into recovery mode, pass codes are circumvented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Approved for Public Release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145</a:t>
            </a:fld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96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Recovery </a:t>
            </a:r>
            <a:r>
              <a:rPr lang="en-US" dirty="0" smtClean="0"/>
              <a:t>Not User Accessible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Approved for Public Release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146</a:t>
            </a:fld>
            <a:endParaRPr lang="en-US" dirty="0"/>
          </a:p>
        </p:txBody>
      </p:sp>
      <p:pic>
        <p:nvPicPr>
          <p:cNvPr id="9" name="Content Placeholder 8" descr="http://www.jeremylesniak.com/blog/wp-content/uploads/2012/01/8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124" y="1935163"/>
            <a:ext cx="4515752" cy="438943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ounded Rectangle 7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932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Recovery </a:t>
            </a:r>
            <a:r>
              <a:rPr lang="en-US" dirty="0" smtClean="0"/>
              <a:t>User Accessible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Check </a:t>
            </a:r>
            <a:r>
              <a:rPr lang="en-US" dirty="0" err="1"/>
              <a:t>adb</a:t>
            </a:r>
            <a:r>
              <a:rPr lang="en-US" dirty="0"/>
              <a:t> devices on forensic </a:t>
            </a:r>
            <a:r>
              <a:rPr lang="en-US" dirty="0" smtClean="0"/>
              <a:t>workstation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/>
              <a:t>If no </a:t>
            </a:r>
            <a:r>
              <a:rPr lang="en-US" dirty="0" err="1"/>
              <a:t>adb</a:t>
            </a:r>
            <a:r>
              <a:rPr lang="en-US" dirty="0"/>
              <a:t> access, search for root while in recovery mode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Approved for Public Release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147</a:t>
            </a:fld>
            <a:endParaRPr lang="en-US" dirty="0"/>
          </a:p>
        </p:txBody>
      </p:sp>
      <p:pic>
        <p:nvPicPr>
          <p:cNvPr id="10" name="Content Placeholder 9" descr="http://t2.gstatic.com/images?q=tbn:ANd9GcQ3TzCfzV15IWe-FWuD5LJAbHeidWncnnd7NsXg3s7bZDsbx_hM4vojrWISFQ"/>
          <p:cNvPicPr>
            <a:picLocks noGrp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7" y="2966244"/>
            <a:ext cx="1952625" cy="234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/>
          <p:nvPr/>
        </p:nvPicPr>
        <p:blipFill>
          <a:blip r:embed="rId4"/>
          <a:stretch>
            <a:fillRect/>
          </a:stretch>
        </p:blipFill>
        <p:spPr>
          <a:xfrm>
            <a:off x="4343400" y="2924174"/>
            <a:ext cx="4257675" cy="504825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>
          <a:blip r:embed="rId5"/>
          <a:stretch>
            <a:fillRect/>
          </a:stretch>
        </p:blipFill>
        <p:spPr>
          <a:xfrm>
            <a:off x="4343400" y="4952791"/>
            <a:ext cx="3295650" cy="390525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6" name="Flowchart: Connector 15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005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Recovery </a:t>
            </a:r>
            <a:r>
              <a:rPr lang="en-US" dirty="0" smtClean="0"/>
              <a:t>Mode Techniques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2222837"/>
              </p:ext>
            </p:extLst>
          </p:nvPr>
        </p:nvGraphicFramePr>
        <p:xfrm>
          <a:off x="457200" y="1935163"/>
          <a:ext cx="8229600" cy="22433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19206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Device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9222" marR="13922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Key Combination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9222" marR="139222" marT="0" marB="0"/>
                </a:tc>
              </a:tr>
              <a:tr h="96030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Motorola Droid X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9222" marR="13922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Power off. Hold Home and press power button. Release power. When (!) displays release Home. Press Search button. (needs more research)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9222" marR="139222" marT="0" marB="0"/>
                </a:tc>
              </a:tr>
              <a:tr h="76824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HTC Incredible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9222" marR="13922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Hold volume down and press power button. Use volume down to select recovery and press power button.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9222" marR="139222" marT="0" marB="0"/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Approved for Public Release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148</a:t>
            </a:fld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768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Passcode </a:t>
            </a:r>
            <a:r>
              <a:rPr lang="en-US" dirty="0"/>
              <a:t>Circumvention </a:t>
            </a:r>
            <a:r>
              <a:rPr lang="en-US" dirty="0" smtClean="0"/>
              <a:t>Recap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sz="3500" dirty="0"/>
              <a:t>If device is on and passcode protected, connect to USB and attempt ADB access.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1800" dirty="0"/>
          </a:p>
          <a:p>
            <a:r>
              <a:rPr lang="en-US" sz="3500" dirty="0"/>
              <a:t>If pattern lock is present (and you have access to lighting and camera), attempt smudge attack.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1800" dirty="0"/>
          </a:p>
          <a:p>
            <a:r>
              <a:rPr lang="en-US" sz="3300" dirty="0"/>
              <a:t>If those fail, attempt to reboot into recovery mode.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1800" dirty="0"/>
          </a:p>
          <a:p>
            <a:r>
              <a:rPr lang="en-US" sz="3300" dirty="0"/>
              <a:t>If device is off, attempt boot into recovery </a:t>
            </a:r>
            <a:r>
              <a:rPr lang="en-US" sz="3300" dirty="0" smtClean="0"/>
              <a:t>mode.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Approved for Public Release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149</a:t>
            </a:fld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0" name="Flowchart: Connector 9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000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Android Overview &amp; History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Google </a:t>
            </a:r>
            <a:r>
              <a:rPr lang="en-US" dirty="0" smtClean="0"/>
              <a:t>Mobile SVP Andy Rubin </a:t>
            </a:r>
            <a:r>
              <a:rPr lang="en-US" dirty="0"/>
              <a:t>reported that over </a:t>
            </a:r>
            <a:r>
              <a:rPr lang="en-US" dirty="0" smtClean="0"/>
              <a:t>850,000 </a:t>
            </a:r>
            <a:r>
              <a:rPr lang="en-US" dirty="0"/>
              <a:t>Android devices were being activated each day as of February </a:t>
            </a:r>
            <a:r>
              <a:rPr lang="en-US" dirty="0" smtClean="0"/>
              <a:t>2012</a:t>
            </a:r>
          </a:p>
          <a:p>
            <a:r>
              <a:rPr lang="en-US" dirty="0" smtClean="0"/>
              <a:t>500,000 increase per day over just one year ago</a:t>
            </a:r>
            <a:endParaRPr lang="en-US" dirty="0"/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Approved for Public Release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6" name="Flowchart: Connector 15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208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Identified the </a:t>
            </a:r>
            <a:r>
              <a:rPr lang="en-US" dirty="0" smtClean="0"/>
              <a:t>important of proper device handling</a:t>
            </a:r>
            <a:br>
              <a:rPr lang="en-US" dirty="0" smtClean="0"/>
            </a:br>
            <a:endParaRPr lang="en-US" dirty="0"/>
          </a:p>
          <a:p>
            <a:pPr lvl="0"/>
            <a:r>
              <a:rPr lang="en-US" dirty="0" smtClean="0"/>
              <a:t>Explored techniques for circumventing passcodes</a:t>
            </a:r>
            <a:br>
              <a:rPr lang="en-US" dirty="0" smtClean="0"/>
            </a:br>
            <a:endParaRPr lang="en-US" dirty="0" smtClean="0"/>
          </a:p>
          <a:p>
            <a:pPr lvl="0"/>
            <a:r>
              <a:rPr lang="en-US" dirty="0" smtClean="0"/>
              <a:t>Applied rooting techniques and tools</a:t>
            </a:r>
            <a:br>
              <a:rPr lang="en-US" dirty="0" smtClean="0"/>
            </a:br>
            <a:endParaRPr lang="en-US" dirty="0" smtClean="0"/>
          </a:p>
          <a:p>
            <a:pPr lvl="0"/>
            <a:r>
              <a:rPr lang="en-US" dirty="0" smtClean="0"/>
              <a:t>Located recovery partitions and benefit of recovery mode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Approved for Public Release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150</a:t>
            </a:fld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0" name="Flowchart: Connector 9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545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EXERCISE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Attempt to circumvent passcode and obtain root </a:t>
            </a:r>
            <a:r>
              <a:rPr lang="en-US" dirty="0" smtClean="0"/>
              <a:t>access</a:t>
            </a:r>
          </a:p>
          <a:p>
            <a:pPr lvl="1"/>
            <a:r>
              <a:rPr lang="en-US" dirty="0"/>
              <a:t>Document your findings to share with the class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Approved for Public Release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151</a:t>
            </a:fld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0" name="Flowchart: Connector 9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000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5344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Learning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By the end of this course, you will be able to: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Extract and analyze data from an Android device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Manipulate Android file systems and directory structures</a:t>
            </a:r>
          </a:p>
          <a:p>
            <a:pPr>
              <a:buFont typeface="Wingdings" charset="2"/>
              <a:buChar char="ü"/>
            </a:pPr>
            <a:r>
              <a:rPr lang="en-US" dirty="0"/>
              <a:t>Understand techniques to bypass passcodes </a:t>
            </a:r>
            <a:r>
              <a:rPr lang="en-US" i="1" baseline="30000" dirty="0"/>
              <a:t>NEW!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US" dirty="0" smtClean="0"/>
              <a:t>Utilize logical and physical data extraction techniques 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US" dirty="0" smtClean="0"/>
              <a:t>Reverse engineer Android applications   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US" dirty="0" smtClean="0"/>
              <a:t>Analyze acquired data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Approved for Public Release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152</a:t>
            </a:fld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2823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30352" y="685800"/>
            <a:ext cx="7772400" cy="1993392"/>
          </a:xfrm>
        </p:spPr>
        <p:txBody>
          <a:bodyPr/>
          <a:lstStyle/>
          <a:p>
            <a:r>
              <a:rPr lang="en-US" dirty="0">
                <a:effectLst/>
              </a:rPr>
              <a:t>Android Forensics Techniques 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28800" y="6356351"/>
            <a:ext cx="5105400" cy="273049"/>
          </a:xfrm>
        </p:spPr>
        <p:txBody>
          <a:bodyPr/>
          <a:lstStyle/>
          <a:p>
            <a:r>
              <a:rPr lang="en-US" dirty="0">
                <a:hlinkClick r:id="rId2"/>
              </a:rPr>
              <a:t>http://www.geeky-gadgets.com/wp-content/uploads/2010/08/android3.jpg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153</a:t>
            </a:fld>
            <a:endParaRPr lang="en-US" dirty="0"/>
          </a:p>
        </p:txBody>
      </p:sp>
      <p:pic>
        <p:nvPicPr>
          <p:cNvPr id="6149" name="Picture 5"/>
          <p:cNvPicPr>
            <a:picLocks noGrp="1" noChangeAspect="1" noChangeArrowheads="1"/>
          </p:cNvPicPr>
          <p:nvPr>
            <p:ph type="pic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" r="6736"/>
          <a:stretch>
            <a:fillRect/>
          </a:stretch>
        </p:blipFill>
        <p:spPr bwMode="auto">
          <a:xfrm rot="420000">
            <a:off x="4481271" y="3059537"/>
            <a:ext cx="4187031" cy="3256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9016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Android Forensics Techniques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Forensic data acquisition</a:t>
            </a:r>
          </a:p>
          <a:p>
            <a:r>
              <a:rPr lang="en-US" dirty="0" smtClean="0"/>
              <a:t>Acquiring SD card data</a:t>
            </a:r>
          </a:p>
          <a:p>
            <a:r>
              <a:rPr lang="en-US" dirty="0" smtClean="0"/>
              <a:t>Open-source and commercial forensic tools</a:t>
            </a:r>
          </a:p>
          <a:p>
            <a:pPr lvl="1"/>
            <a:r>
              <a:rPr lang="en-US" dirty="0" err="1" smtClean="0"/>
              <a:t>qtADB</a:t>
            </a:r>
            <a:endParaRPr lang="en-US" dirty="0" smtClean="0"/>
          </a:p>
          <a:p>
            <a:pPr lvl="1"/>
            <a:r>
              <a:rPr lang="en-US" dirty="0" err="1" smtClean="0"/>
              <a:t>viaExtract</a:t>
            </a:r>
            <a:endParaRPr lang="en-US" dirty="0" smtClean="0"/>
          </a:p>
          <a:p>
            <a:pPr lvl="1"/>
            <a:r>
              <a:rPr lang="en-US" dirty="0" err="1" smtClean="0"/>
              <a:t>CelleBrite</a:t>
            </a:r>
            <a:endParaRPr lang="en-US" dirty="0" smtClean="0"/>
          </a:p>
          <a:p>
            <a:pPr lvl="1"/>
            <a:r>
              <a:rPr lang="en-US" dirty="0" err="1" smtClean="0"/>
              <a:t>Paraben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Approved for Public Release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154</a:t>
            </a:fld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052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30352" y="685800"/>
            <a:ext cx="7772400" cy="1993392"/>
          </a:xfrm>
        </p:spPr>
        <p:txBody>
          <a:bodyPr/>
          <a:lstStyle/>
          <a:p>
            <a:r>
              <a:rPr lang="en-US" dirty="0" smtClean="0">
                <a:effectLst/>
              </a:rPr>
              <a:t>Logical vs. Physical Acquisition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28800" y="6356351"/>
            <a:ext cx="5105400" cy="273049"/>
          </a:xfrm>
        </p:spPr>
        <p:txBody>
          <a:bodyPr/>
          <a:lstStyle/>
          <a:p>
            <a:r>
              <a:rPr lang="en-US" dirty="0">
                <a:hlinkClick r:id="rId2"/>
              </a:rPr>
              <a:t>http://www.geeky-gadgets.com/wp-content/uploads/2010/08/android3.jpg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155</a:t>
            </a:fld>
            <a:endParaRPr lang="en-US" dirty="0"/>
          </a:p>
        </p:txBody>
      </p:sp>
      <p:pic>
        <p:nvPicPr>
          <p:cNvPr id="6149" name="Picture 5"/>
          <p:cNvPicPr>
            <a:picLocks noGrp="1" noChangeAspect="1" noChangeArrowheads="1"/>
          </p:cNvPicPr>
          <p:nvPr>
            <p:ph type="pic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" r="6736"/>
          <a:stretch>
            <a:fillRect/>
          </a:stretch>
        </p:blipFill>
        <p:spPr bwMode="auto">
          <a:xfrm rot="420000">
            <a:off x="4481271" y="3059537"/>
            <a:ext cx="4187031" cy="325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3182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Logical vs. Physical Acquisition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Logical </a:t>
            </a:r>
            <a:r>
              <a:rPr lang="en-US" dirty="0" smtClean="0"/>
              <a:t>vs. Physical</a:t>
            </a:r>
            <a:endParaRPr lang="en-US" dirty="0"/>
          </a:p>
          <a:p>
            <a:r>
              <a:rPr lang="en-US" dirty="0" smtClean="0"/>
              <a:t>Logical </a:t>
            </a:r>
          </a:p>
          <a:p>
            <a:pPr lvl="1"/>
            <a:r>
              <a:rPr lang="en-US" dirty="0" smtClean="0"/>
              <a:t>ADB Pull</a:t>
            </a:r>
          </a:p>
          <a:p>
            <a:pPr lvl="1"/>
            <a:r>
              <a:rPr lang="en-US" dirty="0" smtClean="0"/>
              <a:t>Other tools</a:t>
            </a:r>
          </a:p>
          <a:p>
            <a:r>
              <a:rPr lang="en-US" dirty="0" smtClean="0"/>
              <a:t>Physical</a:t>
            </a:r>
          </a:p>
          <a:p>
            <a:pPr lvl="1"/>
            <a:r>
              <a:rPr lang="en-US" dirty="0" smtClean="0"/>
              <a:t>Hardware vs. software</a:t>
            </a:r>
          </a:p>
          <a:p>
            <a:pPr lvl="1"/>
            <a:r>
              <a:rPr lang="en-US" dirty="0" smtClean="0"/>
              <a:t>Software technique in detail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Approved for Public Release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156</a:t>
            </a:fld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063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Logical vs. Physical Acquisition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Logical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/>
              <a:t>Physical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pPr lvl="0"/>
            <a:r>
              <a:rPr lang="en-US" sz="2800" dirty="0" smtClean="0"/>
              <a:t>Accesses </a:t>
            </a:r>
            <a:r>
              <a:rPr lang="en-US" sz="2800" dirty="0"/>
              <a:t>the file system. </a:t>
            </a:r>
            <a:endParaRPr lang="en-US" sz="2800" dirty="0" smtClean="0"/>
          </a:p>
          <a:p>
            <a:pPr lvl="0"/>
            <a:r>
              <a:rPr lang="en-US" sz="2800" dirty="0" smtClean="0"/>
              <a:t>Data </a:t>
            </a:r>
            <a:r>
              <a:rPr lang="en-US" sz="2800" dirty="0"/>
              <a:t>that is readily available to a user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lvl="0"/>
            <a:r>
              <a:rPr lang="en-US" sz="2400" dirty="0"/>
              <a:t>Targets the physical memory, not relying on the file systems. </a:t>
            </a:r>
            <a:endParaRPr lang="en-US" sz="2400" dirty="0" smtClean="0"/>
          </a:p>
          <a:p>
            <a:pPr lvl="0"/>
            <a:r>
              <a:rPr lang="en-US" sz="2400" dirty="0" smtClean="0"/>
              <a:t>Gains </a:t>
            </a:r>
            <a:r>
              <a:rPr lang="en-US" sz="2400" dirty="0"/>
              <a:t>much more data than </a:t>
            </a:r>
            <a:r>
              <a:rPr lang="en-US" sz="2400" dirty="0" smtClean="0"/>
              <a:t>logical, </a:t>
            </a:r>
            <a:r>
              <a:rPr lang="en-US" sz="2400" dirty="0"/>
              <a:t>potentially circumvents passcodes.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Approved for Public Release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157</a:t>
            </a:fld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3" name="Flowchart: Connector 12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790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30352" y="685800"/>
            <a:ext cx="7772400" cy="1993392"/>
          </a:xfrm>
        </p:spPr>
        <p:txBody>
          <a:bodyPr/>
          <a:lstStyle/>
          <a:p>
            <a:r>
              <a:rPr lang="en-US" dirty="0" smtClean="0">
                <a:effectLst/>
              </a:rPr>
              <a:t>Logical Acquisition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28800" y="6356351"/>
            <a:ext cx="5105400" cy="273049"/>
          </a:xfrm>
        </p:spPr>
        <p:txBody>
          <a:bodyPr/>
          <a:lstStyle/>
          <a:p>
            <a:r>
              <a:rPr lang="en-US" dirty="0">
                <a:hlinkClick r:id="rId3"/>
              </a:rPr>
              <a:t>http://www.geeky-gadgets.com/wp-content/uploads/2010/08/android3.jpg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158</a:t>
            </a:fld>
            <a:endParaRPr lang="en-US" dirty="0"/>
          </a:p>
        </p:txBody>
      </p:sp>
      <p:pic>
        <p:nvPicPr>
          <p:cNvPr id="6149" name="Picture 5"/>
          <p:cNvPicPr>
            <a:picLocks noGrp="1" noChangeAspect="1" noChangeArrowheads="1"/>
          </p:cNvPicPr>
          <p:nvPr>
            <p:ph type="pic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" r="6736"/>
          <a:stretch>
            <a:fillRect/>
          </a:stretch>
        </p:blipFill>
        <p:spPr bwMode="auto">
          <a:xfrm rot="420000">
            <a:off x="4481271" y="3059537"/>
            <a:ext cx="4187031" cy="3256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2550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Logical </a:t>
            </a:r>
            <a:r>
              <a:rPr lang="en-US" dirty="0" smtClean="0"/>
              <a:t>SD Card Acquisition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en-US" sz="2800" dirty="0"/>
              <a:t>User app data lives in </a:t>
            </a:r>
            <a:r>
              <a:rPr lang="en-US" sz="2800" dirty="0">
                <a:latin typeface="Courier New" pitchFamily="49" charset="0"/>
                <a:cs typeface="Courier New" pitchFamily="49" charset="0"/>
              </a:rPr>
              <a:t>/data/data </a:t>
            </a:r>
            <a:r>
              <a:rPr lang="en-US" sz="2800" dirty="0"/>
              <a:t>directories which each sub-directory is RW protected to the app user</a:t>
            </a:r>
          </a:p>
          <a:p>
            <a:pPr lvl="0"/>
            <a:r>
              <a:rPr lang="en-US" sz="2800" dirty="0"/>
              <a:t>SD cards are used for large storage (audio, video, maps)</a:t>
            </a:r>
          </a:p>
          <a:p>
            <a:pPr lvl="0"/>
            <a:r>
              <a:rPr lang="en-US" sz="2800" dirty="0"/>
              <a:t>SD uses cross-platform FAT file </a:t>
            </a:r>
            <a:r>
              <a:rPr lang="en-US" sz="2800" dirty="0" smtClean="0"/>
              <a:t>systems</a:t>
            </a:r>
            <a:endParaRPr lang="en-US" sz="2800" dirty="0"/>
          </a:p>
          <a:p>
            <a:pPr lvl="0"/>
            <a:r>
              <a:rPr lang="en-US" sz="2800" dirty="0"/>
              <a:t>.</a:t>
            </a:r>
            <a:r>
              <a:rPr lang="en-US" sz="2800" dirty="0" err="1"/>
              <a:t>apk</a:t>
            </a:r>
            <a:r>
              <a:rPr lang="en-US" sz="2800" dirty="0"/>
              <a:t> files residing on SD cards are increasingly </a:t>
            </a:r>
            <a:r>
              <a:rPr lang="en-US" sz="2800" dirty="0" smtClean="0"/>
              <a:t>encrypted</a:t>
            </a:r>
          </a:p>
          <a:p>
            <a:pPr lvl="0"/>
            <a:r>
              <a:rPr lang="en-US" sz="2800" dirty="0" smtClean="0"/>
              <a:t>Removing </a:t>
            </a:r>
            <a:r>
              <a:rPr lang="en-US" sz="2800" dirty="0"/>
              <a:t>SD </a:t>
            </a:r>
            <a:r>
              <a:rPr lang="en-US" sz="2800" dirty="0" smtClean="0"/>
              <a:t>card challenges</a:t>
            </a:r>
            <a:endParaRPr lang="en-US" sz="2800" dirty="0"/>
          </a:p>
          <a:p>
            <a:pPr lvl="0"/>
            <a:r>
              <a:rPr lang="en-US" sz="2800" dirty="0" smtClean="0"/>
              <a:t>Unencrypted </a:t>
            </a:r>
            <a:r>
              <a:rPr lang="en-US" sz="2800" dirty="0"/>
              <a:t>.</a:t>
            </a:r>
            <a:r>
              <a:rPr lang="en-US" sz="2800" dirty="0" err="1"/>
              <a:t>apk’s</a:t>
            </a:r>
            <a:r>
              <a:rPr lang="en-US" sz="2800" dirty="0"/>
              <a:t> are mounted in </a:t>
            </a:r>
            <a:r>
              <a:rPr lang="en-US" sz="2800" dirty="0">
                <a:latin typeface="Courier New" pitchFamily="49" charset="0"/>
                <a:cs typeface="Courier New" pitchFamily="49" charset="0"/>
              </a:rPr>
              <a:t>/</a:t>
            </a:r>
            <a:r>
              <a:rPr lang="en-US" sz="2800" dirty="0" err="1" smtClean="0">
                <a:latin typeface="Courier New" pitchFamily="49" charset="0"/>
                <a:cs typeface="Courier New" pitchFamily="49" charset="0"/>
              </a:rPr>
              <a:t>mnt</a:t>
            </a:r>
            <a:r>
              <a:rPr lang="en-US" sz="2800" dirty="0" smtClean="0">
                <a:latin typeface="Courier New" pitchFamily="49" charset="0"/>
                <a:cs typeface="Courier New" pitchFamily="49" charset="0"/>
              </a:rPr>
              <a:t>/</a:t>
            </a:r>
            <a:r>
              <a:rPr lang="en-US" sz="2800" dirty="0" err="1" smtClean="0">
                <a:latin typeface="Courier New" pitchFamily="49" charset="0"/>
                <a:cs typeface="Courier New" pitchFamily="49" charset="0"/>
              </a:rPr>
              <a:t>asec</a:t>
            </a:r>
            <a:endParaRPr lang="en-US" sz="2800" dirty="0"/>
          </a:p>
          <a:p>
            <a:pPr lvl="1"/>
            <a:r>
              <a:rPr lang="en-US" dirty="0"/>
              <a:t>This </a:t>
            </a:r>
            <a:r>
              <a:rPr lang="en-US" dirty="0" smtClean="0"/>
              <a:t>is </a:t>
            </a:r>
            <a:r>
              <a:rPr lang="en-US" dirty="0"/>
              <a:t>an important directory to pull and analyze, if 3</a:t>
            </a:r>
            <a:r>
              <a:rPr lang="en-US" baseline="30000" dirty="0"/>
              <a:t>rd</a:t>
            </a:r>
            <a:r>
              <a:rPr lang="en-US" dirty="0"/>
              <a:t> party apps are part of the </a:t>
            </a:r>
            <a:r>
              <a:rPr lang="en-US" dirty="0" smtClean="0"/>
              <a:t>investigation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Approved for Public Release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159</a:t>
            </a:fld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480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Android Overview &amp; History</a:t>
            </a:r>
            <a:endParaRPr lang="en-US" sz="4000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259015834"/>
              </p:ext>
            </p:extLst>
          </p:nvPr>
        </p:nvGraphicFramePr>
        <p:xfrm>
          <a:off x="457200" y="1920875"/>
          <a:ext cx="4038600" cy="23977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6200"/>
                <a:gridCol w="1346200"/>
                <a:gridCol w="1346200"/>
              </a:tblGrid>
              <a:tr h="370840">
                <a:tc>
                  <a:txBody>
                    <a:bodyPr/>
                    <a:lstStyle/>
                    <a:p>
                      <a:r>
                        <a:rPr kumimoji="0" lang="en-US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Operating System</a:t>
                      </a:r>
                      <a:r>
                        <a:rPr lang="en-US" dirty="0" smtClean="0"/>
                        <a:t> </a:t>
                      </a:r>
                      <a:endParaRPr lang="en-US" dirty="0"/>
                    </a:p>
                  </a:txBody>
                  <a:tcPr marL="44873" marR="44873"/>
                </a:tc>
                <a:tc>
                  <a:txBody>
                    <a:bodyPr/>
                    <a:lstStyle/>
                    <a:p>
                      <a:r>
                        <a:rPr kumimoji="0" lang="en-US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3Q11 Market Share (%)</a:t>
                      </a:r>
                      <a:r>
                        <a:rPr lang="en-US" dirty="0" smtClean="0"/>
                        <a:t> </a:t>
                      </a:r>
                      <a:endParaRPr lang="en-US" dirty="0"/>
                    </a:p>
                  </a:txBody>
                  <a:tcPr marL="44873" marR="44873"/>
                </a:tc>
                <a:tc>
                  <a:txBody>
                    <a:bodyPr/>
                    <a:lstStyle/>
                    <a:p>
                      <a:r>
                        <a:rPr kumimoji="0" lang="en-US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3Q10 Market Share (%)</a:t>
                      </a:r>
                      <a:r>
                        <a:rPr lang="en-US" dirty="0" smtClean="0"/>
                        <a:t> </a:t>
                      </a:r>
                      <a:endParaRPr lang="en-US" dirty="0"/>
                    </a:p>
                  </a:txBody>
                  <a:tcPr marL="44873" marR="44873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Android</a:t>
                      </a:r>
                      <a:endParaRPr lang="en-US" dirty="0"/>
                    </a:p>
                  </a:txBody>
                  <a:tcPr marL="44873" marR="44873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52.5</a:t>
                      </a:r>
                      <a:endParaRPr lang="en-US" dirty="0"/>
                    </a:p>
                  </a:txBody>
                  <a:tcPr marL="44873" marR="44873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25.3</a:t>
                      </a:r>
                      <a:endParaRPr lang="en-US" dirty="0"/>
                    </a:p>
                  </a:txBody>
                  <a:tcPr marL="44873" marR="44873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Symbian</a:t>
                      </a:r>
                      <a:endParaRPr lang="en-US" dirty="0"/>
                    </a:p>
                  </a:txBody>
                  <a:tcPr marL="44873" marR="44873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16.9</a:t>
                      </a:r>
                      <a:endParaRPr lang="en-US" dirty="0"/>
                    </a:p>
                  </a:txBody>
                  <a:tcPr marL="44873" marR="44873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26.3</a:t>
                      </a:r>
                      <a:endParaRPr lang="en-US" dirty="0"/>
                    </a:p>
                  </a:txBody>
                  <a:tcPr marL="44873" marR="44873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iOS</a:t>
                      </a:r>
                      <a:endParaRPr lang="en-US" dirty="0"/>
                    </a:p>
                  </a:txBody>
                  <a:tcPr marL="44873" marR="44873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</a:t>
                      </a:r>
                      <a:endParaRPr lang="en-US" dirty="0"/>
                    </a:p>
                  </a:txBody>
                  <a:tcPr marL="44873" marR="44873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16.6</a:t>
                      </a:r>
                      <a:endParaRPr lang="en-US" dirty="0"/>
                    </a:p>
                  </a:txBody>
                  <a:tcPr marL="44873" marR="44873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RIM</a:t>
                      </a:r>
                      <a:endParaRPr lang="en-US" dirty="0"/>
                    </a:p>
                  </a:txBody>
                  <a:tcPr marL="44873" marR="44873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</a:t>
                      </a:r>
                      <a:endParaRPr lang="en-US" dirty="0"/>
                    </a:p>
                  </a:txBody>
                  <a:tcPr marL="44873" marR="44873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15.4</a:t>
                      </a:r>
                      <a:endParaRPr lang="en-US" dirty="0"/>
                    </a:p>
                  </a:txBody>
                  <a:tcPr marL="44873" marR="44873"/>
                </a:tc>
              </a:tr>
            </a:tbl>
          </a:graphicData>
        </a:graphic>
      </p:graphicFrame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Worldwide Smartphone Sales to End </a:t>
            </a:r>
            <a:r>
              <a:rPr lang="en-US" dirty="0" smtClean="0"/>
              <a:t>Users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Source: http://</a:t>
            </a:r>
            <a:r>
              <a:rPr lang="en-US" dirty="0" err="1"/>
              <a:t>www.gartner.com</a:t>
            </a:r>
            <a:r>
              <a:rPr lang="en-US" dirty="0"/>
              <a:t>/it/</a:t>
            </a:r>
            <a:r>
              <a:rPr lang="en-US" dirty="0" err="1"/>
              <a:t>page.jsp?id</a:t>
            </a:r>
            <a:r>
              <a:rPr lang="en-US" dirty="0"/>
              <a:t>=1848514</a:t>
            </a:r>
            <a:br>
              <a:rPr lang="en-US" dirty="0"/>
            </a:br>
            <a:r>
              <a:rPr lang="en-US" dirty="0"/>
              <a:t>Market Share: Mobile Communication Devices by Region and Country, 3Q11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904999" y="6477000"/>
            <a:ext cx="6299199" cy="244475"/>
          </a:xfrm>
        </p:spPr>
        <p:txBody>
          <a:bodyPr/>
          <a:lstStyle/>
          <a:p>
            <a:r>
              <a:rPr lang="en-US" dirty="0" smtClean="0"/>
              <a:t>Approved for Public Release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6" name="Flowchart: Connector 15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201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ADB </a:t>
            </a:r>
            <a:r>
              <a:rPr lang="en-US" dirty="0" smtClean="0"/>
              <a:t>Pull – logical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2800" dirty="0"/>
              <a:t>Command used for copying data from an emulator or </a:t>
            </a:r>
            <a:r>
              <a:rPr lang="en-US" sz="2800" dirty="0" smtClean="0"/>
              <a:t>device</a:t>
            </a:r>
          </a:p>
          <a:p>
            <a:pPr lvl="0"/>
            <a:r>
              <a:rPr lang="en-US" sz="2800" dirty="0" smtClean="0"/>
              <a:t>Primary </a:t>
            </a:r>
            <a:r>
              <a:rPr lang="en-US" sz="2800" dirty="0"/>
              <a:t>logical acquisition tool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err="1" smtClean="0"/>
              <a:t>adb</a:t>
            </a:r>
            <a:r>
              <a:rPr lang="en-US" dirty="0" smtClean="0"/>
              <a:t> </a:t>
            </a:r>
            <a:r>
              <a:rPr lang="en-US" dirty="0"/>
              <a:t>pull on non-rooted Droid X</a:t>
            </a:r>
            <a:r>
              <a:rPr lang="en-US" dirty="0" smtClean="0"/>
              <a:t>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Approved for Public Release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160</a:t>
            </a:fld>
            <a:endParaRPr lang="en-US" dirty="0"/>
          </a:p>
        </p:txBody>
      </p:sp>
      <p:pic>
        <p:nvPicPr>
          <p:cNvPr id="9" name="Picture 8"/>
          <p:cNvPicPr/>
          <p:nvPr/>
        </p:nvPicPr>
        <p:blipFill>
          <a:blip r:embed="rId3"/>
          <a:stretch>
            <a:fillRect/>
          </a:stretch>
        </p:blipFill>
        <p:spPr>
          <a:xfrm>
            <a:off x="2590800" y="4343400"/>
            <a:ext cx="5895975" cy="51435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3" name="Flowchart: Connector 12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822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ADB </a:t>
            </a:r>
            <a:r>
              <a:rPr lang="en-US" dirty="0" smtClean="0"/>
              <a:t>Pull – rooted &amp; locked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2800" dirty="0" err="1"/>
              <a:t>adb</a:t>
            </a:r>
            <a:r>
              <a:rPr lang="en-US" sz="2800" dirty="0"/>
              <a:t> pull on rooted and password locked HTC Glacier (aka T-Mobile </a:t>
            </a:r>
            <a:r>
              <a:rPr lang="en-US" sz="2800" dirty="0" err="1"/>
              <a:t>MyTouch</a:t>
            </a:r>
            <a:r>
              <a:rPr lang="en-US" sz="2800" dirty="0"/>
              <a:t> 4G):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Approved for Public Release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161</a:t>
            </a:fld>
            <a:endParaRPr lang="en-US" dirty="0"/>
          </a:p>
        </p:txBody>
      </p:sp>
      <p:pic>
        <p:nvPicPr>
          <p:cNvPr id="1026" name="Picture 2" descr="http://old.mobilecrunch.com/wp-content/uploads/2010/12/evil_android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41" b="97353" l="2878" r="96763">
                        <a14:foregroundMark x1="12950" y1="45294" x2="12950" y2="45294"/>
                        <a14:foregroundMark x1="31295" y1="33529" x2="31295" y2="33529"/>
                        <a14:foregroundMark x1="89568" y1="56471" x2="89568" y2="56471"/>
                        <a14:foregroundMark x1="67986" y1="16176" x2="67986" y2="16176"/>
                        <a14:foregroundMark x1="71223" y1="11471" x2="71223" y2="114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450" y="1774253"/>
            <a:ext cx="2038350" cy="2492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/>
          <p:nvPr/>
        </p:nvPicPr>
        <p:blipFill>
          <a:blip r:embed="rId5"/>
          <a:stretch>
            <a:fillRect/>
          </a:stretch>
        </p:blipFill>
        <p:spPr>
          <a:xfrm>
            <a:off x="533400" y="3771901"/>
            <a:ext cx="4410075" cy="342900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6"/>
          <a:stretch>
            <a:fillRect/>
          </a:stretch>
        </p:blipFill>
        <p:spPr>
          <a:xfrm>
            <a:off x="533400" y="4114801"/>
            <a:ext cx="5943600" cy="201803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5" name="Flowchart: Connector 14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578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ADB </a:t>
            </a:r>
            <a:r>
              <a:rPr lang="en-US" dirty="0" smtClean="0"/>
              <a:t>Pull – rooted &amp; locked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8362950" cy="4434840"/>
          </a:xfrm>
        </p:spPr>
        <p:txBody>
          <a:bodyPr>
            <a:normAutofit/>
          </a:bodyPr>
          <a:lstStyle/>
          <a:p>
            <a:pPr lvl="0"/>
            <a:r>
              <a:rPr lang="en-US" sz="2800" dirty="0" smtClean="0"/>
              <a:t>~700 MB </a:t>
            </a:r>
          </a:p>
          <a:p>
            <a:pPr lvl="0"/>
            <a:r>
              <a:rPr lang="en-US" sz="2800" dirty="0" smtClean="0"/>
              <a:t>~27 minutes</a:t>
            </a:r>
          </a:p>
          <a:p>
            <a:pPr lvl="0"/>
            <a:endParaRPr lang="en-US" sz="2800" dirty="0"/>
          </a:p>
          <a:p>
            <a:pPr lvl="0"/>
            <a:endParaRPr lang="en-US" sz="2800" dirty="0" smtClean="0"/>
          </a:p>
          <a:p>
            <a:pPr lvl="0"/>
            <a:endParaRPr lang="en-US" sz="2800" dirty="0"/>
          </a:p>
          <a:p>
            <a:pPr lvl="0"/>
            <a:endParaRPr lang="en-US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Approved for Public Release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162</a:t>
            </a:fld>
            <a:endParaRPr lang="en-US" dirty="0"/>
          </a:p>
        </p:txBody>
      </p:sp>
      <p:pic>
        <p:nvPicPr>
          <p:cNvPr id="2050" name="Picture 2" descr="http://yougotowned.net/you_got_owned_yel.gif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95" b="99153" l="259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986171"/>
            <a:ext cx="2343150" cy="2048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/>
          <p:nvPr/>
        </p:nvPicPr>
        <p:blipFill>
          <a:blip r:embed="rId5"/>
          <a:stretch>
            <a:fillRect/>
          </a:stretch>
        </p:blipFill>
        <p:spPr>
          <a:xfrm>
            <a:off x="304800" y="3562350"/>
            <a:ext cx="5438775" cy="1238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/>
          <p:nvPr/>
        </p:nvPicPr>
        <p:blipFill>
          <a:blip r:embed="rId6"/>
          <a:stretch>
            <a:fillRect/>
          </a:stretch>
        </p:blipFill>
        <p:spPr>
          <a:xfrm>
            <a:off x="4267200" y="4295775"/>
            <a:ext cx="1895475" cy="1266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ounded Rectangle 10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6" name="Flowchart: Connector 15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325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30352" y="685800"/>
            <a:ext cx="7772400" cy="1993392"/>
          </a:xfrm>
        </p:spPr>
        <p:txBody>
          <a:bodyPr/>
          <a:lstStyle/>
          <a:p>
            <a:r>
              <a:rPr lang="en-US" dirty="0" smtClean="0">
                <a:effectLst/>
              </a:rPr>
              <a:t>Tools and Time Savers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28800" y="6356351"/>
            <a:ext cx="5105400" cy="27304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163</a:t>
            </a:fld>
            <a:endParaRPr lang="en-US" dirty="0"/>
          </a:p>
        </p:txBody>
      </p:sp>
      <p:pic>
        <p:nvPicPr>
          <p:cNvPr id="8" name="Picture 7" descr="dat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784684">
            <a:off x="3164550" y="3077030"/>
            <a:ext cx="3417530" cy="2449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784684">
            <a:off x="4436907" y="3382764"/>
            <a:ext cx="3143694" cy="2467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784684">
            <a:off x="5562162" y="3883238"/>
            <a:ext cx="2830552" cy="2191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9471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QtADB</a:t>
            </a:r>
            <a:endParaRPr lang="en-US" sz="40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2000" dirty="0">
                <a:hlinkClick r:id="rId3"/>
              </a:rPr>
              <a:t>http://qtadb.wordpress.com/</a:t>
            </a:r>
            <a:endParaRPr lang="en-US" sz="2000" dirty="0"/>
          </a:p>
          <a:p>
            <a:endParaRPr lang="en-US" sz="2000" dirty="0" smtClean="0"/>
          </a:p>
          <a:p>
            <a:r>
              <a:rPr lang="en-US" sz="2000" dirty="0" smtClean="0"/>
              <a:t>Graphical </a:t>
            </a:r>
            <a:r>
              <a:rPr lang="en-US" sz="2000" dirty="0"/>
              <a:t>app based on </a:t>
            </a:r>
            <a:r>
              <a:rPr lang="en-US" sz="2000" dirty="0" err="1" smtClean="0"/>
              <a:t>adb</a:t>
            </a:r>
            <a:endParaRPr lang="en-US" sz="2000" dirty="0" smtClean="0"/>
          </a:p>
          <a:p>
            <a:endParaRPr lang="en-US" sz="2000" dirty="0"/>
          </a:p>
          <a:p>
            <a:pPr lvl="0"/>
            <a:r>
              <a:rPr lang="en-US" sz="2000" dirty="0"/>
              <a:t>Open-source, currently well-supported</a:t>
            </a:r>
          </a:p>
          <a:p>
            <a:endParaRPr lang="en-US" sz="2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Approved for Public Release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164</a:t>
            </a:fld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6" name="Flowchart: Connector 15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Content Placeholder 14"/>
          <p:cNvPicPr>
            <a:picLocks noGrp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648200" y="2957357"/>
            <a:ext cx="4038600" cy="2360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0055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QtADB</a:t>
            </a:r>
            <a:r>
              <a:rPr lang="en-US" dirty="0" smtClean="0"/>
              <a:t> – features</a:t>
            </a:r>
            <a:endParaRPr lang="en-US" sz="40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pPr lvl="0"/>
            <a:r>
              <a:rPr lang="en-US" sz="2800" dirty="0" smtClean="0"/>
              <a:t>File </a:t>
            </a:r>
            <a:r>
              <a:rPr lang="en-US" sz="2800" dirty="0"/>
              <a:t>manager</a:t>
            </a:r>
            <a:endParaRPr lang="en-US" sz="4000" dirty="0"/>
          </a:p>
          <a:p>
            <a:pPr lvl="1"/>
            <a:r>
              <a:rPr lang="en-US" dirty="0"/>
              <a:t>copying files and </a:t>
            </a:r>
            <a:r>
              <a:rPr lang="en-US" dirty="0" err="1"/>
              <a:t>dirs</a:t>
            </a:r>
            <a:r>
              <a:rPr lang="en-US" dirty="0"/>
              <a:t> between phone and computer</a:t>
            </a:r>
            <a:endParaRPr lang="en-US" sz="3600" dirty="0"/>
          </a:p>
          <a:p>
            <a:pPr lvl="1"/>
            <a:r>
              <a:rPr lang="en-US" dirty="0"/>
              <a:t>removing files and </a:t>
            </a:r>
            <a:r>
              <a:rPr lang="en-US" dirty="0" err="1"/>
              <a:t>dirs</a:t>
            </a:r>
            <a:endParaRPr lang="en-US" sz="3600" dirty="0"/>
          </a:p>
          <a:p>
            <a:pPr lvl="1"/>
            <a:r>
              <a:rPr lang="en-US" dirty="0"/>
              <a:t>creating new </a:t>
            </a:r>
            <a:r>
              <a:rPr lang="en-US" dirty="0" err="1"/>
              <a:t>dir</a:t>
            </a:r>
            <a:endParaRPr lang="en-US" sz="3600" dirty="0"/>
          </a:p>
          <a:p>
            <a:pPr lvl="1"/>
            <a:r>
              <a:rPr lang="en-US" dirty="0"/>
              <a:t>and other</a:t>
            </a:r>
            <a:endParaRPr lang="en-US" sz="3600" dirty="0"/>
          </a:p>
          <a:p>
            <a:pPr lvl="0"/>
            <a:r>
              <a:rPr lang="en-US" sz="2800" dirty="0"/>
              <a:t>App manager</a:t>
            </a:r>
            <a:endParaRPr lang="en-US" sz="4000" dirty="0"/>
          </a:p>
          <a:p>
            <a:pPr lvl="1"/>
            <a:r>
              <a:rPr lang="en-US" dirty="0"/>
              <a:t>installing apps</a:t>
            </a:r>
            <a:endParaRPr lang="en-US" sz="3600" dirty="0"/>
          </a:p>
          <a:p>
            <a:pPr lvl="1"/>
            <a:r>
              <a:rPr lang="en-US" dirty="0"/>
              <a:t>removing apps</a:t>
            </a:r>
            <a:endParaRPr lang="en-US" sz="3600" dirty="0"/>
          </a:p>
          <a:p>
            <a:pPr lvl="1"/>
            <a:r>
              <a:rPr lang="en-US" dirty="0"/>
              <a:t>creating backup of apps with data</a:t>
            </a:r>
            <a:endParaRPr lang="en-US" sz="3600" dirty="0"/>
          </a:p>
          <a:p>
            <a:pPr lvl="1"/>
            <a:r>
              <a:rPr lang="en-US" dirty="0"/>
              <a:t>restoring backups of apps with data</a:t>
            </a:r>
            <a:endParaRPr lang="en-US" sz="3600" dirty="0"/>
          </a:p>
          <a:p>
            <a:pPr lvl="0"/>
            <a:r>
              <a:rPr lang="en-US" sz="2800" dirty="0" err="1"/>
              <a:t>Sms</a:t>
            </a:r>
            <a:r>
              <a:rPr lang="en-US" sz="2800" dirty="0"/>
              <a:t> manager</a:t>
            </a:r>
            <a:endParaRPr lang="en-US" sz="4000" dirty="0"/>
          </a:p>
          <a:p>
            <a:pPr lvl="1"/>
            <a:r>
              <a:rPr lang="en-US" dirty="0"/>
              <a:t>receiving </a:t>
            </a:r>
            <a:r>
              <a:rPr lang="en-US" dirty="0" err="1"/>
              <a:t>sms</a:t>
            </a:r>
            <a:r>
              <a:rPr lang="en-US" dirty="0"/>
              <a:t> (</a:t>
            </a:r>
            <a:r>
              <a:rPr lang="en-US" dirty="0" err="1"/>
              <a:t>baloon</a:t>
            </a:r>
            <a:r>
              <a:rPr lang="en-US" dirty="0"/>
              <a:t> in tray)</a:t>
            </a:r>
            <a:endParaRPr lang="en-US" sz="3600" dirty="0"/>
          </a:p>
          <a:p>
            <a:pPr lvl="1"/>
            <a:r>
              <a:rPr lang="en-US" dirty="0"/>
              <a:t>reading </a:t>
            </a:r>
            <a:r>
              <a:rPr lang="en-US" dirty="0" err="1"/>
              <a:t>sms</a:t>
            </a:r>
            <a:endParaRPr lang="en-US" sz="3600" dirty="0"/>
          </a:p>
          <a:p>
            <a:pPr lvl="1"/>
            <a:r>
              <a:rPr lang="en-US" dirty="0"/>
              <a:t>sending </a:t>
            </a:r>
            <a:r>
              <a:rPr lang="en-US" dirty="0" err="1"/>
              <a:t>sms</a:t>
            </a:r>
            <a:endParaRPr lang="en-US" sz="3600" dirty="0"/>
          </a:p>
          <a:p>
            <a:pPr lvl="0"/>
            <a:r>
              <a:rPr lang="en-US" sz="2800" dirty="0"/>
              <a:t>Shell</a:t>
            </a:r>
            <a:endParaRPr lang="en-US" sz="4000" dirty="0"/>
          </a:p>
          <a:p>
            <a:pPr lvl="1"/>
            <a:r>
              <a:rPr lang="en-US" dirty="0"/>
              <a:t>opens android shell</a:t>
            </a:r>
            <a:endParaRPr lang="en-US" sz="3600" dirty="0"/>
          </a:p>
          <a:p>
            <a:pPr lvl="0"/>
            <a:r>
              <a:rPr lang="en-US" sz="2800" dirty="0"/>
              <a:t>Screenshot</a:t>
            </a:r>
            <a:endParaRPr lang="en-US" sz="4000" dirty="0"/>
          </a:p>
          <a:p>
            <a:pPr lvl="1"/>
            <a:r>
              <a:rPr lang="en-US" dirty="0"/>
              <a:t>take screenshot of your device</a:t>
            </a:r>
            <a:endParaRPr lang="en-US" sz="3600" dirty="0"/>
          </a:p>
          <a:p>
            <a:pPr lvl="1"/>
            <a:r>
              <a:rPr lang="en-US" dirty="0"/>
              <a:t>save screenshot to </a:t>
            </a:r>
            <a:r>
              <a:rPr lang="en-US" dirty="0" err="1"/>
              <a:t>png</a:t>
            </a:r>
            <a:r>
              <a:rPr lang="en-US" dirty="0"/>
              <a:t> </a:t>
            </a:r>
            <a:r>
              <a:rPr lang="en-US" dirty="0" smtClean="0"/>
              <a:t>file</a:t>
            </a:r>
            <a:endParaRPr lang="en-US" sz="3600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pPr lvl="0"/>
            <a:r>
              <a:rPr lang="en-US" sz="2800" dirty="0" err="1"/>
              <a:t>Fastboot</a:t>
            </a:r>
            <a:endParaRPr lang="en-US" sz="4000" dirty="0"/>
          </a:p>
          <a:p>
            <a:pPr lvl="1"/>
            <a:r>
              <a:rPr lang="en-US" dirty="0"/>
              <a:t>flash </a:t>
            </a:r>
            <a:r>
              <a:rPr lang="en-US" dirty="0" err="1"/>
              <a:t>bootloader</a:t>
            </a:r>
            <a:r>
              <a:rPr lang="en-US" dirty="0"/>
              <a:t>, radio and recovery</a:t>
            </a:r>
            <a:endParaRPr lang="en-US" sz="3600" dirty="0"/>
          </a:p>
          <a:p>
            <a:pPr lvl="1"/>
            <a:r>
              <a:rPr lang="en-US" dirty="0"/>
              <a:t>boot recovery</a:t>
            </a:r>
            <a:endParaRPr lang="en-US" sz="3600" dirty="0"/>
          </a:p>
          <a:p>
            <a:pPr lvl="0"/>
            <a:r>
              <a:rPr lang="en-US" sz="2800" dirty="0"/>
              <a:t>Recovery</a:t>
            </a:r>
            <a:endParaRPr lang="en-US" sz="4000" dirty="0"/>
          </a:p>
          <a:p>
            <a:pPr lvl="1"/>
            <a:r>
              <a:rPr lang="en-US" dirty="0" err="1"/>
              <a:t>nandroid</a:t>
            </a:r>
            <a:r>
              <a:rPr lang="en-US" dirty="0"/>
              <a:t> backup/restore</a:t>
            </a:r>
            <a:endParaRPr lang="en-US" sz="3600" dirty="0"/>
          </a:p>
          <a:p>
            <a:pPr lvl="1"/>
            <a:r>
              <a:rPr lang="en-US" dirty="0"/>
              <a:t>wipe data</a:t>
            </a:r>
            <a:endParaRPr lang="en-US" sz="3600" dirty="0"/>
          </a:p>
          <a:p>
            <a:pPr lvl="1"/>
            <a:r>
              <a:rPr lang="en-US" dirty="0"/>
              <a:t>flash rom</a:t>
            </a:r>
            <a:endParaRPr lang="en-US" sz="3600" dirty="0"/>
          </a:p>
          <a:p>
            <a:pPr lvl="1"/>
            <a:r>
              <a:rPr lang="en-US" dirty="0"/>
              <a:t>wipe battery stats</a:t>
            </a:r>
            <a:endParaRPr lang="en-US" sz="3600" dirty="0"/>
          </a:p>
          <a:p>
            <a:pPr lvl="1"/>
            <a:r>
              <a:rPr lang="en-US" dirty="0"/>
              <a:t>fix </a:t>
            </a:r>
            <a:r>
              <a:rPr lang="en-US" dirty="0" err="1"/>
              <a:t>uid</a:t>
            </a:r>
            <a:r>
              <a:rPr lang="en-US" dirty="0"/>
              <a:t> mismatches</a:t>
            </a:r>
            <a:endParaRPr lang="en-US" sz="3600" dirty="0"/>
          </a:p>
          <a:p>
            <a:pPr lvl="0"/>
            <a:r>
              <a:rPr lang="en-US" sz="2800" dirty="0"/>
              <a:t>Reboot</a:t>
            </a:r>
            <a:endParaRPr lang="en-US" sz="4000" dirty="0"/>
          </a:p>
          <a:p>
            <a:pPr lvl="1"/>
            <a:r>
              <a:rPr lang="en-US" dirty="0"/>
              <a:t>to </a:t>
            </a:r>
            <a:r>
              <a:rPr lang="en-US" dirty="0" err="1"/>
              <a:t>bootloader</a:t>
            </a:r>
            <a:endParaRPr lang="en-US" sz="3600" dirty="0"/>
          </a:p>
          <a:p>
            <a:pPr lvl="1"/>
            <a:r>
              <a:rPr lang="en-US" dirty="0"/>
              <a:t>to recovery</a:t>
            </a:r>
            <a:endParaRPr lang="en-US" sz="3600" dirty="0"/>
          </a:p>
          <a:p>
            <a:pPr lvl="1"/>
            <a:r>
              <a:rPr lang="en-US" dirty="0"/>
              <a:t>normal reboot</a:t>
            </a:r>
            <a:endParaRPr lang="en-US" sz="3600" dirty="0"/>
          </a:p>
          <a:p>
            <a:pPr lvl="0"/>
            <a:r>
              <a:rPr lang="en-US" sz="2800" dirty="0"/>
              <a:t>Settings</a:t>
            </a:r>
            <a:endParaRPr lang="en-US" sz="4000" dirty="0"/>
          </a:p>
          <a:p>
            <a:pPr lvl="1"/>
            <a:r>
              <a:rPr lang="en-US" dirty="0"/>
              <a:t>set font used by app</a:t>
            </a:r>
            <a:endParaRPr lang="en-US" sz="3600" dirty="0"/>
          </a:p>
          <a:p>
            <a:pPr lvl="1"/>
            <a:r>
              <a:rPr lang="en-US" dirty="0"/>
              <a:t>set starting paths (or remember paths on exit)</a:t>
            </a:r>
            <a:endParaRPr lang="en-US" sz="3600" dirty="0"/>
          </a:p>
          <a:p>
            <a:pPr lvl="1"/>
            <a:r>
              <a:rPr lang="en-US" dirty="0"/>
              <a:t>and other</a:t>
            </a:r>
            <a:endParaRPr lang="en-US" sz="3600" dirty="0"/>
          </a:p>
          <a:p>
            <a:pPr lvl="0"/>
            <a:r>
              <a:rPr lang="en-US" sz="2800" dirty="0" err="1"/>
              <a:t>Logcat</a:t>
            </a:r>
            <a:endParaRPr lang="en-US" sz="4000" dirty="0"/>
          </a:p>
          <a:p>
            <a:pPr lvl="0"/>
            <a:r>
              <a:rPr lang="en-US" sz="2800" dirty="0"/>
              <a:t>Automatically detects phone (device, </a:t>
            </a:r>
            <a:r>
              <a:rPr lang="en-US" sz="2800" dirty="0" err="1"/>
              <a:t>fastboot</a:t>
            </a:r>
            <a:r>
              <a:rPr lang="en-US" sz="2800" dirty="0"/>
              <a:t> and recovery mode)</a:t>
            </a:r>
            <a:endParaRPr lang="en-US" sz="4000" dirty="0"/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Approved for Public Release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165</a:t>
            </a:fld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6" name="Flowchart: Connector 15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603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QtADB</a:t>
            </a:r>
            <a:r>
              <a:rPr lang="en-US" dirty="0" smtClean="0"/>
              <a:t> – in action</a:t>
            </a:r>
            <a:endParaRPr lang="en-US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Recovery partition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 err="1" smtClean="0"/>
              <a:t>Logcat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Approved for Public Release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166</a:t>
            </a:fld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6" name="Flowchart: Connector 15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Content Placeholder 14"/>
          <p:cNvPicPr>
            <a:picLocks noGrp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>
          <a:xfrm>
            <a:off x="457200" y="3101342"/>
            <a:ext cx="4040188" cy="2673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Content Placeholder 16"/>
          <p:cNvPicPr>
            <a:picLocks noGrp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4645025" y="3223470"/>
            <a:ext cx="4041775" cy="24287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4130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QtADB</a:t>
            </a:r>
            <a:r>
              <a:rPr lang="en-US" dirty="0" smtClean="0"/>
              <a:t> – setup</a:t>
            </a:r>
            <a:endParaRPr lang="en-US" sz="40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152400" y="1920085"/>
            <a:ext cx="4343400" cy="443484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Windows:</a:t>
            </a:r>
          </a:p>
          <a:p>
            <a:pPr lvl="1"/>
            <a:r>
              <a:rPr lang="en-US" sz="2700" dirty="0"/>
              <a:t>Must have Android SDK installed</a:t>
            </a:r>
          </a:p>
          <a:p>
            <a:pPr lvl="1"/>
            <a:r>
              <a:rPr lang="en-US" sz="2700" dirty="0" smtClean="0"/>
              <a:t>ZIP </a:t>
            </a:r>
            <a:r>
              <a:rPr lang="en-US" sz="2700" dirty="0"/>
              <a:t>contain all </a:t>
            </a:r>
            <a:r>
              <a:rPr lang="en-US" sz="2700" dirty="0" smtClean="0"/>
              <a:t>libraries</a:t>
            </a:r>
            <a:endParaRPr lang="en-US" sz="2700" dirty="0"/>
          </a:p>
          <a:p>
            <a:pPr lvl="1"/>
            <a:r>
              <a:rPr lang="en-US" sz="2700" dirty="0"/>
              <a:t>Extract to a permanent </a:t>
            </a:r>
            <a:r>
              <a:rPr lang="en-US" sz="2700" dirty="0" smtClean="0"/>
              <a:t>directory</a:t>
            </a:r>
            <a:endParaRPr lang="en-US" sz="2700" dirty="0"/>
          </a:p>
          <a:p>
            <a:pPr lvl="1"/>
            <a:r>
              <a:rPr lang="en-US" sz="2700" dirty="0"/>
              <a:t>Open </a:t>
            </a:r>
            <a:r>
              <a:rPr lang="en-US" sz="2700" dirty="0" err="1" smtClean="0"/>
              <a:t>QtADB</a:t>
            </a:r>
            <a:r>
              <a:rPr lang="en-US" sz="2700" dirty="0" smtClean="0"/>
              <a:t> application</a:t>
            </a:r>
          </a:p>
          <a:p>
            <a:pPr lvl="1"/>
            <a:r>
              <a:rPr lang="en-US" sz="2800" dirty="0"/>
              <a:t>Choose path to directory with </a:t>
            </a:r>
            <a:r>
              <a:rPr lang="en-US" sz="2800" dirty="0" err="1"/>
              <a:t>adb</a:t>
            </a:r>
            <a:r>
              <a:rPr lang="en-US" sz="2800" dirty="0"/>
              <a:t> and </a:t>
            </a:r>
            <a:r>
              <a:rPr lang="en-US" sz="2800" dirty="0" err="1"/>
              <a:t>aapt</a:t>
            </a:r>
            <a:r>
              <a:rPr lang="en-US" sz="2800" dirty="0"/>
              <a:t> binaries (example: 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C:\Users\&lt;USERNAME&gt;\AppData\Local\Android\android-sdk\platform-tools</a:t>
            </a:r>
            <a:r>
              <a:rPr lang="en-US" sz="2800" dirty="0"/>
              <a:t>)</a:t>
            </a:r>
            <a:endParaRPr lang="en-US" sz="27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Approved for Public Release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167</a:t>
            </a:fld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6" name="Flowchart: Connector 15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Content Placeholder 17"/>
          <p:cNvPicPr>
            <a:picLocks noGrp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2548862"/>
            <a:ext cx="4038600" cy="3177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7816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Identified the difference between logical and physical </a:t>
            </a:r>
            <a:r>
              <a:rPr lang="en-US" dirty="0" smtClean="0"/>
              <a:t>forensics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Explored open and free tools and  techniques for logically acquiring </a:t>
            </a:r>
            <a:r>
              <a:rPr lang="en-US" dirty="0" smtClean="0"/>
              <a:t>data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Located directories and file details for SD card logical acquisition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Approved for Public Release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168</a:t>
            </a:fld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0" name="Flowchart: Connector 9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463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EXERCISE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Using either ADB or </a:t>
            </a:r>
            <a:r>
              <a:rPr lang="en-US" dirty="0" err="1"/>
              <a:t>QtADB</a:t>
            </a:r>
            <a:r>
              <a:rPr lang="en-US" dirty="0"/>
              <a:t> pull a logical acquisition from your device or AVD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/>
              <a:t>Verify pull successfully completed, and document size of data acquired.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Approved for Public Release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169</a:t>
            </a:fld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0" name="Flowchart: Connector 9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925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Android Overview &amp; History</a:t>
            </a:r>
            <a:endParaRPr lang="en-US" sz="4000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1157982"/>
              </p:ext>
            </p:extLst>
          </p:nvPr>
        </p:nvGraphicFramePr>
        <p:xfrm>
          <a:off x="152400" y="1935163"/>
          <a:ext cx="8229600" cy="482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/>
                <a:gridCol w="6019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Event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July 1, 2005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Google acquires Android, Inc. 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November 12, 2007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Android launched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September 23, 2008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Android 1.0 platform released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February 13, 2009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Android Market: USA takes paid apps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April 15, 2009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Android 1.5 (Cupcake) platform released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September 16, 2009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Android 1.6 (Donut) platform released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October 5, 2009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Android 2.0/2.1 (</a:t>
                      </a:r>
                      <a:r>
                        <a:rPr lang="en-US" dirty="0" err="1" smtClean="0"/>
                        <a:t>Eclair</a:t>
                      </a:r>
                      <a:r>
                        <a:rPr lang="en-US" dirty="0" smtClean="0"/>
                        <a:t>) platform released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May 20, 2010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Android 2.2 (</a:t>
                      </a:r>
                      <a:r>
                        <a:rPr lang="en-US" dirty="0" err="1" smtClean="0"/>
                        <a:t>Froyo</a:t>
                      </a:r>
                      <a:r>
                        <a:rPr lang="en-US" dirty="0" smtClean="0"/>
                        <a:t>) platform released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December 6, 2010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Android 2.3 (Gingerbread) platform released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February 2, 2011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Android 3.0 (Honeycomb) preview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released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November 14, 2011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Android 4.0 (Ice Cream Sandwich)</a:t>
                      </a:r>
                      <a:r>
                        <a:rPr lang="en-US" baseline="0" dirty="0" smtClean="0"/>
                        <a:t>, 3.0 source </a:t>
                      </a:r>
                      <a:r>
                        <a:rPr lang="en-US" dirty="0" smtClean="0"/>
                        <a:t>released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July 9, 2012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Android 4.1 (Jelly Bean) platform released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http://xmscan.files.wordpress.com/2011/06/android-version-name-history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0" t="17415" r="4917" b="10614"/>
          <a:stretch/>
        </p:blipFill>
        <p:spPr bwMode="auto">
          <a:xfrm rot="5400000">
            <a:off x="5118286" y="2832288"/>
            <a:ext cx="6858002" cy="119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175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AFLogical</a:t>
            </a:r>
            <a:endParaRPr lang="en-US" sz="40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152400" y="1920085"/>
            <a:ext cx="4343400" cy="4434840"/>
          </a:xfrm>
        </p:spPr>
        <p:txBody>
          <a:bodyPr>
            <a:normAutofit/>
          </a:bodyPr>
          <a:lstStyle/>
          <a:p>
            <a:r>
              <a:rPr lang="en-US" sz="2800" dirty="0"/>
              <a:t>Android forensics logical </a:t>
            </a:r>
            <a:r>
              <a:rPr lang="en-US" sz="2800" dirty="0" smtClean="0"/>
              <a:t>extraction tool</a:t>
            </a:r>
          </a:p>
          <a:p>
            <a:r>
              <a:rPr lang="en-US" sz="2800" dirty="0"/>
              <a:t>Free for law enforcement and government </a:t>
            </a:r>
            <a:r>
              <a:rPr lang="en-US" sz="2800" dirty="0" smtClean="0"/>
              <a:t>agencies</a:t>
            </a:r>
          </a:p>
          <a:p>
            <a:r>
              <a:rPr lang="en-US" sz="2800" dirty="0"/>
              <a:t>Leverages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Content </a:t>
            </a:r>
            <a:br>
              <a:rPr lang="en-US" sz="2800" dirty="0" smtClean="0"/>
            </a:br>
            <a:r>
              <a:rPr lang="en-US" sz="2800" dirty="0" smtClean="0"/>
              <a:t>Providers</a:t>
            </a:r>
            <a:endParaRPr lang="en-US" sz="27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Approved for Public Release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170</a:t>
            </a:fld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6" name="Flowchart: Connector 15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 err="1" smtClean="0"/>
              <a:t>CallLog</a:t>
            </a:r>
            <a:r>
              <a:rPr lang="en-US" dirty="0" smtClean="0"/>
              <a:t> </a:t>
            </a:r>
            <a:r>
              <a:rPr lang="en-US" dirty="0"/>
              <a:t>Calls</a:t>
            </a:r>
          </a:p>
        </p:txBody>
      </p:sp>
      <p:pic>
        <p:nvPicPr>
          <p:cNvPr id="15" name="Picture 14"/>
          <p:cNvPicPr/>
          <p:nvPr/>
        </p:nvPicPr>
        <p:blipFill>
          <a:blip r:embed="rId3"/>
          <a:stretch>
            <a:fillRect/>
          </a:stretch>
        </p:blipFill>
        <p:spPr>
          <a:xfrm>
            <a:off x="2590800" y="4267200"/>
            <a:ext cx="5867400" cy="17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225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Cellebrite</a:t>
            </a:r>
            <a:r>
              <a:rPr lang="en-US" dirty="0" smtClean="0"/>
              <a:t> UFED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Page  </a:t>
            </a:r>
            <a:fld id="{E40CCABB-9BBC-49C5-99B3-2E0B57D184A5}" type="slidenum">
              <a:rPr lang="en-US" smtClean="0"/>
              <a:pPr/>
              <a:t>171</a:t>
            </a:fld>
            <a:endParaRPr lang="en-US"/>
          </a:p>
        </p:txBody>
      </p:sp>
      <p:pic>
        <p:nvPicPr>
          <p:cNvPr id="1026" name="Picture 2" descr="http://innocentjustice.org/wp-content/uploads/2011/05/Cellebrite_UFED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5736" l="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331072"/>
            <a:ext cx="3962400" cy="2786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/>
          <p:nvPr/>
        </p:nvPicPr>
        <p:blipFill>
          <a:blip r:embed="rId5"/>
          <a:stretch>
            <a:fillRect/>
          </a:stretch>
        </p:blipFill>
        <p:spPr>
          <a:xfrm>
            <a:off x="0" y="4191000"/>
            <a:ext cx="9144000" cy="215074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0" name="Flowchart: Connector 9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618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Cellebrite</a:t>
            </a:r>
            <a:r>
              <a:rPr lang="en-US" dirty="0" smtClean="0"/>
              <a:t> Physical Analyzer</a:t>
            </a:r>
            <a:endParaRPr lang="en-US" sz="4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Approved for Public Release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172</a:t>
            </a:fld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6" name="Flowchart: Connector 15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4175" y="2215784"/>
            <a:ext cx="4875650" cy="3828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6552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Paraben</a:t>
            </a:r>
            <a:r>
              <a:rPr lang="en-US" dirty="0" smtClean="0"/>
              <a:t> Device Seizure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CCABB-9BBC-49C5-99B3-2E0B57D184A5}" type="slidenum">
              <a:rPr lang="en-US" smtClean="0"/>
              <a:pPr/>
              <a:t>173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905000"/>
            <a:ext cx="4089400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704" y="2667000"/>
            <a:ext cx="4577271" cy="3548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ounded Rectangle 10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4" name="Flowchart: Connector 13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280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Device Seizure – Acquisition</a:t>
            </a:r>
            <a:endParaRPr lang="en-US" i="1" baseline="30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565446"/>
            <a:ext cx="4038600" cy="3144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DS acquisition temp installs Seizure Service on device. Removes automatically during completion of acquisition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CCABB-9BBC-49C5-99B3-2E0B57D184A5}" type="slidenum">
              <a:rPr lang="en-US" smtClean="0"/>
              <a:pPr/>
              <a:t>174</a:t>
            </a:fld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3" name="Flowchart: Connector 12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980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Device Seizure – Acquisition</a:t>
            </a:r>
            <a:endParaRPr lang="en-US" i="1" baseline="30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CCABB-9BBC-49C5-99B3-2E0B57D184A5}" type="slidenum">
              <a:rPr lang="en-US" smtClean="0"/>
              <a:pPr/>
              <a:t>175</a:t>
            </a:fld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Device Seizure hung while acquiring data after more than 11 </a:t>
            </a:r>
            <a:r>
              <a:rPr lang="en-US" dirty="0" smtClean="0"/>
              <a:t>hours</a:t>
            </a:r>
          </a:p>
          <a:p>
            <a:r>
              <a:rPr lang="en-US" dirty="0"/>
              <a:t>Keep in mind, I'm acquiring from a rooted </a:t>
            </a:r>
            <a:r>
              <a:rPr lang="en-US" dirty="0" err="1"/>
              <a:t>CyanogenMod</a:t>
            </a:r>
            <a:r>
              <a:rPr lang="en-US" dirty="0"/>
              <a:t> ROM, and checked options to acquire all data, including the entire contents of 32GB Class 10 </a:t>
            </a:r>
            <a:r>
              <a:rPr lang="en-US" dirty="0" err="1"/>
              <a:t>microSD</a:t>
            </a:r>
            <a:r>
              <a:rPr lang="en-US" dirty="0"/>
              <a:t> card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565446"/>
            <a:ext cx="4038600" cy="3144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474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Device Seizure – Acquisition</a:t>
            </a:r>
            <a:endParaRPr lang="en-US" i="1" baseline="30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CCABB-9BBC-49C5-99B3-2E0B57D184A5}" type="slidenum">
              <a:rPr lang="en-US" smtClean="0"/>
              <a:pPr/>
              <a:t>176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This screen displays for considerable amount of time when completing / canceling an acquisition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65446"/>
            <a:ext cx="4038600" cy="3144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158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Device Seizure – Results</a:t>
            </a:r>
            <a:endParaRPr lang="en-US" i="1" baseline="30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CCABB-9BBC-49C5-99B3-2E0B57D184A5}" type="slidenum">
              <a:rPr lang="en-US" smtClean="0"/>
              <a:pPr/>
              <a:t>177</a:t>
            </a:fld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5410200"/>
            <a:ext cx="8229600" cy="914400"/>
          </a:xfrm>
        </p:spPr>
        <p:txBody>
          <a:bodyPr>
            <a:normAutofit/>
          </a:bodyPr>
          <a:lstStyle/>
          <a:p>
            <a:r>
              <a:rPr lang="en-US" dirty="0"/>
              <a:t>Contacts and Calendar were </a:t>
            </a:r>
            <a:r>
              <a:rPr lang="en-US" dirty="0" smtClean="0"/>
              <a:t>empty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63"/>
          <a:stretch/>
        </p:blipFill>
        <p:spPr bwMode="auto">
          <a:xfrm>
            <a:off x="914400" y="1879829"/>
            <a:ext cx="7620000" cy="3334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316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Device Seizure – Sorting</a:t>
            </a:r>
            <a:endParaRPr lang="en-US" i="1" baseline="30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CCABB-9BBC-49C5-99B3-2E0B57D184A5}" type="slidenum">
              <a:rPr lang="en-US" smtClean="0"/>
              <a:pPr/>
              <a:t>178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After acquisition, "Do you want to fill the sorter</a:t>
            </a:r>
            <a:r>
              <a:rPr lang="en-US" dirty="0" smtClean="0"/>
              <a:t>?“</a:t>
            </a:r>
          </a:p>
          <a:p>
            <a:r>
              <a:rPr lang="en-US" dirty="0"/>
              <a:t>This will take about an hour</a:t>
            </a:r>
          </a:p>
          <a:p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65446"/>
            <a:ext cx="4038600" cy="3144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8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Device Seizure – Sort Results</a:t>
            </a:r>
            <a:endParaRPr lang="en-US" i="1" baseline="30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CCABB-9BBC-49C5-99B3-2E0B57D184A5}" type="slidenum">
              <a:rPr lang="en-US" smtClean="0"/>
              <a:pPr/>
              <a:t>179</a:t>
            </a:fld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5410200"/>
            <a:ext cx="8229600" cy="914400"/>
          </a:xfrm>
        </p:spPr>
        <p:txBody>
          <a:bodyPr>
            <a:normAutofit/>
          </a:bodyPr>
          <a:lstStyle/>
          <a:p>
            <a:r>
              <a:rPr lang="en-US" dirty="0"/>
              <a:t>Sorting all the findings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25"/>
          <a:stretch/>
        </p:blipFill>
        <p:spPr bwMode="auto">
          <a:xfrm>
            <a:off x="838200" y="1924949"/>
            <a:ext cx="7772400" cy="3444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0" name="Flowchart: Connector 9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693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Android Overview &amp; History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Android </a:t>
            </a:r>
            <a:r>
              <a:rPr lang="en-US" dirty="0"/>
              <a:t>Feature Introduction</a:t>
            </a:r>
          </a:p>
          <a:p>
            <a:pPr lvl="1"/>
            <a:r>
              <a:rPr lang="en-US" dirty="0" smtClean="0"/>
              <a:t>More </a:t>
            </a:r>
            <a:r>
              <a:rPr lang="en-US" dirty="0"/>
              <a:t>details come later</a:t>
            </a:r>
          </a:p>
          <a:p>
            <a:pPr lvl="1"/>
            <a:r>
              <a:rPr lang="en-US" dirty="0" smtClean="0"/>
              <a:t>1st </a:t>
            </a:r>
            <a:r>
              <a:rPr lang="en-US" dirty="0"/>
              <a:t>Primary feature, always connected: GSM, CDMA, </a:t>
            </a:r>
            <a:r>
              <a:rPr lang="en-US" dirty="0" smtClean="0"/>
              <a:t>LTE, </a:t>
            </a:r>
            <a:r>
              <a:rPr lang="en-US" dirty="0" err="1" smtClean="0"/>
              <a:t>WiMax</a:t>
            </a:r>
            <a:r>
              <a:rPr lang="en-US" dirty="0" smtClean="0"/>
              <a:t>, </a:t>
            </a:r>
            <a:r>
              <a:rPr lang="en-US" dirty="0" err="1" smtClean="0"/>
              <a:t>WiFi</a:t>
            </a:r>
            <a:endParaRPr lang="en-US" dirty="0"/>
          </a:p>
          <a:p>
            <a:pPr lvl="1"/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Market / Play: </a:t>
            </a:r>
            <a:r>
              <a:rPr lang="en-US" dirty="0"/>
              <a:t>rich source for forensic analysts</a:t>
            </a:r>
          </a:p>
          <a:p>
            <a:pPr lvl="1"/>
            <a:r>
              <a:rPr lang="en-US" dirty="0" smtClean="0"/>
              <a:t>3rd </a:t>
            </a:r>
            <a:r>
              <a:rPr lang="en-US" dirty="0"/>
              <a:t>Data Storage: Big part of the course</a:t>
            </a:r>
          </a:p>
          <a:p>
            <a:pPr lvl="2"/>
            <a:r>
              <a:rPr lang="en-US" dirty="0" smtClean="0"/>
              <a:t>Flash </a:t>
            </a:r>
            <a:r>
              <a:rPr lang="en-US" dirty="0"/>
              <a:t>(or NAND) memory</a:t>
            </a:r>
          </a:p>
          <a:p>
            <a:pPr lvl="2"/>
            <a:r>
              <a:rPr lang="en-US" dirty="0" smtClean="0"/>
              <a:t>External </a:t>
            </a:r>
            <a:r>
              <a:rPr lang="en-US" dirty="0"/>
              <a:t>SD </a:t>
            </a:r>
            <a:r>
              <a:rPr lang="en-US" dirty="0" smtClean="0"/>
              <a:t>card</a:t>
            </a:r>
          </a:p>
          <a:p>
            <a:pPr lvl="2"/>
            <a:r>
              <a:rPr lang="en-US" dirty="0" smtClean="0"/>
              <a:t>Internal SD card</a:t>
            </a:r>
            <a:endParaRPr lang="en-US" i="1" dirty="0"/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Approved for Public Release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6" name="Flowchart: Connector 15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439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Device Seizure – Reports</a:t>
            </a:r>
            <a:endParaRPr lang="en-US" i="1" baseline="30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CCABB-9BBC-49C5-99B3-2E0B57D184A5}" type="slidenum">
              <a:rPr lang="en-US" smtClean="0"/>
              <a:pPr/>
              <a:t>180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Creating a PDF report of the entire case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65446"/>
            <a:ext cx="4038600" cy="3144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80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Device Seizure – Report</a:t>
            </a:r>
            <a:endParaRPr lang="en-US" i="1" baseline="30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CCABB-9BBC-49C5-99B3-2E0B57D184A5}" type="slidenum">
              <a:rPr lang="en-US" smtClean="0"/>
              <a:pPr/>
              <a:t>181</a:t>
            </a:fld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5410200"/>
            <a:ext cx="8229600" cy="914400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6" name="Rounded Rectangle 5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9" name="Flowchart: Connector 8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854148"/>
            <a:ext cx="7429500" cy="4529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3631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Device Seizure – Report</a:t>
            </a:r>
            <a:endParaRPr lang="en-US" i="1" baseline="30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CCABB-9BBC-49C5-99B3-2E0B57D184A5}" type="slidenum">
              <a:rPr lang="en-US" smtClean="0"/>
              <a:pPr/>
              <a:t>182</a:t>
            </a:fld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5410200"/>
            <a:ext cx="8229600" cy="914400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6" name="Rounded Rectangle 5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9" name="Flowchart: Connector 8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854148"/>
            <a:ext cx="7429500" cy="4529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8451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Device Seizure – Report</a:t>
            </a:r>
            <a:endParaRPr lang="en-US" i="1" baseline="30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CCABB-9BBC-49C5-99B3-2E0B57D184A5}" type="slidenum">
              <a:rPr lang="en-US" smtClean="0"/>
              <a:pPr/>
              <a:t>183</a:t>
            </a:fld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5410200"/>
            <a:ext cx="8229600" cy="914400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6" name="Rounded Rectangle 5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9" name="Flowchart: Connector 8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900" y="1905001"/>
            <a:ext cx="3373500" cy="4495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0968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30352" y="685800"/>
            <a:ext cx="7772400" cy="1993392"/>
          </a:xfrm>
        </p:spPr>
        <p:txBody>
          <a:bodyPr/>
          <a:lstStyle/>
          <a:p>
            <a:r>
              <a:rPr lang="en-US" dirty="0" smtClean="0">
                <a:effectLst/>
              </a:rPr>
              <a:t>Physical Acquisition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28800" y="6356351"/>
            <a:ext cx="5105400" cy="273049"/>
          </a:xfrm>
        </p:spPr>
        <p:txBody>
          <a:bodyPr/>
          <a:lstStyle/>
          <a:p>
            <a:r>
              <a:rPr lang="en-US" dirty="0">
                <a:hlinkClick r:id="rId3"/>
              </a:rPr>
              <a:t>http://www.geeky-gadgets.com/wp-content/uploads/2010/08/android3.jpg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184</a:t>
            </a:fld>
            <a:endParaRPr lang="en-US" dirty="0"/>
          </a:p>
        </p:txBody>
      </p:sp>
      <p:pic>
        <p:nvPicPr>
          <p:cNvPr id="6149" name="Picture 5"/>
          <p:cNvPicPr>
            <a:picLocks noGrp="1" noChangeAspect="1" noChangeArrowheads="1"/>
          </p:cNvPicPr>
          <p:nvPr>
            <p:ph type="pic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" r="6736"/>
          <a:stretch>
            <a:fillRect/>
          </a:stretch>
        </p:blipFill>
        <p:spPr bwMode="auto">
          <a:xfrm rot="420000">
            <a:off x="4481271" y="3059537"/>
            <a:ext cx="4187031" cy="3256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0046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Software Physical Acquisition</a:t>
            </a:r>
            <a:endParaRPr lang="en-US" sz="40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2800" dirty="0"/>
              <a:t>Let’s get a full NAND acquisition of the user accessible data </a:t>
            </a:r>
            <a:r>
              <a:rPr lang="en-US" sz="2800" dirty="0" smtClean="0"/>
              <a:t>partition</a:t>
            </a:r>
          </a:p>
          <a:p>
            <a:pPr lvl="0"/>
            <a:endParaRPr lang="en-US" sz="2800" dirty="0"/>
          </a:p>
          <a:p>
            <a:pPr lvl="0"/>
            <a:r>
              <a:rPr lang="en-US" sz="2800" dirty="0"/>
              <a:t>For time’s sake, and now that we know of open-source and commercial tools, let’s take advantage of them for the physical acquisition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Approved for Public Release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185</a:t>
            </a:fld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6" name="Flowchart: Connector 15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20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30352" y="685800"/>
            <a:ext cx="7772400" cy="1993392"/>
          </a:xfrm>
        </p:spPr>
        <p:txBody>
          <a:bodyPr/>
          <a:lstStyle/>
          <a:p>
            <a:r>
              <a:rPr lang="en-US" dirty="0" smtClean="0">
                <a:effectLst/>
              </a:rPr>
              <a:t>Forensic Analysis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28800" y="6356351"/>
            <a:ext cx="5105400" cy="273049"/>
          </a:xfrm>
        </p:spPr>
        <p:txBody>
          <a:bodyPr/>
          <a:lstStyle/>
          <a:p>
            <a:r>
              <a:rPr lang="en-US" dirty="0">
                <a:hlinkClick r:id="rId2"/>
              </a:rPr>
              <a:t>http://www.geeky-gadgets.com/wp-content/uploads/2010/08/android3.jpg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186</a:t>
            </a:fld>
            <a:endParaRPr lang="en-US" dirty="0"/>
          </a:p>
        </p:txBody>
      </p:sp>
      <p:pic>
        <p:nvPicPr>
          <p:cNvPr id="6149" name="Picture 5"/>
          <p:cNvPicPr>
            <a:picLocks noGrp="1" noChangeAspect="1" noChangeArrowheads="1"/>
          </p:cNvPicPr>
          <p:nvPr>
            <p:ph type="pic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" r="6736"/>
          <a:stretch>
            <a:fillRect/>
          </a:stretch>
        </p:blipFill>
        <p:spPr bwMode="auto">
          <a:xfrm rot="420000">
            <a:off x="4481271" y="3059537"/>
            <a:ext cx="4187031" cy="3256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4040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Forensic Analysis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Analyzing acquired data</a:t>
            </a:r>
          </a:p>
          <a:p>
            <a:pPr lvl="1"/>
            <a:r>
              <a:rPr lang="en-US" dirty="0"/>
              <a:t>File System Analysis</a:t>
            </a:r>
          </a:p>
          <a:p>
            <a:pPr lvl="1"/>
            <a:r>
              <a:rPr lang="en-US" dirty="0"/>
              <a:t>SQLite Analysis</a:t>
            </a:r>
          </a:p>
          <a:p>
            <a:pPr lvl="1"/>
            <a:r>
              <a:rPr lang="en-US" dirty="0"/>
              <a:t>Directory Structure </a:t>
            </a:r>
          </a:p>
          <a:p>
            <a:pPr lvl="1"/>
            <a:r>
              <a:rPr lang="en-US" dirty="0"/>
              <a:t>FAT Analysis</a:t>
            </a:r>
          </a:p>
          <a:p>
            <a:pPr lvl="1"/>
            <a:r>
              <a:rPr lang="en-US" dirty="0"/>
              <a:t>SD Card Analysis</a:t>
            </a:r>
          </a:p>
          <a:p>
            <a:pPr lvl="1"/>
            <a:r>
              <a:rPr lang="en-US" dirty="0"/>
              <a:t>YAFFS2 Analysis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Approved for Public Release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102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Forensic </a:t>
            </a:r>
            <a:r>
              <a:rPr lang="en-US" dirty="0" smtClean="0"/>
              <a:t>Analysis - photos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2400" dirty="0"/>
              <a:t>Common location for storage of photos in JPG format</a:t>
            </a:r>
            <a:endParaRPr lang="en-US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Approved for Public Release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188</a:t>
            </a:fld>
            <a:endParaRPr lang="en-US" dirty="0"/>
          </a:p>
        </p:txBody>
      </p:sp>
      <p:pic>
        <p:nvPicPr>
          <p:cNvPr id="9" name="Picture 8"/>
          <p:cNvPicPr/>
          <p:nvPr/>
        </p:nvPicPr>
        <p:blipFill>
          <a:blip r:embed="rId3"/>
          <a:stretch>
            <a:fillRect/>
          </a:stretch>
        </p:blipFill>
        <p:spPr>
          <a:xfrm>
            <a:off x="1600200" y="2357755"/>
            <a:ext cx="5943600" cy="3738245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4"/>
          <a:stretch>
            <a:fillRect/>
          </a:stretch>
        </p:blipFill>
        <p:spPr>
          <a:xfrm>
            <a:off x="1600200" y="6151880"/>
            <a:ext cx="5943600" cy="17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917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Important </a:t>
            </a:r>
            <a:r>
              <a:rPr lang="en-US" dirty="0" smtClean="0"/>
              <a:t>Directories Recap</a:t>
            </a:r>
            <a:endParaRPr lang="en-US" i="1" baseline="300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28600" y="1935480"/>
            <a:ext cx="8915400" cy="4770120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/cache/</a:t>
            </a:r>
          </a:p>
          <a:p>
            <a:pPr lvl="1"/>
            <a:r>
              <a:rPr lang="en-US" sz="2700" dirty="0"/>
              <a:t>Previewed Gmail attachments</a:t>
            </a:r>
          </a:p>
          <a:p>
            <a:pPr lvl="1"/>
            <a:r>
              <a:rPr lang="en-US" sz="2700" dirty="0"/>
              <a:t>Downloads (Market and messages)</a:t>
            </a:r>
          </a:p>
          <a:p>
            <a:r>
              <a:rPr lang="en-US" dirty="0">
                <a:latin typeface="Courier New" pitchFamily="49" charset="0"/>
                <a:cs typeface="Courier New" pitchFamily="49" charset="0"/>
              </a:rPr>
              <a:t>/data/ </a:t>
            </a:r>
          </a:p>
          <a:p>
            <a:pPr lvl="2"/>
            <a:r>
              <a:rPr lang="en-US" sz="2400" dirty="0" err="1"/>
              <a:t>dalvik</a:t>
            </a:r>
            <a:r>
              <a:rPr lang="en-US" sz="2400" dirty="0"/>
              <a:t>-cache: applications (.</a:t>
            </a:r>
            <a:r>
              <a:rPr lang="en-US" sz="2400" dirty="0" err="1"/>
              <a:t>dex</a:t>
            </a:r>
            <a:r>
              <a:rPr lang="en-US" sz="2400" dirty="0"/>
              <a:t>) that have been run</a:t>
            </a:r>
          </a:p>
          <a:p>
            <a:pPr lvl="2"/>
            <a:r>
              <a:rPr lang="en-US" sz="2400" dirty="0"/>
              <a:t>app: .</a:t>
            </a:r>
            <a:r>
              <a:rPr lang="en-US" sz="2400" dirty="0" err="1"/>
              <a:t>apk</a:t>
            </a:r>
            <a:r>
              <a:rPr lang="en-US" sz="2400" dirty="0"/>
              <a:t> files</a:t>
            </a:r>
          </a:p>
          <a:p>
            <a:pPr lvl="2"/>
            <a:r>
              <a:rPr lang="en-US" sz="2400" dirty="0"/>
              <a:t>data: subdirectories per app with SQLite databases and XML shared preferences</a:t>
            </a:r>
          </a:p>
          <a:p>
            <a:pPr lvl="2"/>
            <a:r>
              <a:rPr lang="en-US" sz="2400" dirty="0" err="1"/>
              <a:t>misc</a:t>
            </a:r>
            <a:r>
              <a:rPr lang="en-US" sz="2400" dirty="0"/>
              <a:t>: protocol info</a:t>
            </a:r>
          </a:p>
          <a:p>
            <a:pPr lvl="2"/>
            <a:r>
              <a:rPr lang="en-US" sz="2400" dirty="0"/>
              <a:t>system:</a:t>
            </a:r>
          </a:p>
          <a:p>
            <a:pPr lvl="3"/>
            <a:r>
              <a:rPr lang="en-US" dirty="0"/>
              <a:t>installed applications (or </a:t>
            </a:r>
            <a:r>
              <a:rPr lang="en-US" dirty="0" err="1"/>
              <a:t>packages.xml</a:t>
            </a:r>
            <a:r>
              <a:rPr lang="en-US" dirty="0"/>
              <a:t>)</a:t>
            </a:r>
          </a:p>
          <a:p>
            <a:pPr lvl="3"/>
            <a:r>
              <a:rPr lang="en-US" dirty="0"/>
              <a:t>accounts database</a:t>
            </a:r>
          </a:p>
          <a:p>
            <a:pPr lvl="3"/>
            <a:r>
              <a:rPr lang="en-US" dirty="0"/>
              <a:t>device and app login details, .key files</a:t>
            </a:r>
          </a:p>
          <a:p>
            <a:pPr lvl="0"/>
            <a:r>
              <a:rPr lang="en-US" dirty="0" smtClean="0">
                <a:latin typeface="Courier New" pitchFamily="49" charset="0"/>
                <a:cs typeface="Courier New" pitchFamily="49" charset="0"/>
              </a:rPr>
              <a:t>/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proc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dirty="0"/>
              <a:t>&amp;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 /sys </a:t>
            </a:r>
            <a:r>
              <a:rPr lang="en-US" dirty="0" smtClean="0"/>
              <a:t>– list of device </a:t>
            </a:r>
            <a:r>
              <a:rPr lang="en-US" dirty="0" err="1" smtClean="0"/>
              <a:t>filesystems</a:t>
            </a:r>
            <a:r>
              <a:rPr lang="en-US" dirty="0" smtClean="0"/>
              <a:t>, web history, device info</a:t>
            </a:r>
          </a:p>
          <a:p>
            <a:r>
              <a:rPr lang="en-US" dirty="0" smtClean="0">
                <a:latin typeface="Courier New" pitchFamily="49" charset="0"/>
                <a:cs typeface="Courier New" pitchFamily="49" charset="0"/>
              </a:rPr>
              <a:t>/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mnt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/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sdcard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/DCIM/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Camera </a:t>
            </a:r>
            <a:r>
              <a:rPr lang="en-US" dirty="0"/>
              <a:t>- images</a:t>
            </a:r>
          </a:p>
          <a:p>
            <a:r>
              <a:rPr lang="en-US" dirty="0">
                <a:latin typeface="Courier New" pitchFamily="49" charset="0"/>
                <a:cs typeface="Courier New" pitchFamily="49" charset="0"/>
              </a:rPr>
              <a:t>/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sdcard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/android </a:t>
            </a:r>
            <a:r>
              <a:rPr lang="en-US" dirty="0"/>
              <a:t>or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sdcard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/data/data </a:t>
            </a:r>
            <a:r>
              <a:rPr lang="en-US" dirty="0"/>
              <a:t>– FAT32, limited permission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189</a:t>
            </a:fld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3" name="Flowchart: Connector 12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014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Android Overview &amp; History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0"/>
            <a:r>
              <a:rPr lang="en-US" sz="2800" dirty="0"/>
              <a:t>Cellular Networks and Hardware</a:t>
            </a:r>
          </a:p>
          <a:p>
            <a:pPr lvl="1"/>
            <a:r>
              <a:rPr lang="en-US" dirty="0" smtClean="0"/>
              <a:t>Global System for Mobile Communications – GSM</a:t>
            </a:r>
            <a:endParaRPr lang="en-US" dirty="0"/>
          </a:p>
          <a:p>
            <a:pPr lvl="2"/>
            <a:r>
              <a:rPr lang="en-US" sz="2400" dirty="0"/>
              <a:t>Subscriber identity module (SIM) or universal subscriber identity module (USIM) to identify the user to the cellular </a:t>
            </a:r>
            <a:r>
              <a:rPr lang="en-US" sz="2400" dirty="0" smtClean="0"/>
              <a:t>network</a:t>
            </a:r>
          </a:p>
          <a:p>
            <a:pPr lvl="2"/>
            <a:r>
              <a:rPr lang="en-US" sz="2400" dirty="0" smtClean="0"/>
              <a:t>AT&amp;T</a:t>
            </a:r>
            <a:r>
              <a:rPr lang="en-US" sz="2400" dirty="0"/>
              <a:t>, T-Mobile</a:t>
            </a:r>
          </a:p>
          <a:p>
            <a:pPr lvl="1"/>
            <a:r>
              <a:rPr lang="en-US" dirty="0"/>
              <a:t>Code Division Multiple </a:t>
            </a:r>
            <a:r>
              <a:rPr lang="en-US" dirty="0" smtClean="0"/>
              <a:t>Access – CDMA</a:t>
            </a:r>
            <a:endParaRPr lang="en-US" dirty="0"/>
          </a:p>
          <a:p>
            <a:pPr lvl="2"/>
            <a:r>
              <a:rPr lang="en-US" sz="2400" dirty="0"/>
              <a:t>Sprint, Verizon</a:t>
            </a:r>
          </a:p>
          <a:p>
            <a:pPr lvl="1"/>
            <a:r>
              <a:rPr lang="en-US" dirty="0"/>
              <a:t>Integrated Digital Enhanced </a:t>
            </a:r>
            <a:r>
              <a:rPr lang="en-US" dirty="0" smtClean="0"/>
              <a:t>Network – </a:t>
            </a:r>
            <a:r>
              <a:rPr lang="en-US" dirty="0" err="1" smtClean="0"/>
              <a:t>iDEN</a:t>
            </a:r>
            <a:endParaRPr lang="en-US" dirty="0"/>
          </a:p>
          <a:p>
            <a:pPr lvl="2"/>
            <a:r>
              <a:rPr lang="en-US" sz="2400" dirty="0" smtClean="0"/>
              <a:t>Sprint</a:t>
            </a:r>
          </a:p>
          <a:p>
            <a:pPr lvl="1"/>
            <a:r>
              <a:rPr lang="en-US" sz="2700" dirty="0" smtClean="0"/>
              <a:t>Worldwide </a:t>
            </a:r>
            <a:r>
              <a:rPr lang="en-US" sz="2700" dirty="0" err="1" smtClean="0"/>
              <a:t>Interop</a:t>
            </a:r>
            <a:r>
              <a:rPr lang="en-US" sz="2700" dirty="0" smtClean="0"/>
              <a:t> for Microwave Access –  </a:t>
            </a:r>
            <a:r>
              <a:rPr lang="en-US" sz="2700" dirty="0" err="1" smtClean="0"/>
              <a:t>WiMax</a:t>
            </a:r>
            <a:endParaRPr lang="en-US" sz="2700" dirty="0" smtClean="0"/>
          </a:p>
          <a:p>
            <a:pPr lvl="2"/>
            <a:r>
              <a:rPr lang="en-US" dirty="0" smtClean="0"/>
              <a:t>Sprint</a:t>
            </a:r>
          </a:p>
          <a:p>
            <a:pPr lvl="1"/>
            <a:r>
              <a:rPr lang="en-US" dirty="0" smtClean="0"/>
              <a:t>Long Term Evolution – LTE</a:t>
            </a:r>
          </a:p>
          <a:p>
            <a:pPr lvl="2"/>
            <a:r>
              <a:rPr lang="en-US" dirty="0" smtClean="0"/>
              <a:t>AT&amp;T, Sprint, T-Mobile, Verizon</a:t>
            </a:r>
          </a:p>
          <a:p>
            <a:pPr lvl="1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Approved for Public Release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6" name="Flowchart: Connector 15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447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Explored several commercial Android forensics </a:t>
            </a:r>
            <a:r>
              <a:rPr lang="en-US" dirty="0" smtClean="0"/>
              <a:t>products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Identified the benefits and acquisition steps of physical </a:t>
            </a:r>
            <a:r>
              <a:rPr lang="en-US" dirty="0" smtClean="0"/>
              <a:t>forensics</a:t>
            </a:r>
          </a:p>
          <a:p>
            <a:pPr lvl="0"/>
            <a:endParaRPr lang="en-US" dirty="0"/>
          </a:p>
          <a:p>
            <a:pPr lvl="0"/>
            <a:r>
              <a:rPr lang="en-US" dirty="0" smtClean="0"/>
              <a:t>Located the most important directories for analysis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Approved for Public Release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784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EXERCISE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Determine what the user does for work and fun</a:t>
            </a:r>
          </a:p>
          <a:p>
            <a:pPr lvl="1"/>
            <a:r>
              <a:rPr lang="en-US" dirty="0"/>
              <a:t>(in groups) Now that you have acquired data many different ways, analyze the data using one of the forensics tools (</a:t>
            </a:r>
            <a:r>
              <a:rPr lang="en-US" dirty="0" err="1"/>
              <a:t>adb</a:t>
            </a:r>
            <a:r>
              <a:rPr lang="en-US" dirty="0"/>
              <a:t>, </a:t>
            </a:r>
            <a:r>
              <a:rPr lang="en-US" dirty="0" err="1"/>
              <a:t>adb</a:t>
            </a:r>
            <a:r>
              <a:rPr lang="en-US" dirty="0"/>
              <a:t> shell, Device Seizure, </a:t>
            </a:r>
            <a:r>
              <a:rPr lang="en-US" dirty="0" err="1"/>
              <a:t>QtADB</a:t>
            </a:r>
            <a:r>
              <a:rPr lang="en-US" dirty="0"/>
              <a:t>, </a:t>
            </a:r>
            <a:r>
              <a:rPr lang="en-US" dirty="0" err="1"/>
              <a:t>etc</a:t>
            </a:r>
            <a:r>
              <a:rPr lang="en-US" dirty="0"/>
              <a:t>) to get a fresh data acquisition from your device</a:t>
            </a:r>
          </a:p>
          <a:p>
            <a:pPr lvl="1"/>
            <a:r>
              <a:rPr lang="en-US" dirty="0"/>
              <a:t>Look at earlier exercises for commands, as a refresher</a:t>
            </a:r>
          </a:p>
          <a:p>
            <a:pPr lvl="1"/>
            <a:r>
              <a:rPr lang="en-US" dirty="0"/>
              <a:t>Explore data in directories like 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/data/ </a:t>
            </a:r>
            <a:r>
              <a:rPr lang="en-US" dirty="0"/>
              <a:t>and 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/cache/</a:t>
            </a:r>
          </a:p>
          <a:p>
            <a:pPr lvl="1"/>
            <a:r>
              <a:rPr lang="en-US" dirty="0"/>
              <a:t>As a forensic analyst, document findings that would help you determine the users profession and hobbies</a:t>
            </a:r>
          </a:p>
          <a:p>
            <a:pPr lvl="1"/>
            <a:r>
              <a:rPr lang="en-US" dirty="0"/>
              <a:t>Be prepared to share your findings with the </a:t>
            </a:r>
            <a:r>
              <a:rPr lang="en-US" dirty="0" smtClean="0"/>
              <a:t>class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Approved for Public Release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022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5344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Learning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By the end of this course, you will be able to: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Extract and analyze data from an Android device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Manipulate Android file systems and directory structures</a:t>
            </a:r>
          </a:p>
          <a:p>
            <a:pPr>
              <a:buFont typeface="Wingdings" charset="2"/>
              <a:buChar char="ü"/>
            </a:pPr>
            <a:r>
              <a:rPr lang="en-US" dirty="0"/>
              <a:t>Understand techniques to bypass </a:t>
            </a:r>
            <a:r>
              <a:rPr lang="en-US" dirty="0" smtClean="0"/>
              <a:t>passcodes</a:t>
            </a:r>
            <a:endParaRPr lang="en-US" i="1" baseline="30000" dirty="0"/>
          </a:p>
          <a:p>
            <a:pPr>
              <a:buFont typeface="Wingdings" charset="2"/>
              <a:buChar char="ü"/>
            </a:pPr>
            <a:r>
              <a:rPr lang="en-US" dirty="0" smtClean="0"/>
              <a:t>Utilize logical and physical data extraction techniques 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en-US" dirty="0" smtClean="0"/>
              <a:t>Reverse engineer Android applications   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en-US" dirty="0" smtClean="0"/>
              <a:t>Analyze acquired data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Approved for Public Release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192</a:t>
            </a:fld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5075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30352" y="685800"/>
            <a:ext cx="7772400" cy="1993392"/>
          </a:xfrm>
        </p:spPr>
        <p:txBody>
          <a:bodyPr/>
          <a:lstStyle/>
          <a:p>
            <a:r>
              <a:rPr lang="en-US" dirty="0" smtClean="0">
                <a:effectLst/>
              </a:rPr>
              <a:t>Application Testing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Reverse Engineering Apps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28800" y="6356351"/>
            <a:ext cx="6096000" cy="273049"/>
          </a:xfrm>
        </p:spPr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www.areamobile.it</a:t>
            </a:r>
            <a:r>
              <a:rPr lang="en-US" dirty="0"/>
              <a:t>/</a:t>
            </a:r>
            <a:r>
              <a:rPr lang="en-US" dirty="0" err="1"/>
              <a:t>wp</a:t>
            </a:r>
            <a:r>
              <a:rPr lang="en-US" dirty="0"/>
              <a:t>-content/uploads/2011/12/defend-reverse-</a:t>
            </a:r>
            <a:r>
              <a:rPr lang="en-US" dirty="0" err="1"/>
              <a:t>engineering.jpg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85242">
            <a:off x="4388973" y="2908284"/>
            <a:ext cx="4199742" cy="31498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59969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Analyzing APKs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2800" dirty="0" smtClean="0"/>
              <a:t>Byte </a:t>
            </a:r>
            <a:r>
              <a:rPr lang="en-US" sz="2800" dirty="0"/>
              <a:t>code is reverted to </a:t>
            </a:r>
            <a:r>
              <a:rPr lang="en-US" sz="2800" dirty="0" smtClean="0"/>
              <a:t>source</a:t>
            </a:r>
            <a:endParaRPr lang="en-US" sz="2800" dirty="0"/>
          </a:p>
          <a:p>
            <a:pPr lvl="0"/>
            <a:r>
              <a:rPr lang="en-US" sz="2800" dirty="0" smtClean="0"/>
              <a:t>First </a:t>
            </a:r>
            <a:r>
              <a:rPr lang="en-US" sz="2800" dirty="0"/>
              <a:t>extracting each of the </a:t>
            </a:r>
            <a:r>
              <a:rPr lang="en-US" sz="2800" dirty="0" err="1"/>
              <a:t>classes.dex</a:t>
            </a:r>
            <a:r>
              <a:rPr lang="en-US" sz="2800" dirty="0"/>
              <a:t> </a:t>
            </a:r>
            <a:r>
              <a:rPr lang="en-US" sz="2800" dirty="0" smtClean="0"/>
              <a:t>files</a:t>
            </a:r>
            <a:endParaRPr lang="en-US" dirty="0" smtClean="0"/>
          </a:p>
          <a:p>
            <a:pPr lvl="0"/>
            <a:r>
              <a:rPr lang="en-US" sz="2800" dirty="0" smtClean="0"/>
              <a:t>Using dex2jar.bat, a jar file is created</a:t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i="1" baseline="300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Approved for Public Release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194</a:t>
            </a:fld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pic>
        <p:nvPicPr>
          <p:cNvPr id="13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895600"/>
            <a:ext cx="4038600" cy="599235"/>
          </a:xfr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550" y="3581400"/>
            <a:ext cx="3752850" cy="217170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7620000" y="5943600"/>
            <a:ext cx="838200" cy="304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.java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886200" y="5943600"/>
            <a:ext cx="838200" cy="304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.class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85800" y="5943600"/>
            <a:ext cx="838200" cy="304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.</a:t>
            </a:r>
            <a:r>
              <a:rPr lang="en-US" dirty="0" err="1" smtClean="0"/>
              <a:t>dex</a:t>
            </a:r>
            <a:endParaRPr lang="en-US" dirty="0" smtClean="0"/>
          </a:p>
        </p:txBody>
      </p:sp>
      <p:sp>
        <p:nvSpPr>
          <p:cNvPr id="20" name="Oval 19"/>
          <p:cNvSpPr/>
          <p:nvPr/>
        </p:nvSpPr>
        <p:spPr>
          <a:xfrm>
            <a:off x="5867400" y="5943600"/>
            <a:ext cx="838200" cy="3048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java</a:t>
            </a: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2286000" y="5943600"/>
            <a:ext cx="838200" cy="3048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dx</a:t>
            </a:r>
            <a:endParaRPr lang="en-US" dirty="0"/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4419600" y="1905000"/>
            <a:ext cx="4448908" cy="443484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Batch file used to convert </a:t>
            </a:r>
            <a:r>
              <a:rPr lang="en-US" sz="2800" dirty="0" err="1" smtClean="0"/>
              <a:t>dex</a:t>
            </a:r>
            <a:r>
              <a:rPr lang="en-US" sz="2800" dirty="0" smtClean="0"/>
              <a:t> files to jar files</a:t>
            </a:r>
            <a:endParaRPr lang="en-US" dirty="0" smtClean="0"/>
          </a:p>
        </p:txBody>
      </p:sp>
      <p:cxnSp>
        <p:nvCxnSpPr>
          <p:cNvPr id="9" name="Straight Arrow Connector 8"/>
          <p:cNvCxnSpPr>
            <a:stCxn id="19" idx="3"/>
            <a:endCxn id="21" idx="2"/>
          </p:cNvCxnSpPr>
          <p:nvPr/>
        </p:nvCxnSpPr>
        <p:spPr>
          <a:xfrm>
            <a:off x="1524000" y="6096000"/>
            <a:ext cx="762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21" idx="6"/>
            <a:endCxn id="18" idx="1"/>
          </p:cNvCxnSpPr>
          <p:nvPr/>
        </p:nvCxnSpPr>
        <p:spPr>
          <a:xfrm>
            <a:off x="3124200" y="6096000"/>
            <a:ext cx="762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8" idx="3"/>
            <a:endCxn id="20" idx="2"/>
          </p:cNvCxnSpPr>
          <p:nvPr/>
        </p:nvCxnSpPr>
        <p:spPr>
          <a:xfrm>
            <a:off x="4724400" y="6096000"/>
            <a:ext cx="1143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0" idx="6"/>
            <a:endCxn id="17" idx="1"/>
          </p:cNvCxnSpPr>
          <p:nvPr/>
        </p:nvCxnSpPr>
        <p:spPr>
          <a:xfrm>
            <a:off x="6705600" y="6096000"/>
            <a:ext cx="914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1309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More Analyzing </a:t>
            </a:r>
            <a:r>
              <a:rPr lang="en-US" dirty="0"/>
              <a:t>APKs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2800" dirty="0"/>
              <a:t>Java </a:t>
            </a:r>
            <a:r>
              <a:rPr lang="en-US" sz="2800" dirty="0" err="1"/>
              <a:t>Decompiler</a:t>
            </a:r>
            <a:r>
              <a:rPr lang="en-US" sz="2800" dirty="0"/>
              <a:t> </a:t>
            </a:r>
            <a:r>
              <a:rPr lang="en-US" sz="2800" dirty="0" smtClean="0"/>
              <a:t>used </a:t>
            </a:r>
            <a:r>
              <a:rPr lang="en-US" sz="2800" dirty="0"/>
              <a:t>to create a zip file containing all of the Java source code</a:t>
            </a:r>
          </a:p>
          <a:p>
            <a:pPr lvl="1"/>
            <a:r>
              <a:rPr lang="en-US" dirty="0"/>
              <a:t>Used to view class files and convert them to java</a:t>
            </a:r>
          </a:p>
          <a:p>
            <a:r>
              <a:rPr lang="en-US" sz="2800" dirty="0"/>
              <a:t>The remaining content of each of the APK files is extracted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Approved for Public Release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195</a:t>
            </a:fld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Yes, it’s a painful process!</a:t>
            </a:r>
          </a:p>
          <a:p>
            <a:endParaRPr lang="en-US" dirty="0"/>
          </a:p>
          <a:p>
            <a:r>
              <a:rPr lang="en-US" dirty="0" smtClean="0"/>
              <a:t>How can we make it easier?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711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686800" cy="1143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APK </a:t>
            </a:r>
            <a:r>
              <a:rPr lang="en-US" sz="4000" dirty="0" smtClean="0"/>
              <a:t>Reversing</a:t>
            </a:r>
            <a:endParaRPr lang="en-US" sz="4000" i="1" baseline="30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Rename Android app (.</a:t>
            </a:r>
            <a:r>
              <a:rPr lang="en-US" dirty="0" err="1" smtClean="0"/>
              <a:t>apk</a:t>
            </a:r>
            <a:r>
              <a:rPr lang="en-US" dirty="0" smtClean="0"/>
              <a:t>) to .zip.</a:t>
            </a:r>
          </a:p>
          <a:p>
            <a:r>
              <a:rPr lang="en-US" dirty="0" smtClean="0"/>
              <a:t>Extract .zip.</a:t>
            </a:r>
          </a:p>
          <a:p>
            <a:r>
              <a:rPr lang="en-US" dirty="0" smtClean="0"/>
              <a:t>Run Dex2Jar desktop script (.bat or .</a:t>
            </a:r>
            <a:r>
              <a:rPr lang="en-US" dirty="0" err="1" smtClean="0"/>
              <a:t>sh</a:t>
            </a:r>
            <a:r>
              <a:rPr lang="en-US" dirty="0" smtClean="0"/>
              <a:t>) on extracted .</a:t>
            </a:r>
            <a:r>
              <a:rPr lang="en-US" dirty="0" err="1" smtClean="0"/>
              <a:t>dex</a:t>
            </a:r>
            <a:r>
              <a:rPr lang="en-US" dirty="0" smtClean="0"/>
              <a:t> file</a:t>
            </a:r>
          </a:p>
          <a:p>
            <a:r>
              <a:rPr lang="en-US" dirty="0" smtClean="0"/>
              <a:t>Dex2Jar decompiles .</a:t>
            </a:r>
            <a:r>
              <a:rPr lang="en-US" dirty="0" err="1" smtClean="0"/>
              <a:t>dex</a:t>
            </a:r>
            <a:r>
              <a:rPr lang="en-US" dirty="0" smtClean="0"/>
              <a:t> to .jar (Java Archive)</a:t>
            </a:r>
          </a:p>
          <a:p>
            <a:r>
              <a:rPr lang="en-US" dirty="0" smtClean="0"/>
              <a:t>Open .jar in Java </a:t>
            </a:r>
            <a:r>
              <a:rPr lang="en-US" dirty="0" err="1" smtClean="0"/>
              <a:t>Decompiler</a:t>
            </a:r>
            <a:r>
              <a:rPr lang="en-US" dirty="0" smtClean="0"/>
              <a:t> desktop app to review source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67000" y="6356351"/>
            <a:ext cx="3886200" cy="349250"/>
          </a:xfrm>
        </p:spPr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en.wikipedia.org</a:t>
            </a:r>
            <a:r>
              <a:rPr lang="en-US" dirty="0"/>
              <a:t>/wiki/</a:t>
            </a:r>
            <a:r>
              <a:rPr lang="en-US" dirty="0" err="1"/>
              <a:t>Step_by_Step</a:t>
            </a:r>
            <a:r>
              <a:rPr lang="en-US" dirty="0"/>
              <a:t>_(</a:t>
            </a:r>
            <a:r>
              <a:rPr lang="en-US" dirty="0" err="1"/>
              <a:t>TV_series</a:t>
            </a:r>
            <a:r>
              <a:rPr lang="en-US" dirty="0"/>
              <a:t>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196</a:t>
            </a:fld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7620000" y="5943600"/>
            <a:ext cx="838200" cy="304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.java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886200" y="5943600"/>
            <a:ext cx="838200" cy="304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.class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85800" y="5943600"/>
            <a:ext cx="838200" cy="304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.</a:t>
            </a:r>
            <a:r>
              <a:rPr lang="en-US" dirty="0" err="1" smtClean="0"/>
              <a:t>dex</a:t>
            </a:r>
            <a:endParaRPr lang="en-US" dirty="0" smtClean="0"/>
          </a:p>
        </p:txBody>
      </p:sp>
      <p:sp>
        <p:nvSpPr>
          <p:cNvPr id="10" name="Oval 9"/>
          <p:cNvSpPr/>
          <p:nvPr/>
        </p:nvSpPr>
        <p:spPr>
          <a:xfrm>
            <a:off x="5867400" y="5943600"/>
            <a:ext cx="838200" cy="3048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java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2286000" y="5943600"/>
            <a:ext cx="838200" cy="3048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dx</a:t>
            </a:r>
            <a:endParaRPr lang="en-US" dirty="0"/>
          </a:p>
        </p:txBody>
      </p:sp>
      <p:cxnSp>
        <p:nvCxnSpPr>
          <p:cNvPr id="12" name="Straight Arrow Connector 11"/>
          <p:cNvCxnSpPr>
            <a:stCxn id="9" idx="3"/>
            <a:endCxn id="11" idx="2"/>
          </p:cNvCxnSpPr>
          <p:nvPr/>
        </p:nvCxnSpPr>
        <p:spPr>
          <a:xfrm>
            <a:off x="1524000" y="6096000"/>
            <a:ext cx="762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11" idx="6"/>
            <a:endCxn id="8" idx="1"/>
          </p:cNvCxnSpPr>
          <p:nvPr/>
        </p:nvCxnSpPr>
        <p:spPr>
          <a:xfrm>
            <a:off x="3124200" y="6096000"/>
            <a:ext cx="762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8" idx="3"/>
            <a:endCxn id="10" idx="2"/>
          </p:cNvCxnSpPr>
          <p:nvPr/>
        </p:nvCxnSpPr>
        <p:spPr>
          <a:xfrm>
            <a:off x="4724400" y="6096000"/>
            <a:ext cx="1143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0" idx="6"/>
            <a:endCxn id="7" idx="1"/>
          </p:cNvCxnSpPr>
          <p:nvPr/>
        </p:nvCxnSpPr>
        <p:spPr>
          <a:xfrm>
            <a:off x="6705600" y="6096000"/>
            <a:ext cx="914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2469" y="0"/>
            <a:ext cx="316153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98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xmlns:p14="http://schemas.microsoft.com/office/powerpoint/2010/main" spd="slow" advTm="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APKTool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2800" dirty="0" smtClean="0"/>
              <a:t>Powerful tool for forensic analysts</a:t>
            </a:r>
          </a:p>
          <a:p>
            <a:pPr lvl="0"/>
            <a:r>
              <a:rPr lang="en-US" sz="2800" dirty="0" smtClean="0"/>
              <a:t>Tool for reverse engineering Android binaries </a:t>
            </a:r>
          </a:p>
          <a:p>
            <a:r>
              <a:rPr lang="en-US" sz="2800" dirty="0" smtClean="0"/>
              <a:t>Available at </a:t>
            </a:r>
            <a:r>
              <a:rPr lang="en-US" sz="2800" dirty="0" err="1" smtClean="0"/>
              <a:t>code.google.com</a:t>
            </a:r>
            <a:r>
              <a:rPr lang="en-US" sz="2800" dirty="0" smtClean="0"/>
              <a:t> </a:t>
            </a:r>
            <a:endParaRPr lang="en-US" dirty="0">
              <a:solidFill>
                <a:prstClr val="black"/>
              </a:solidFill>
              <a:latin typeface="ArialMT"/>
            </a:endParaRPr>
          </a:p>
          <a:p>
            <a:pPr lvl="0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Approved for Public Release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197</a:t>
            </a:fld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1066800"/>
            <a:ext cx="698500" cy="6985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3505200"/>
            <a:ext cx="8623300" cy="2222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300" y="4648200"/>
            <a:ext cx="8140700" cy="1816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7244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androguard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2800" dirty="0"/>
              <a:t>Reverse engineering, Malware and </a:t>
            </a:r>
            <a:r>
              <a:rPr lang="en-US" sz="2800" dirty="0" err="1"/>
              <a:t>goodware</a:t>
            </a:r>
            <a:r>
              <a:rPr lang="en-US" sz="2800" dirty="0"/>
              <a:t> analysis of Android applications ... and more </a:t>
            </a:r>
            <a:r>
              <a:rPr lang="en-US" sz="2800" dirty="0" smtClean="0"/>
              <a:t>!</a:t>
            </a:r>
          </a:p>
          <a:p>
            <a:pPr lvl="0"/>
            <a:r>
              <a:rPr lang="en-US" sz="2800" dirty="0" smtClean="0"/>
              <a:t>Check for permissions and usage </a:t>
            </a:r>
          </a:p>
          <a:p>
            <a:r>
              <a:rPr lang="en-US" sz="2800" dirty="0" smtClean="0"/>
              <a:t>Available at </a:t>
            </a:r>
            <a:r>
              <a:rPr lang="en-US" sz="2800" dirty="0" err="1" smtClean="0"/>
              <a:t>code.google.com</a:t>
            </a:r>
            <a:r>
              <a:rPr lang="en-US" sz="2800" dirty="0" smtClean="0"/>
              <a:t> </a:t>
            </a:r>
            <a:endParaRPr lang="en-US" dirty="0">
              <a:solidFill>
                <a:prstClr val="black"/>
              </a:solidFill>
              <a:latin typeface="ArialMT"/>
            </a:endParaRPr>
          </a:p>
          <a:p>
            <a:pPr lvl="0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Approved for Public Release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198</a:t>
            </a:fld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1219200"/>
            <a:ext cx="698500" cy="698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90" y="4114800"/>
            <a:ext cx="9144000" cy="2522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24400"/>
            <a:ext cx="9144000" cy="149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156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APKinspector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2800" dirty="0" smtClean="0"/>
              <a:t>Powerful tool for forensic analysts</a:t>
            </a:r>
          </a:p>
          <a:p>
            <a:pPr lvl="0"/>
            <a:r>
              <a:rPr lang="en-US" sz="2800" dirty="0" smtClean="0"/>
              <a:t>Graphically reverse engineer and analyze apps</a:t>
            </a:r>
          </a:p>
          <a:p>
            <a:pPr lvl="0"/>
            <a:r>
              <a:rPr lang="en-US" sz="2800" dirty="0" smtClean="0"/>
              <a:t>Available at code.google.com 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Approved for Public Release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199</a:t>
            </a:fld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295399"/>
            <a:ext cx="5905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540442"/>
            <a:ext cx="5029200" cy="2860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966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Content Placeholder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28801"/>
            <a:ext cx="4952038" cy="4648200"/>
          </a:xfrm>
          <a:prstGeom prst="rect">
            <a:avLst/>
          </a:prstGeom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Introductions</a:t>
            </a:r>
            <a:endParaRPr lang="en-US" dirty="0"/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19"/>
          <a:stretch/>
        </p:blipFill>
        <p:spPr>
          <a:xfrm>
            <a:off x="457199" y="1828800"/>
            <a:ext cx="4952038" cy="3149530"/>
          </a:xfrm>
        </p:spPr>
      </p:pic>
      <p:pic>
        <p:nvPicPr>
          <p:cNvPr id="15" name="Content Placeholder 1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375" y="2133600"/>
            <a:ext cx="2867025" cy="258127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Approved for Public Release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457200" y="2819400"/>
            <a:ext cx="4953000" cy="3657600"/>
          </a:xfrm>
          <a:prstGeom prst="rect">
            <a:avLst/>
          </a:prstGeom>
        </p:spPr>
        <p:txBody>
          <a:bodyPr vert="horz">
            <a:normAutofit fontScale="62500" lnSpcReduction="2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/>
              <a:buNone/>
            </a:pPr>
            <a:r>
              <a:rPr lang="en-US" dirty="0" smtClean="0">
                <a:solidFill>
                  <a:schemeClr val="bg1"/>
                </a:solidFill>
              </a:rPr>
              <a:t>15 years in IT and security (CISSP, MCP, LCP)</a:t>
            </a:r>
          </a:p>
          <a:p>
            <a:pPr marL="0" indent="0">
              <a:buFont typeface="Wingdings 2"/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Font typeface="Wingdings 2"/>
              <a:buNone/>
            </a:pPr>
            <a:r>
              <a:rPr lang="en-US" dirty="0" smtClean="0">
                <a:solidFill>
                  <a:schemeClr val="bg1"/>
                </a:solidFill>
              </a:rPr>
              <a:t>Course developer / trainer at IBM’s Catapult Software Training &amp; independently</a:t>
            </a:r>
          </a:p>
          <a:p>
            <a:pPr marL="0" indent="0">
              <a:buFont typeface="Wingdings 2"/>
              <a:buNone/>
            </a:pPr>
            <a:r>
              <a:rPr lang="en-US" dirty="0" smtClean="0">
                <a:solidFill>
                  <a:schemeClr val="bg1"/>
                </a:solidFill>
              </a:rPr>
              <a:t>JavaScript, HTML, web app development, content management, identity management, Lotus Domino</a:t>
            </a:r>
          </a:p>
          <a:p>
            <a:pPr marL="0" indent="0">
              <a:buFont typeface="Wingdings 2"/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Font typeface="Wingdings 2"/>
              <a:buNone/>
            </a:pPr>
            <a:r>
              <a:rPr lang="en-US" dirty="0" smtClean="0">
                <a:solidFill>
                  <a:schemeClr val="bg1"/>
                </a:solidFill>
              </a:rPr>
              <a:t>Began working with mobile computing in 2006 (</a:t>
            </a:r>
            <a:r>
              <a:rPr lang="en-US" dirty="0" err="1" smtClean="0">
                <a:solidFill>
                  <a:schemeClr val="bg1"/>
                </a:solidFill>
              </a:rPr>
              <a:t>PalmOS</a:t>
            </a:r>
            <a:r>
              <a:rPr lang="en-US" dirty="0" smtClean="0">
                <a:solidFill>
                  <a:schemeClr val="bg1"/>
                </a:solidFill>
              </a:rPr>
              <a:t> app/ROM development)</a:t>
            </a:r>
          </a:p>
          <a:p>
            <a:pPr marL="0" indent="0">
              <a:buFont typeface="Wingdings 2"/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Font typeface="Wingdings 2"/>
              <a:buNone/>
            </a:pPr>
            <a:r>
              <a:rPr lang="en-US" dirty="0" smtClean="0">
                <a:solidFill>
                  <a:schemeClr val="bg1"/>
                </a:solidFill>
              </a:rPr>
              <a:t>Joined MITRE in 2008 working in network and app security</a:t>
            </a:r>
          </a:p>
          <a:p>
            <a:pPr marL="0" indent="0">
              <a:buFont typeface="Wingdings 2"/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Font typeface="Wingdings 2"/>
              <a:buNone/>
            </a:pPr>
            <a:r>
              <a:rPr lang="en-US" dirty="0" smtClean="0">
                <a:solidFill>
                  <a:schemeClr val="bg1"/>
                </a:solidFill>
              </a:rPr>
              <a:t>Co-established MITRE’s Mobile Security Practice in 2010, leading engineering and coordination in several mobile computing projects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4" name="Flowchart: Connector 13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141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Android Overview &amp; History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en-US" sz="2800" dirty="0"/>
              <a:t>Apps</a:t>
            </a:r>
          </a:p>
          <a:p>
            <a:pPr lvl="1"/>
            <a:r>
              <a:rPr lang="en-US" dirty="0"/>
              <a:t>As of January </a:t>
            </a:r>
            <a:r>
              <a:rPr lang="en-US" dirty="0" smtClean="0"/>
              <a:t>2012, </a:t>
            </a:r>
            <a:r>
              <a:rPr lang="en-US" dirty="0"/>
              <a:t>over </a:t>
            </a:r>
            <a:r>
              <a:rPr lang="en-US" dirty="0" smtClean="0"/>
              <a:t>400,000 </a:t>
            </a:r>
            <a:r>
              <a:rPr lang="en-US" dirty="0"/>
              <a:t>Android apps have been developed. </a:t>
            </a:r>
            <a:r>
              <a:rPr lang="en-US" dirty="0" smtClean="0"/>
              <a:t>Doubled since January 2011.</a:t>
            </a:r>
            <a:endParaRPr lang="en-US" dirty="0"/>
          </a:p>
          <a:p>
            <a:pPr lvl="1"/>
            <a:r>
              <a:rPr lang="en-US" dirty="0"/>
              <a:t>Apple maintains tight control over their App Store, requiring developers to submit to a sometimes lengthy review process and providing Apple with the ﬁnal approval for an app. Apps can be denied based on a number of criteria, most notably if they contain any content Apple feels is objectionable. </a:t>
            </a:r>
            <a:endParaRPr lang="en-US" dirty="0" smtClean="0"/>
          </a:p>
          <a:p>
            <a:pPr lvl="1"/>
            <a:r>
              <a:rPr lang="en-US" dirty="0" smtClean="0"/>
              <a:t>Google</a:t>
            </a:r>
            <a:r>
              <a:rPr lang="en-US" dirty="0"/>
              <a:t>, on the other hand, requires very little review to publish an app in the Android Market. While Google has the ability to ban a developer, remove an app from the Android Market, and even remotely uninstall apps from Android devices, in general their approach to app management is hands off. </a:t>
            </a:r>
            <a:r>
              <a:rPr lang="en-US" dirty="0" smtClean="0"/>
              <a:t>(</a:t>
            </a:r>
            <a:r>
              <a:rPr lang="en-US" sz="1600" dirty="0" err="1" smtClean="0"/>
              <a:t>Hoog</a:t>
            </a:r>
            <a:r>
              <a:rPr lang="en-US" dirty="0"/>
              <a:t>)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Source: </a:t>
            </a:r>
            <a:r>
              <a:rPr lang="en-US" dirty="0">
                <a:hlinkClick r:id="rId3"/>
              </a:rPr>
              <a:t>http://www.theverge.com/2012/1/4/2681360/android-market-400000-app-</a:t>
            </a:r>
            <a:r>
              <a:rPr lang="en-US" dirty="0" smtClean="0">
                <a:hlinkClick r:id="rId3"/>
              </a:rPr>
              <a:t>available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981199" y="6356350"/>
            <a:ext cx="5545991" cy="349250"/>
          </a:xfrm>
        </p:spPr>
        <p:txBody>
          <a:bodyPr/>
          <a:lstStyle/>
          <a:p>
            <a:r>
              <a:rPr lang="en-US" dirty="0" smtClean="0"/>
              <a:t>Approved for Public Release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6" name="Flowchart: Connector 15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02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Explored reversing tools for Android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Reverse engineered app back to source code</a:t>
            </a:r>
          </a:p>
          <a:p>
            <a:pPr lvl="0"/>
            <a:endParaRPr lang="en-US" dirty="0"/>
          </a:p>
          <a:p>
            <a:pPr lvl="0"/>
            <a:r>
              <a:rPr lang="en-US" dirty="0" smtClean="0"/>
              <a:t>Explored code and data for an APK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Approved for Public Release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882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EXERCISE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Reverse engineer an app and locate critical data</a:t>
            </a:r>
          </a:p>
          <a:p>
            <a:pPr lvl="1"/>
            <a:r>
              <a:rPr lang="en-US" dirty="0" smtClean="0"/>
              <a:t>Use </a:t>
            </a:r>
            <a:r>
              <a:rPr lang="en-US" dirty="0" err="1" smtClean="0"/>
              <a:t>APKInspector</a:t>
            </a:r>
            <a:endParaRPr lang="en-US" dirty="0" smtClean="0"/>
          </a:p>
          <a:p>
            <a:pPr lvl="1"/>
            <a:r>
              <a:rPr lang="en-US" dirty="0" smtClean="0"/>
              <a:t>Reverse engineer Facebook or F-Droid, mobile app market, application</a:t>
            </a:r>
          </a:p>
          <a:p>
            <a:pPr lvl="2"/>
            <a:r>
              <a:rPr lang="en-US" dirty="0" smtClean="0"/>
              <a:t>Both apps located in Documents directory on workstation</a:t>
            </a:r>
            <a:endParaRPr lang="en-US" b="1" i="1" baseline="90000" dirty="0" smtClean="0"/>
          </a:p>
          <a:p>
            <a:pPr lvl="1"/>
            <a:r>
              <a:rPr lang="en-US" dirty="0" smtClean="0"/>
              <a:t>Locate the database where user ID’s are stored</a:t>
            </a:r>
          </a:p>
          <a:p>
            <a:pPr marL="393192" lvl="1" indent="0">
              <a:buNone/>
            </a:pP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Approved for Public Release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691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5344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Learning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By the end of this course, you will be able to: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Extract and analyze data from an Android device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Manipulate Android file systems and directory structures</a:t>
            </a:r>
          </a:p>
          <a:p>
            <a:pPr>
              <a:buFont typeface="Wingdings" charset="2"/>
              <a:buChar char="ü"/>
            </a:pPr>
            <a:r>
              <a:rPr lang="en-US" dirty="0"/>
              <a:t>Understand techniques to bypass passcodes </a:t>
            </a:r>
            <a:r>
              <a:rPr lang="en-US" i="1" baseline="30000" dirty="0"/>
              <a:t>NEW!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Utilize logical and physical data extraction techniques 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Reverse engineer Android applications   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Analyze acquired data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Approved for Public Release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202</a:t>
            </a:fld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5075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Android Open Source Project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The </a:t>
            </a:r>
            <a:r>
              <a:rPr lang="en-US" dirty="0">
                <a:hlinkClick r:id="rId3"/>
              </a:rPr>
              <a:t>Android Open Source Project (AOSP)</a:t>
            </a:r>
            <a:r>
              <a:rPr lang="en-US" dirty="0"/>
              <a:t> is led by Google, and is tasked with the maintenance and development of Android.</a:t>
            </a:r>
          </a:p>
          <a:p>
            <a:pPr lvl="0"/>
            <a:r>
              <a:rPr lang="en-US" dirty="0"/>
              <a:t>It is good experience to download and install AOSP from source.</a:t>
            </a:r>
          </a:p>
          <a:p>
            <a:r>
              <a:rPr lang="en-US" dirty="0"/>
              <a:t>Not critical for all forensics analysts to get this deep into Android. May be helpful for deep analysis.</a:t>
            </a:r>
          </a:p>
          <a:p>
            <a:pPr lvl="0"/>
            <a:r>
              <a:rPr lang="en-US" dirty="0"/>
              <a:t>We won’t be doing that in this course</a:t>
            </a:r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Source: </a:t>
            </a:r>
            <a:r>
              <a:rPr lang="en-US" dirty="0">
                <a:hlinkClick r:id="rId4"/>
              </a:rPr>
              <a:t>http://en.wikipedia.org/wiki/Android_(operating_system)#</a:t>
            </a:r>
            <a:r>
              <a:rPr lang="en-US" dirty="0" smtClean="0">
                <a:hlinkClick r:id="rId4"/>
              </a:rPr>
              <a:t>Android_Open_Source_Project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52599" y="6356350"/>
            <a:ext cx="6019801" cy="349250"/>
          </a:xfrm>
        </p:spPr>
        <p:txBody>
          <a:bodyPr/>
          <a:lstStyle/>
          <a:p>
            <a:r>
              <a:rPr lang="en-US" dirty="0" smtClean="0"/>
              <a:t>Approved for Public Release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6" name="Flowchart: Connector 15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869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Brief Linux Overview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Source: </a:t>
            </a:r>
            <a:r>
              <a:rPr lang="en-US" dirty="0">
                <a:hlinkClick r:id="rId2"/>
              </a:rPr>
              <a:t>http://www.talkandroid.com/wp-content/uploads/2011/05/LinuxAndroid.png?</a:t>
            </a:r>
            <a:r>
              <a:rPr lang="en-US" dirty="0" smtClean="0">
                <a:hlinkClick r:id="rId2"/>
              </a:rPr>
              <a:t>3995d3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52600" y="6248400"/>
            <a:ext cx="6172200" cy="473075"/>
          </a:xfrm>
        </p:spPr>
        <p:txBody>
          <a:bodyPr/>
          <a:lstStyle/>
          <a:p>
            <a:r>
              <a:rPr lang="en-US" dirty="0" smtClean="0"/>
              <a:t>Approved for Public Release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2050" name="Picture 2" descr="http://www.talkandroid.com/wp-content/uploads/2011/05/LinuxAndroid.png?3995d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124200"/>
            <a:ext cx="2533650" cy="28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910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Linux, Open Source Software </a:t>
            </a:r>
            <a:br>
              <a:rPr lang="en-US" dirty="0" smtClean="0"/>
            </a:br>
            <a:r>
              <a:rPr lang="en-US" dirty="0" smtClean="0"/>
              <a:t>&amp; Forensics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1"/>
            <a:r>
              <a:rPr lang="en-US" dirty="0"/>
              <a:t>Open source software has had a tremendous impact on the digital forensics discipline. Forensic tools that are released as free open source software have tremendous advantages over closed source solutions including the following:</a:t>
            </a:r>
          </a:p>
          <a:p>
            <a:pPr lvl="2"/>
            <a:r>
              <a:rPr lang="en-US" sz="2400" dirty="0"/>
              <a:t>The ability to review source code and understand exact steps taken</a:t>
            </a:r>
          </a:p>
          <a:p>
            <a:pPr lvl="2"/>
            <a:r>
              <a:rPr lang="en-US" sz="2400" dirty="0"/>
              <a:t>The ability to improve the software and share enhancements with entire community</a:t>
            </a:r>
          </a:p>
          <a:p>
            <a:pPr lvl="2"/>
            <a:r>
              <a:rPr lang="en-US" sz="2400" dirty="0"/>
              <a:t>The </a:t>
            </a:r>
            <a:r>
              <a:rPr lang="en-US" sz="2400" dirty="0" smtClean="0"/>
              <a:t>price</a:t>
            </a:r>
          </a:p>
          <a:p>
            <a:pPr lvl="1"/>
            <a:r>
              <a:rPr lang="en-US" dirty="0" smtClean="0"/>
              <a:t>Linux is not only a critical component of Android but can also be used as a powerful forensic tool. 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Source</a:t>
            </a:r>
            <a:r>
              <a:rPr lang="en-US" dirty="0"/>
              <a:t>: Andrew </a:t>
            </a:r>
            <a:r>
              <a:rPr lang="en-US" dirty="0" err="1"/>
              <a:t>Hoog</a:t>
            </a:r>
            <a:r>
              <a:rPr lang="en-US" dirty="0"/>
              <a:t>, Android Forensics, </a:t>
            </a:r>
            <a:r>
              <a:rPr lang="en-US" dirty="0" err="1"/>
              <a:t>Elselvier</a:t>
            </a:r>
            <a:r>
              <a:rPr lang="en-US" dirty="0"/>
              <a:t> </a:t>
            </a:r>
            <a:r>
              <a:rPr lang="en-US" dirty="0" smtClean="0"/>
              <a:t>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981199" y="6356350"/>
            <a:ext cx="5545991" cy="349250"/>
          </a:xfrm>
        </p:spPr>
        <p:txBody>
          <a:bodyPr/>
          <a:lstStyle/>
          <a:p>
            <a:r>
              <a:rPr lang="en-US" dirty="0" smtClean="0"/>
              <a:t>Approved for Public Release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6" name="Flowchart: Connector 15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3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Linux Commands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02351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man</a:t>
            </a:r>
          </a:p>
          <a:p>
            <a:r>
              <a:rPr lang="en-US" dirty="0"/>
              <a:t>help</a:t>
            </a:r>
          </a:p>
          <a:p>
            <a:r>
              <a:rPr lang="en-US" dirty="0"/>
              <a:t>cd</a:t>
            </a:r>
          </a:p>
          <a:p>
            <a:r>
              <a:rPr lang="en-US" dirty="0" err="1"/>
              <a:t>mkdir</a:t>
            </a:r>
            <a:endParaRPr lang="en-US" dirty="0"/>
          </a:p>
          <a:p>
            <a:r>
              <a:rPr lang="en-US" dirty="0"/>
              <a:t>mount </a:t>
            </a:r>
            <a:endParaRPr lang="en-US" baseline="30000" dirty="0"/>
          </a:p>
          <a:p>
            <a:r>
              <a:rPr lang="en-US" dirty="0" err="1"/>
              <a:t>rmdir</a:t>
            </a:r>
            <a:r>
              <a:rPr lang="en-US" dirty="0"/>
              <a:t>/</a:t>
            </a:r>
            <a:r>
              <a:rPr lang="en-US" dirty="0" err="1"/>
              <a:t>rm</a:t>
            </a:r>
            <a:endParaRPr lang="en-US" dirty="0"/>
          </a:p>
          <a:p>
            <a:r>
              <a:rPr lang="en-US" dirty="0" err="1"/>
              <a:t>nano</a:t>
            </a:r>
            <a:endParaRPr lang="en-US" dirty="0"/>
          </a:p>
          <a:p>
            <a:r>
              <a:rPr lang="en-US" dirty="0" err="1"/>
              <a:t>ls</a:t>
            </a:r>
            <a:endParaRPr lang="en-US" dirty="0"/>
          </a:p>
          <a:p>
            <a:r>
              <a:rPr lang="en-US" dirty="0"/>
              <a:t>tree</a:t>
            </a:r>
          </a:p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cat</a:t>
            </a:r>
          </a:p>
          <a:p>
            <a:r>
              <a:rPr lang="en-US" dirty="0" err="1"/>
              <a:t>dd</a:t>
            </a:r>
            <a:r>
              <a:rPr lang="en-US" i="1" dirty="0" err="1"/>
              <a:t> </a:t>
            </a:r>
            <a:endParaRPr lang="en-US" baseline="30000" dirty="0"/>
          </a:p>
          <a:p>
            <a:r>
              <a:rPr lang="en-US" dirty="0"/>
              <a:t>find</a:t>
            </a:r>
          </a:p>
          <a:p>
            <a:r>
              <a:rPr lang="en-US" dirty="0" err="1"/>
              <a:t>chmod</a:t>
            </a:r>
            <a:endParaRPr lang="en-US" dirty="0"/>
          </a:p>
          <a:p>
            <a:r>
              <a:rPr lang="en-US" dirty="0" err="1"/>
              <a:t>chown</a:t>
            </a:r>
            <a:endParaRPr lang="en-US" dirty="0"/>
          </a:p>
          <a:p>
            <a:r>
              <a:rPr lang="en-US" dirty="0" err="1"/>
              <a:t>sudo</a:t>
            </a:r>
            <a:endParaRPr lang="en-US" dirty="0"/>
          </a:p>
          <a:p>
            <a:r>
              <a:rPr lang="en-US" dirty="0"/>
              <a:t>apt-get</a:t>
            </a:r>
          </a:p>
          <a:p>
            <a:r>
              <a:rPr lang="en-US" dirty="0" err="1"/>
              <a:t>grep</a:t>
            </a:r>
            <a:endParaRPr lang="en-US" dirty="0"/>
          </a:p>
          <a:p>
            <a:r>
              <a:rPr lang="en-US" dirty="0"/>
              <a:t>| and &gt;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Approved for Public Release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09600" y="6096000"/>
            <a:ext cx="8153400" cy="6096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… see Linux Commands handout for valuable commands</a:t>
            </a:r>
            <a:endParaRPr lang="en-US" sz="2400" dirty="0"/>
          </a:p>
        </p:txBody>
      </p:sp>
      <p:sp>
        <p:nvSpPr>
          <p:cNvPr id="9" name="Rounded Rectangle 8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973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Android and Forensics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Source: </a:t>
            </a:r>
            <a:r>
              <a:rPr lang="en-US" dirty="0">
                <a:hlinkClick r:id="rId2"/>
              </a:rPr>
              <a:t>http://viaforensics.com/services/mobile-forensics/android-forensics</a:t>
            </a:r>
            <a:r>
              <a:rPr lang="en-US" dirty="0" smtClean="0">
                <a:hlinkClick r:id="rId2"/>
              </a:rPr>
              <a:t>/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52600" y="6248400"/>
            <a:ext cx="6172200" cy="473075"/>
          </a:xfrm>
        </p:spPr>
        <p:txBody>
          <a:bodyPr/>
          <a:lstStyle/>
          <a:p>
            <a:r>
              <a:rPr lang="en-US" dirty="0" smtClean="0"/>
              <a:t>Approved for Public Release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5122" name="Picture 2" descr="http://viaforensics.com/wpinstall/wp-content/uploads/android-forensic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895600"/>
            <a:ext cx="2667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9665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Android &amp; Forensics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02351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Relatively new, emerged in ~2009</a:t>
            </a:r>
          </a:p>
          <a:p>
            <a:r>
              <a:rPr lang="en-US" dirty="0" smtClean="0"/>
              <a:t>Best known expert in the field is Andrew </a:t>
            </a:r>
            <a:r>
              <a:rPr lang="en-US" dirty="0" err="1" smtClean="0"/>
              <a:t>Hoog</a:t>
            </a:r>
            <a:endParaRPr lang="en-US" dirty="0" smtClean="0"/>
          </a:p>
          <a:p>
            <a:r>
              <a:rPr lang="en-US" dirty="0" smtClean="0"/>
              <a:t>Other leaders in the Android Security field include Jon </a:t>
            </a:r>
            <a:r>
              <a:rPr lang="en-US" dirty="0" err="1" smtClean="0"/>
              <a:t>Oberheide</a:t>
            </a:r>
            <a:r>
              <a:rPr lang="en-US" dirty="0" smtClean="0"/>
              <a:t> and Zach Lanier</a:t>
            </a:r>
          </a:p>
          <a:p>
            <a:r>
              <a:rPr lang="en-US" dirty="0" smtClean="0"/>
              <a:t>Community </a:t>
            </a:r>
            <a:r>
              <a:rPr lang="en-US" dirty="0" smtClean="0"/>
              <a:t>is rapidly </a:t>
            </a:r>
            <a:r>
              <a:rPr lang="en-US" dirty="0" smtClean="0"/>
              <a:t>growing</a:t>
            </a:r>
            <a:endParaRPr lang="en-US" dirty="0" smtClean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In-house investigations on pilot / prototype </a:t>
            </a:r>
            <a:r>
              <a:rPr lang="en-US" dirty="0" smtClean="0"/>
              <a:t>apps</a:t>
            </a:r>
          </a:p>
          <a:p>
            <a:r>
              <a:rPr lang="en-US" dirty="0" smtClean="0"/>
              <a:t>Penetration tests</a:t>
            </a:r>
          </a:p>
          <a:p>
            <a:r>
              <a:rPr lang="en-US" dirty="0" smtClean="0"/>
              <a:t>Vulnerability assessments </a:t>
            </a:r>
            <a:endParaRPr lang="en-US" dirty="0"/>
          </a:p>
          <a:p>
            <a:r>
              <a:rPr lang="en-US" dirty="0" smtClean="0"/>
              <a:t>Funded </a:t>
            </a:r>
            <a:r>
              <a:rPr lang="en-US" dirty="0"/>
              <a:t>research</a:t>
            </a:r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Approved for Public Release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09600" y="5774871"/>
            <a:ext cx="8153400" cy="6096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832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Setup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Source: </a:t>
            </a:r>
            <a:r>
              <a:rPr lang="en-US" dirty="0">
                <a:hlinkClick r:id="rId2"/>
              </a:rPr>
              <a:t>http://viaforensics.com/services/mobile-forensics/android-forensics</a:t>
            </a:r>
            <a:r>
              <a:rPr lang="en-US" dirty="0" smtClean="0">
                <a:hlinkClick r:id="rId2"/>
              </a:rPr>
              <a:t>/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52600" y="6248400"/>
            <a:ext cx="6172200" cy="473075"/>
          </a:xfrm>
        </p:spPr>
        <p:txBody>
          <a:bodyPr/>
          <a:lstStyle/>
          <a:p>
            <a:r>
              <a:rPr lang="en-US" dirty="0" smtClean="0"/>
              <a:t>Approved for Public Release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5122" name="Picture 2" descr="http://viaforensics.com/wpinstall/wp-content/uploads/android-forensic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895600"/>
            <a:ext cx="2667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7757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Course Setup  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Ubuntu Linux distribution with Android SDK</a:t>
            </a:r>
          </a:p>
          <a:p>
            <a:pPr lvl="1"/>
            <a:r>
              <a:rPr lang="en-US" dirty="0"/>
              <a:t>Ubuntu </a:t>
            </a:r>
            <a:r>
              <a:rPr lang="en-US" dirty="0" smtClean="0"/>
              <a:t>11.10 32-</a:t>
            </a:r>
            <a:r>
              <a:rPr lang="en-US" dirty="0"/>
              <a:t>bit running on </a:t>
            </a:r>
            <a:r>
              <a:rPr lang="en-US" dirty="0" err="1" smtClean="0"/>
              <a:t>VMWare</a:t>
            </a:r>
            <a:r>
              <a:rPr lang="en-US" dirty="0" smtClean="0"/>
              <a:t>. </a:t>
            </a:r>
            <a:r>
              <a:rPr lang="en-US" dirty="0"/>
              <a:t>Fully functional free, open-source environment for you to keep after the course is over.</a:t>
            </a:r>
            <a:endParaRPr lang="en-US" sz="3200" dirty="0"/>
          </a:p>
          <a:p>
            <a:pPr lvl="1"/>
            <a:r>
              <a:rPr lang="en-US" u="sng" dirty="0" smtClean="0">
                <a:hlinkClick r:id="rId3"/>
              </a:rPr>
              <a:t>http://www.vmware.com/</a:t>
            </a:r>
            <a:endParaRPr lang="en-US" dirty="0" smtClean="0"/>
          </a:p>
          <a:p>
            <a:pPr lvl="1"/>
            <a:r>
              <a:rPr lang="en-US" dirty="0" smtClean="0"/>
              <a:t>Need </a:t>
            </a:r>
            <a:r>
              <a:rPr lang="en-US" dirty="0"/>
              <a:t>20GB hard drive space and 2+GB RAM for the VM</a:t>
            </a:r>
          </a:p>
          <a:p>
            <a:pPr lvl="1"/>
            <a:r>
              <a:rPr lang="en-US" dirty="0">
                <a:hlinkClick r:id="rId4"/>
              </a:rPr>
              <a:t>http://www.ubuntu.com/download/ubuntu/download</a:t>
            </a:r>
            <a:endParaRPr lang="en-US" sz="3200" dirty="0"/>
          </a:p>
          <a:p>
            <a:r>
              <a:rPr lang="en-US" dirty="0" smtClean="0"/>
              <a:t>Windows for some commercial tools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Approved for Public Release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6" name="Flowchart: Connector 15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885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VM Setup – 1 of 7</a:t>
            </a:r>
            <a:endParaRPr lang="en-US" dirty="0"/>
          </a:p>
        </p:txBody>
      </p:sp>
      <p:pic>
        <p:nvPicPr>
          <p:cNvPr id="7" name="Content Placeholder 6"/>
          <p:cNvPicPr>
            <a:picLocks noGrp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2814829"/>
            <a:ext cx="4038600" cy="2645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Approved for Public Release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9" name="Content Placeholder 8"/>
          <p:cNvPicPr>
            <a:picLocks noGrp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2814829"/>
            <a:ext cx="4038600" cy="2645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ounded Rectangle 7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520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5344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Learning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By the end of this course, you will be able to: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Extract and analyze data from an Android device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Manipulate Android file systems and directory structures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Understand techniques to bypass passcodes </a:t>
            </a:r>
            <a:r>
              <a:rPr lang="en-US" i="1" baseline="30000" dirty="0"/>
              <a:t>NEW!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Utilize logical and physical data extraction techniques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Reverse engineer Android applications  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Analyze acquired data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Approved for Public Release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5755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VM Setup – 2 of 7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Approved for Public Release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10" name="Content Placeholder 9"/>
          <p:cNvPicPr>
            <a:picLocks noGrp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2814829"/>
            <a:ext cx="4038600" cy="2645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Content Placeholder 11"/>
          <p:cNvPicPr>
            <a:picLocks noGrp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2794721"/>
            <a:ext cx="4038600" cy="2686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ounded Rectangle 7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3" name="Flowchart: Connector 12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413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VM Setup – 3 of 7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Approved for Public Release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9" name="Content Placeholder 8"/>
          <p:cNvPicPr>
            <a:picLocks noGrp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2794721"/>
            <a:ext cx="4038600" cy="2686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Content Placeholder 10"/>
          <p:cNvPicPr>
            <a:picLocks noGrp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2794721"/>
            <a:ext cx="4038600" cy="2686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ounded Rectangle 7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3" name="Flowchart: Connector 12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095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VM Setup – 4 of 7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Approved for Public Release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10" name="Content Placeholder 9"/>
          <p:cNvPicPr>
            <a:picLocks noGrp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2819400"/>
            <a:ext cx="4038600" cy="2686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Content Placeholder 11"/>
          <p:cNvPicPr>
            <a:picLocks noGrp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3777374"/>
            <a:ext cx="4038600" cy="770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ounded Rectangle 7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3" name="Flowchart: Connector 12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757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VM Setup – 5 of 7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Approved for Public Release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9" name="Content Placeholder 8"/>
          <p:cNvPicPr>
            <a:picLocks noGrp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2006639"/>
            <a:ext cx="4038600" cy="4262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Content Placeholder 10"/>
          <p:cNvPicPr>
            <a:picLocks noGrp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2852810"/>
            <a:ext cx="4038600" cy="2570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ounded Rectangle 7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3" name="Flowchart: Connector 12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877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VM Setup – 6 of 7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Approved for Public Release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12" name="Content Placeholder 11"/>
          <p:cNvPicPr>
            <a:picLocks noGrp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2852810"/>
            <a:ext cx="4038600" cy="2570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Content Placeholder 12"/>
          <p:cNvPicPr>
            <a:picLocks noGrp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2852810"/>
            <a:ext cx="4038600" cy="2570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ounded Rectangle 7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014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VM Setup – 7 of 9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Approved for Public Release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9" name="Content Placeholder 8"/>
          <p:cNvPicPr>
            <a:picLocks noGrp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57200" y="2634870"/>
            <a:ext cx="4038600" cy="3005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1"/>
            <a:r>
              <a:rPr lang="en-US" dirty="0"/>
              <a:t>Ubuntu</a:t>
            </a:r>
          </a:p>
          <a:p>
            <a:pPr lvl="2"/>
            <a:r>
              <a:rPr lang="en-US" dirty="0"/>
              <a:t>User name: student</a:t>
            </a:r>
          </a:p>
          <a:p>
            <a:pPr lvl="2"/>
            <a:r>
              <a:rPr lang="en-US" dirty="0"/>
              <a:t>Password: password1</a:t>
            </a:r>
          </a:p>
          <a:p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761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Forensic Workstation Setup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Approved for Public Release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1"/>
            <a:r>
              <a:rPr lang="en-US" dirty="0"/>
              <a:t>Disable </a:t>
            </a:r>
            <a:r>
              <a:rPr lang="en-US" dirty="0" err="1"/>
              <a:t>Automount</a:t>
            </a:r>
            <a:endParaRPr lang="en-US" dirty="0"/>
          </a:p>
          <a:p>
            <a:pPr lvl="2"/>
            <a:r>
              <a:rPr lang="en-US" dirty="0"/>
              <a:t>Command: </a:t>
            </a:r>
            <a:r>
              <a:rPr lang="en-US" dirty="0" err="1"/>
              <a:t>gconf</a:t>
            </a:r>
            <a:r>
              <a:rPr lang="en-US" dirty="0"/>
              <a:t>-editor</a:t>
            </a:r>
          </a:p>
          <a:p>
            <a:pPr lvl="2"/>
            <a:r>
              <a:rPr lang="en-US" dirty="0" smtClean="0"/>
              <a:t>Navigate </a:t>
            </a:r>
            <a:r>
              <a:rPr lang="en-US" dirty="0"/>
              <a:t>to apps &gt; nautilus &gt; preferences, uncheck “</a:t>
            </a:r>
            <a:r>
              <a:rPr lang="en-US" dirty="0" err="1"/>
              <a:t>media_automount</a:t>
            </a:r>
            <a:r>
              <a:rPr lang="en-US" dirty="0"/>
              <a:t>” and “</a:t>
            </a:r>
            <a:r>
              <a:rPr lang="en-US" dirty="0" err="1"/>
              <a:t>media_automount_open</a:t>
            </a:r>
            <a:r>
              <a:rPr lang="en-US" dirty="0"/>
              <a:t>”</a:t>
            </a:r>
          </a:p>
          <a:p>
            <a:endParaRPr lang="en-US" dirty="0"/>
          </a:p>
        </p:txBody>
      </p:sp>
      <p:pic>
        <p:nvPicPr>
          <p:cNvPr id="10" name="Content Placeholder 9"/>
          <p:cNvPicPr>
            <a:picLocks noGrp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1981200"/>
            <a:ext cx="4038600" cy="3373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ounded Rectangle 7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5545160"/>
            <a:ext cx="8610600" cy="627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277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30352" y="685800"/>
            <a:ext cx="7772400" cy="1993392"/>
          </a:xfrm>
        </p:spPr>
        <p:txBody>
          <a:bodyPr/>
          <a:lstStyle/>
          <a:p>
            <a:r>
              <a:rPr lang="en-US" dirty="0" smtClean="0"/>
              <a:t>Android </a:t>
            </a:r>
            <a:br>
              <a:rPr lang="en-US" dirty="0" smtClean="0"/>
            </a:br>
            <a:r>
              <a:rPr lang="en-US" dirty="0" smtClean="0"/>
              <a:t>Architecture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Source: </a:t>
            </a:r>
            <a:r>
              <a:rPr lang="en-US" dirty="0">
                <a:hlinkClick r:id="rId2"/>
              </a:rPr>
              <a:t>http://www.geeky-gadgets.com/wp-content/uploads/2010/08/android3.</a:t>
            </a:r>
            <a:r>
              <a:rPr lang="en-US" dirty="0" smtClean="0">
                <a:hlinkClick r:id="rId2"/>
              </a:rPr>
              <a:t>jpg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28800" y="6356351"/>
            <a:ext cx="5105400" cy="273049"/>
          </a:xfrm>
        </p:spPr>
        <p:txBody>
          <a:bodyPr/>
          <a:lstStyle/>
          <a:p>
            <a:r>
              <a:rPr lang="en-US" dirty="0" smtClean="0"/>
              <a:t>Approved for Public Release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6149" name="Picture 5"/>
          <p:cNvPicPr>
            <a:picLocks noGrp="1" noChangeAspect="1" noChangeArrowheads="1"/>
          </p:cNvPicPr>
          <p:nvPr>
            <p:ph type="pic" idx="4294967295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054">
                        <a14:foregroundMark x1="17568" y1="16514" x2="17568" y2="16514"/>
                        <a14:foregroundMark x1="26486" y1="19450" x2="26486" y2="19450"/>
                        <a14:foregroundMark x1="29324" y1="6972" x2="29324" y2="6972"/>
                        <a14:foregroundMark x1="36486" y1="7339" x2="36486" y2="7339"/>
                        <a14:foregroundMark x1="33919" y1="9541" x2="33919" y2="9541"/>
                        <a14:foregroundMark x1="26081" y1="7523" x2="26081" y2="7523"/>
                        <a14:foregroundMark x1="14865" y1="87890" x2="14865" y2="87890"/>
                        <a14:foregroundMark x1="71892" y1="7523" x2="71892" y2="7523"/>
                        <a14:foregroundMark x1="19730" y1="90642" x2="19730" y2="90642"/>
                        <a14:foregroundMark x1="8919" y1="85505" x2="8919" y2="85505"/>
                        <a14:foregroundMark x1="38243" y1="7890" x2="38243" y2="7890"/>
                        <a14:foregroundMark x1="11351" y1="85872" x2="11351" y2="85872"/>
                        <a14:foregroundMark x1="25676" y1="16147" x2="25676" y2="16147"/>
                        <a14:foregroundMark x1="25676" y1="4771" x2="25676" y2="4771"/>
                        <a14:foregroundMark x1="27027" y1="4587" x2="27027" y2="4587"/>
                        <a14:foregroundMark x1="28243" y1="4404" x2="28243" y2="4404"/>
                        <a14:foregroundMark x1="29054" y1="4404" x2="29054" y2="4404"/>
                        <a14:foregroundMark x1="29459" y1="4220" x2="29459" y2="4220"/>
                        <a14:foregroundMark x1="30405" y1="4037" x2="30405" y2="4037"/>
                        <a14:foregroundMark x1="31351" y1="4220" x2="31351" y2="4220"/>
                        <a14:foregroundMark x1="32027" y1="4037" x2="32027" y2="4037"/>
                        <a14:foregroundMark x1="33378" y1="4220" x2="33378" y2="4220"/>
                        <a14:foregroundMark x1="34865" y1="4404" x2="34865" y2="4404"/>
                        <a14:foregroundMark x1="36351" y1="4954" x2="36351" y2="4954"/>
                        <a14:foregroundMark x1="37568" y1="5321" x2="37568" y2="5321"/>
                        <a14:foregroundMark x1="38514" y1="5688" x2="38514" y2="5688"/>
                        <a14:foregroundMark x1="39189" y1="6606" x2="39189" y2="6606"/>
                        <a14:foregroundMark x1="39730" y1="7339" x2="39730" y2="7339"/>
                        <a14:backgroundMark x1="25676" y1="38532" x2="25676" y2="38532"/>
                        <a14:backgroundMark x1="24459" y1="24220" x2="24459" y2="24220"/>
                        <a14:backgroundMark x1="50541" y1="20550" x2="50541" y2="20550"/>
                        <a14:backgroundMark x1="45676" y1="12294" x2="45676" y2="12294"/>
                        <a14:backgroundMark x1="57162" y1="11927" x2="57162" y2="11927"/>
                        <a14:backgroundMark x1="63919" y1="16697" x2="63919" y2="16697"/>
                        <a14:backgroundMark x1="24459" y1="20367" x2="24459" y2="20367"/>
                        <a14:backgroundMark x1="24324" y1="18532" x2="24324" y2="18532"/>
                        <a14:backgroundMark x1="41216" y1="2752" x2="41216" y2="2752"/>
                        <a14:backgroundMark x1="24324" y1="16514" x2="24324" y2="16514"/>
                        <a14:backgroundMark x1="23784" y1="8624" x2="23784" y2="8624"/>
                        <a14:backgroundMark x1="24189" y1="15046" x2="24189" y2="15046"/>
                        <a14:backgroundMark x1="31486" y1="2018" x2="31486" y2="2018"/>
                        <a14:backgroundMark x1="33514" y1="2385" x2="33514" y2="2385"/>
                        <a14:backgroundMark x1="36757" y1="3303" x2="36757" y2="3303"/>
                        <a14:backgroundMark x1="39595" y1="3119" x2="39595" y2="3119"/>
                        <a14:backgroundMark x1="41081" y1="4037" x2="41081" y2="40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36" r="6736"/>
          <a:stretch>
            <a:fillRect/>
          </a:stretch>
        </p:blipFill>
        <p:spPr bwMode="auto">
          <a:xfrm rot="420000">
            <a:off x="4156678" y="2773598"/>
            <a:ext cx="4529113" cy="3522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1225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Got Android?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24000" y="6356350"/>
            <a:ext cx="6096000" cy="349249"/>
          </a:xfrm>
        </p:spPr>
        <p:txBody>
          <a:bodyPr/>
          <a:lstStyle/>
          <a:p>
            <a:r>
              <a:rPr lang="en-US" u="sng" dirty="0">
                <a:hlinkClick r:id="rId3"/>
              </a:rPr>
              <a:t>http://developer.android.com/guide/basics/what-is-android.html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9" name="Content Placeholder 8"/>
          <p:cNvPicPr>
            <a:picLocks noGrp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515683" y="1935163"/>
            <a:ext cx="6112633" cy="4389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ounded Rectangle 7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4876800" y="5486400"/>
            <a:ext cx="1066800" cy="381000"/>
          </a:xfrm>
          <a:prstGeom prst="roundRect">
            <a:avLst/>
          </a:prstGeom>
          <a:gradFill flip="none" rotWithShape="1">
            <a:gsLst>
              <a:gs pos="0">
                <a:schemeClr val="dk1">
                  <a:tint val="70000"/>
                  <a:satMod val="130000"/>
                  <a:alpha val="0"/>
                </a:schemeClr>
              </a:gs>
              <a:gs pos="43000">
                <a:schemeClr val="dk1">
                  <a:tint val="44000"/>
                  <a:satMod val="165000"/>
                  <a:alpha val="0"/>
                </a:schemeClr>
              </a:gs>
              <a:gs pos="93000">
                <a:schemeClr val="dk1">
                  <a:tint val="15000"/>
                  <a:satMod val="165000"/>
                  <a:alpha val="0"/>
                </a:schemeClr>
              </a:gs>
              <a:gs pos="100000">
                <a:schemeClr val="dk1">
                  <a:tint val="5000"/>
                  <a:satMod val="250000"/>
                  <a:alpha val="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rgbClr val="FF660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7150" dist="38100" dir="5400000" algn="ctr" rotWithShape="0">
              <a:schemeClr val="dk1">
                <a:shade val="9000"/>
                <a:alpha val="48000"/>
                <a:satMod val="105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5257800" y="3733800"/>
            <a:ext cx="2362200" cy="1219200"/>
          </a:xfrm>
          <a:prstGeom prst="roundRect">
            <a:avLst/>
          </a:prstGeom>
          <a:gradFill flip="none" rotWithShape="1">
            <a:gsLst>
              <a:gs pos="0">
                <a:schemeClr val="dk1">
                  <a:tint val="70000"/>
                  <a:satMod val="130000"/>
                  <a:alpha val="0"/>
                </a:schemeClr>
              </a:gs>
              <a:gs pos="43000">
                <a:schemeClr val="dk1">
                  <a:tint val="44000"/>
                  <a:satMod val="165000"/>
                  <a:alpha val="0"/>
                </a:schemeClr>
              </a:gs>
              <a:gs pos="93000">
                <a:schemeClr val="dk1">
                  <a:tint val="15000"/>
                  <a:satMod val="165000"/>
                  <a:alpha val="0"/>
                </a:schemeClr>
              </a:gs>
              <a:gs pos="100000">
                <a:schemeClr val="dk1">
                  <a:tint val="5000"/>
                  <a:satMod val="250000"/>
                  <a:alpha val="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rgbClr val="FF660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7150" dist="38100" dir="5400000" algn="ctr" rotWithShape="0">
              <a:schemeClr val="dk1">
                <a:shade val="9000"/>
                <a:alpha val="48000"/>
                <a:satMod val="105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4114800" y="4038600"/>
            <a:ext cx="914400" cy="381000"/>
          </a:xfrm>
          <a:prstGeom prst="roundRect">
            <a:avLst/>
          </a:prstGeom>
          <a:gradFill flip="none" rotWithShape="1">
            <a:gsLst>
              <a:gs pos="0">
                <a:schemeClr val="dk1">
                  <a:tint val="70000"/>
                  <a:satMod val="130000"/>
                  <a:alpha val="0"/>
                </a:schemeClr>
              </a:gs>
              <a:gs pos="43000">
                <a:schemeClr val="dk1">
                  <a:tint val="44000"/>
                  <a:satMod val="165000"/>
                  <a:alpha val="0"/>
                </a:schemeClr>
              </a:gs>
              <a:gs pos="93000">
                <a:schemeClr val="dk1">
                  <a:tint val="15000"/>
                  <a:satMod val="165000"/>
                  <a:alpha val="0"/>
                </a:schemeClr>
              </a:gs>
              <a:gs pos="100000">
                <a:schemeClr val="dk1">
                  <a:tint val="5000"/>
                  <a:satMod val="250000"/>
                  <a:alpha val="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rgbClr val="FF660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7150" dist="38100" dir="5400000" algn="ctr" rotWithShape="0">
              <a:schemeClr val="dk1">
                <a:shade val="9000"/>
                <a:alpha val="48000"/>
                <a:satMod val="105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1524000" y="2667000"/>
            <a:ext cx="6096000" cy="1143000"/>
          </a:xfrm>
          <a:prstGeom prst="roundRect">
            <a:avLst/>
          </a:prstGeom>
          <a:gradFill flip="none" rotWithShape="1">
            <a:gsLst>
              <a:gs pos="0">
                <a:schemeClr val="dk1">
                  <a:tint val="70000"/>
                  <a:satMod val="130000"/>
                  <a:alpha val="0"/>
                </a:schemeClr>
              </a:gs>
              <a:gs pos="43000">
                <a:schemeClr val="dk1">
                  <a:tint val="44000"/>
                  <a:satMod val="165000"/>
                  <a:alpha val="0"/>
                </a:schemeClr>
              </a:gs>
              <a:gs pos="93000">
                <a:schemeClr val="dk1">
                  <a:tint val="15000"/>
                  <a:satMod val="165000"/>
                  <a:alpha val="0"/>
                </a:schemeClr>
              </a:gs>
              <a:gs pos="100000">
                <a:schemeClr val="dk1">
                  <a:tint val="5000"/>
                  <a:satMod val="250000"/>
                  <a:alpha val="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rgbClr val="FF660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7150" dist="38100" dir="5400000" algn="ctr" rotWithShape="0">
              <a:schemeClr val="dk1">
                <a:shade val="9000"/>
                <a:alpha val="48000"/>
                <a:satMod val="105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447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5" grpId="0" animBg="1"/>
      <p:bldP spid="1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Much ado about hardware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28800" y="6356351"/>
            <a:ext cx="5105400" cy="273049"/>
          </a:xfrm>
        </p:spPr>
        <p:txBody>
          <a:bodyPr/>
          <a:lstStyle/>
          <a:p>
            <a:r>
              <a:rPr lang="en-US" dirty="0">
                <a:hlinkClick r:id="rId2"/>
              </a:rPr>
              <a:t>http://www.geeky-gadgets.com/wp-content/uploads/2010/08/android3.jpg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6149" name="Picture 5"/>
          <p:cNvPicPr>
            <a:picLocks noGrp="1" noChangeAspect="1" noChangeArrowheads="1"/>
          </p:cNvPicPr>
          <p:nvPr>
            <p:ph type="pic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" r="6736"/>
          <a:stretch>
            <a:fillRect/>
          </a:stretch>
        </p:blipFill>
        <p:spPr bwMode="auto">
          <a:xfrm rot="420000">
            <a:off x="3504410" y="2199003"/>
            <a:ext cx="5216525" cy="4057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9870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Books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0" y="5360448"/>
            <a:ext cx="4497388" cy="964152"/>
          </a:xfrm>
        </p:spPr>
        <p:txBody>
          <a:bodyPr/>
          <a:lstStyle/>
          <a:p>
            <a:r>
              <a:rPr lang="en-US" dirty="0" err="1"/>
              <a:t>Hoog</a:t>
            </a:r>
            <a:r>
              <a:rPr lang="en-US" dirty="0"/>
              <a:t>, Andrew (2011). Android Forensics, </a:t>
            </a:r>
            <a:r>
              <a:rPr lang="en-US" dirty="0" err="1" smtClean="0"/>
              <a:t>Syngress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3"/>
          </p:nvPr>
        </p:nvSpPr>
        <p:spPr>
          <a:xfrm>
            <a:off x="4645025" y="5364957"/>
            <a:ext cx="4498975" cy="959643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/>
              <a:t>Dwivedi</a:t>
            </a:r>
            <a:r>
              <a:rPr lang="en-US" dirty="0" smtClean="0"/>
              <a:t>, </a:t>
            </a:r>
            <a:r>
              <a:rPr lang="en-US" dirty="0" err="1" smtClean="0"/>
              <a:t>Himanshu</a:t>
            </a:r>
            <a:r>
              <a:rPr lang="en-US" dirty="0" smtClean="0"/>
              <a:t>, Clark, </a:t>
            </a:r>
            <a:r>
              <a:rPr lang="en-US" dirty="0" err="1" smtClean="0"/>
              <a:t>Theil</a:t>
            </a:r>
            <a:r>
              <a:rPr lang="en-US" dirty="0" smtClean="0"/>
              <a:t> (2010). Mobile Application Security, McGraw-Hill.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Approved for Public Release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5" t="12880" r="18744"/>
          <a:stretch/>
        </p:blipFill>
        <p:spPr bwMode="auto">
          <a:xfrm>
            <a:off x="5318760" y="2087880"/>
            <a:ext cx="2499360" cy="316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" y="2057400"/>
            <a:ext cx="3169920" cy="316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5" name="Flowchart: Connector 14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072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Hardware - core  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CPU</a:t>
            </a:r>
          </a:p>
          <a:p>
            <a:r>
              <a:rPr lang="en-US" dirty="0" smtClean="0"/>
              <a:t>Radio</a:t>
            </a:r>
          </a:p>
          <a:p>
            <a:r>
              <a:rPr lang="en-US" dirty="0">
                <a:hlinkClick r:id="rId3" action="ppaction://hlinksldjump"/>
              </a:rPr>
              <a:t>Memory</a:t>
            </a:r>
            <a:r>
              <a:rPr lang="en-US" dirty="0" smtClean="0"/>
              <a:t> (RAM &amp; NAND Flash)</a:t>
            </a:r>
          </a:p>
          <a:p>
            <a:r>
              <a:rPr lang="en-US" dirty="0" smtClean="0"/>
              <a:t>GPS</a:t>
            </a:r>
          </a:p>
          <a:p>
            <a:r>
              <a:rPr lang="en-US" dirty="0" err="1" smtClean="0"/>
              <a:t>WiFi</a:t>
            </a:r>
            <a:endParaRPr lang="en-US" dirty="0" smtClean="0"/>
          </a:p>
          <a:p>
            <a:r>
              <a:rPr lang="en-US" dirty="0" smtClean="0"/>
              <a:t>Bluetooth</a:t>
            </a:r>
          </a:p>
          <a:p>
            <a:r>
              <a:rPr lang="en-US" dirty="0" smtClean="0"/>
              <a:t>SD Card</a:t>
            </a:r>
          </a:p>
          <a:p>
            <a:r>
              <a:rPr lang="en-US" dirty="0" smtClean="0"/>
              <a:t>Screen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Camera(s)</a:t>
            </a:r>
          </a:p>
          <a:p>
            <a:r>
              <a:rPr lang="en-US" dirty="0" smtClean="0"/>
              <a:t>Keyboard</a:t>
            </a:r>
          </a:p>
          <a:p>
            <a:r>
              <a:rPr lang="en-US" dirty="0" smtClean="0"/>
              <a:t>Battery</a:t>
            </a:r>
          </a:p>
          <a:p>
            <a:r>
              <a:rPr lang="en-US" dirty="0" smtClean="0"/>
              <a:t>USB</a:t>
            </a:r>
          </a:p>
          <a:p>
            <a:r>
              <a:rPr lang="en-US" dirty="0" smtClean="0"/>
              <a:t>Accelerometer / Gyroscope</a:t>
            </a:r>
          </a:p>
          <a:p>
            <a:r>
              <a:rPr lang="en-US" dirty="0" smtClean="0"/>
              <a:t>Speaker</a:t>
            </a:r>
          </a:p>
          <a:p>
            <a:r>
              <a:rPr lang="en-US" dirty="0" smtClean="0"/>
              <a:t>Microphone</a:t>
            </a:r>
          </a:p>
          <a:p>
            <a:r>
              <a:rPr lang="en-US" dirty="0" smtClean="0"/>
              <a:t>SIM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Approved for Public Release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6" name="Flowchart: Connector 15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792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More Memory  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8411308" cy="975515"/>
          </a:xfrm>
        </p:spPr>
        <p:txBody>
          <a:bodyPr>
            <a:normAutofit/>
          </a:bodyPr>
          <a:lstStyle/>
          <a:p>
            <a:r>
              <a:rPr lang="en-US" dirty="0">
                <a:hlinkClick r:id="rId3" action="ppaction://hlinksldjump"/>
              </a:rPr>
              <a:t>Memory</a:t>
            </a:r>
            <a:r>
              <a:rPr lang="en-US" dirty="0" smtClean="0"/>
              <a:t> (RAM &amp; NAND Flash)</a:t>
            </a:r>
          </a:p>
          <a:p>
            <a:r>
              <a:rPr lang="en-US" dirty="0" smtClean="0"/>
              <a:t>Manufactured together into multichip package (MCP)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905000" y="6356350"/>
            <a:ext cx="5791200" cy="365125"/>
          </a:xfrm>
        </p:spPr>
        <p:txBody>
          <a:bodyPr/>
          <a:lstStyle/>
          <a:p>
            <a:r>
              <a:rPr lang="en-US" dirty="0"/>
              <a:t>http://</a:t>
            </a:r>
            <a:r>
              <a:rPr lang="en-US" dirty="0" smtClean="0"/>
              <a:t>www.hynix.com/products/mobile/mcp.jsp?menuNo=1&amp;m=4&amp;s=4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6" name="Flowchart: Connector 15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056" y="2895600"/>
            <a:ext cx="5061887" cy="3459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8274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10941" y="162495"/>
            <a:ext cx="7696200" cy="944562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dirty="0" smtClean="0"/>
              <a:t>Samsung Vibrant Galaxy S</a:t>
            </a:r>
            <a:r>
              <a:rPr lang="en-US" sz="4900" dirty="0" smtClean="0"/>
              <a:t/>
            </a:r>
            <a:br>
              <a:rPr lang="en-US" sz="4900" dirty="0" smtClean="0"/>
            </a:br>
            <a:r>
              <a:rPr lang="en-US" sz="1100" dirty="0" smtClean="0"/>
              <a:t>Android 2.2 (</a:t>
            </a:r>
            <a:r>
              <a:rPr lang="en-US" sz="1100" dirty="0" err="1" smtClean="0"/>
              <a:t>Froyo</a:t>
            </a:r>
            <a:r>
              <a:rPr lang="en-US" sz="1100" dirty="0" smtClean="0"/>
              <a:t>)</a:t>
            </a:r>
            <a:endParaRPr lang="en-US" sz="11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2" y="1314301"/>
            <a:ext cx="8318083" cy="46389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850" y="2543750"/>
            <a:ext cx="1581150" cy="28860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461415" y="460115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/data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 bwMode="auto">
          <a:xfrm flipV="1">
            <a:off x="5486400" y="2238951"/>
            <a:ext cx="0" cy="838200"/>
          </a:xfrm>
          <a:prstGeom prst="straightConnector1">
            <a:avLst/>
          </a:prstGeom>
          <a:solidFill>
            <a:srgbClr val="FFCC99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Right Arrow 17"/>
          <p:cNvSpPr/>
          <p:nvPr/>
        </p:nvSpPr>
        <p:spPr bwMode="auto">
          <a:xfrm rot="2248678">
            <a:off x="4402638" y="1479762"/>
            <a:ext cx="838200" cy="228600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ts val="2500"/>
              </a:lnSpc>
              <a:spcBef>
                <a:spcPct val="0"/>
              </a:spcBef>
              <a:spcAft>
                <a:spcPts val="1000"/>
              </a:spcAft>
              <a:buClr>
                <a:srgbClr val="FDAA03"/>
              </a:buClr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Right Arrow 18"/>
          <p:cNvSpPr/>
          <p:nvPr/>
        </p:nvSpPr>
        <p:spPr bwMode="auto">
          <a:xfrm rot="2248678">
            <a:off x="2269039" y="2698963"/>
            <a:ext cx="838200" cy="228600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ts val="2500"/>
              </a:lnSpc>
              <a:spcBef>
                <a:spcPct val="0"/>
              </a:spcBef>
              <a:spcAft>
                <a:spcPts val="1000"/>
              </a:spcAft>
              <a:buClr>
                <a:srgbClr val="FDAA03"/>
              </a:buClr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Right Arrow 19"/>
          <p:cNvSpPr/>
          <p:nvPr/>
        </p:nvSpPr>
        <p:spPr bwMode="auto">
          <a:xfrm rot="2248678">
            <a:off x="745039" y="4029071"/>
            <a:ext cx="838200" cy="228600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ts val="2500"/>
              </a:lnSpc>
              <a:spcBef>
                <a:spcPct val="0"/>
              </a:spcBef>
              <a:spcAft>
                <a:spcPts val="1000"/>
              </a:spcAft>
              <a:buClr>
                <a:srgbClr val="FDAA03"/>
              </a:buClr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Right Arrow 20"/>
          <p:cNvSpPr/>
          <p:nvPr/>
        </p:nvSpPr>
        <p:spPr bwMode="auto">
          <a:xfrm rot="2248678">
            <a:off x="2074360" y="4984160"/>
            <a:ext cx="838200" cy="228600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ts val="2500"/>
              </a:lnSpc>
              <a:spcBef>
                <a:spcPct val="0"/>
              </a:spcBef>
              <a:spcAft>
                <a:spcPts val="1000"/>
              </a:spcAft>
              <a:buClr>
                <a:srgbClr val="FDAA03"/>
              </a:buClr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64139" y="4601151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/</a:t>
            </a:r>
            <a:r>
              <a:rPr lang="en-US" dirty="0" err="1" smtClean="0"/>
              <a:t>dbdata</a:t>
            </a:r>
            <a:endParaRPr lang="en-US" dirty="0"/>
          </a:p>
        </p:txBody>
      </p:sp>
      <p:sp>
        <p:nvSpPr>
          <p:cNvPr id="23" name="Right Brace 22"/>
          <p:cNvSpPr/>
          <p:nvPr/>
        </p:nvSpPr>
        <p:spPr bwMode="auto">
          <a:xfrm rot="5400000">
            <a:off x="1778564" y="4270384"/>
            <a:ext cx="132881" cy="3232815"/>
          </a:xfrm>
          <a:prstGeom prst="rightBrace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ts val="2500"/>
              </a:lnSpc>
              <a:spcBef>
                <a:spcPct val="0"/>
              </a:spcBef>
              <a:spcAft>
                <a:spcPts val="1000"/>
              </a:spcAft>
              <a:buClr>
                <a:srgbClr val="FDAA03"/>
              </a:buClr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43103" y="5896551"/>
            <a:ext cx="100380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Wear leveling</a:t>
            </a:r>
            <a:endParaRPr lang="en-US" sz="1050" dirty="0"/>
          </a:p>
        </p:txBody>
      </p:sp>
      <p:sp>
        <p:nvSpPr>
          <p:cNvPr id="25" name="TextBox 24"/>
          <p:cNvSpPr txBox="1"/>
          <p:nvPr/>
        </p:nvSpPr>
        <p:spPr>
          <a:xfrm rot="2299860">
            <a:off x="4507462" y="1278453"/>
            <a:ext cx="51167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Logical</a:t>
            </a:r>
            <a:endParaRPr lang="en-US" sz="800" dirty="0"/>
          </a:p>
        </p:txBody>
      </p:sp>
      <p:sp>
        <p:nvSpPr>
          <p:cNvPr id="26" name="TextBox 25"/>
          <p:cNvSpPr txBox="1"/>
          <p:nvPr/>
        </p:nvSpPr>
        <p:spPr>
          <a:xfrm rot="2299860">
            <a:off x="2297662" y="2450603"/>
            <a:ext cx="51167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Logical</a:t>
            </a:r>
            <a:endParaRPr lang="en-US" sz="800" dirty="0"/>
          </a:p>
        </p:txBody>
      </p:sp>
      <p:sp>
        <p:nvSpPr>
          <p:cNvPr id="27" name="TextBox 26"/>
          <p:cNvSpPr txBox="1"/>
          <p:nvPr/>
        </p:nvSpPr>
        <p:spPr>
          <a:xfrm rot="2299860">
            <a:off x="798201" y="3851855"/>
            <a:ext cx="56778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Physical</a:t>
            </a:r>
            <a:endParaRPr lang="en-US" sz="800" dirty="0"/>
          </a:p>
        </p:txBody>
      </p:sp>
      <p:sp>
        <p:nvSpPr>
          <p:cNvPr id="29" name="TextBox 28"/>
          <p:cNvSpPr txBox="1"/>
          <p:nvPr/>
        </p:nvSpPr>
        <p:spPr>
          <a:xfrm rot="2299860">
            <a:off x="2139215" y="4754001"/>
            <a:ext cx="56778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Physical</a:t>
            </a:r>
            <a:endParaRPr lang="en-US" sz="800" dirty="0"/>
          </a:p>
        </p:txBody>
      </p:sp>
      <p:sp>
        <p:nvSpPr>
          <p:cNvPr id="2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905000" y="6356350"/>
            <a:ext cx="5791200" cy="365125"/>
          </a:xfrm>
        </p:spPr>
        <p:txBody>
          <a:bodyPr/>
          <a:lstStyle/>
          <a:p>
            <a:r>
              <a:rPr lang="en-US" dirty="0" smtClean="0"/>
              <a:t>Source: Mark Guido, MITRE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0" name="Rounded Rectangle 29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33" name="Flowchart: Connector 32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238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Hardware - devices  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Smartphones</a:t>
            </a:r>
          </a:p>
          <a:p>
            <a:r>
              <a:rPr lang="en-US" dirty="0" smtClean="0"/>
              <a:t>Tablets</a:t>
            </a:r>
          </a:p>
          <a:p>
            <a:r>
              <a:rPr lang="en-US" dirty="0" smtClean="0"/>
              <a:t>Google TV</a:t>
            </a:r>
          </a:p>
          <a:p>
            <a:r>
              <a:rPr lang="en-US" dirty="0" smtClean="0"/>
              <a:t>Vehicle Stereos</a:t>
            </a:r>
          </a:p>
          <a:p>
            <a:r>
              <a:rPr lang="en-US" dirty="0" smtClean="0"/>
              <a:t>Standalone GPS</a:t>
            </a:r>
          </a:p>
          <a:p>
            <a:r>
              <a:rPr lang="en-US" dirty="0" smtClean="0"/>
              <a:t>Kindle Fire</a:t>
            </a:r>
          </a:p>
          <a:p>
            <a:r>
              <a:rPr lang="en-US" dirty="0" smtClean="0"/>
              <a:t>B&amp;N Nook</a:t>
            </a:r>
          </a:p>
          <a:p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700+ Android devices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Approved for Public Release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6" name="Flowchart: Connector 15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340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ROM &amp; Boot Loaders  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ROM varies by manufacturer</a:t>
            </a:r>
          </a:p>
          <a:p>
            <a:r>
              <a:rPr lang="en-US" dirty="0" smtClean="0"/>
              <a:t>Contains boot process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seven key steps to the Android boot process: </a:t>
            </a:r>
            <a:endParaRPr lang="en-US" dirty="0" smtClean="0"/>
          </a:p>
          <a:p>
            <a:pPr marL="850392" lvl="1" indent="-457200">
              <a:buFont typeface="+mj-lt"/>
              <a:buAutoNum type="arabicPeriod"/>
            </a:pPr>
            <a:r>
              <a:rPr lang="en-US" dirty="0" smtClean="0"/>
              <a:t>Power </a:t>
            </a:r>
            <a:r>
              <a:rPr lang="en-US" dirty="0"/>
              <a:t>on and on-chip boot ROM code execution </a:t>
            </a:r>
            <a:endParaRPr lang="en-US" dirty="0" smtClean="0"/>
          </a:p>
          <a:p>
            <a:pPr marL="850392" lvl="1" indent="-457200">
              <a:buFont typeface="+mj-lt"/>
              <a:buAutoNum type="arabicPeriod"/>
            </a:pPr>
            <a:r>
              <a:rPr lang="en-US" dirty="0" smtClean="0"/>
              <a:t>The </a:t>
            </a:r>
            <a:r>
              <a:rPr lang="en-US" dirty="0"/>
              <a:t>boot loader </a:t>
            </a:r>
            <a:endParaRPr lang="en-US" dirty="0" smtClean="0"/>
          </a:p>
          <a:p>
            <a:pPr marL="850392" lvl="1" indent="-457200">
              <a:buFont typeface="+mj-lt"/>
              <a:buAutoNum type="arabicPeriod"/>
            </a:pPr>
            <a:r>
              <a:rPr lang="en-US" dirty="0" smtClean="0"/>
              <a:t>The </a:t>
            </a:r>
            <a:r>
              <a:rPr lang="en-US" dirty="0"/>
              <a:t>Linux kernel </a:t>
            </a:r>
            <a:endParaRPr lang="en-US" dirty="0" smtClean="0"/>
          </a:p>
          <a:p>
            <a:pPr marL="850392" lvl="1" indent="-457200">
              <a:buFont typeface="+mj-lt"/>
              <a:buAutoNum type="arabicPeriod"/>
            </a:pPr>
            <a:r>
              <a:rPr lang="en-US" dirty="0" smtClean="0"/>
              <a:t>The </a:t>
            </a:r>
            <a:r>
              <a:rPr lang="en-US" dirty="0" err="1"/>
              <a:t>init</a:t>
            </a:r>
            <a:r>
              <a:rPr lang="en-US" dirty="0"/>
              <a:t> process </a:t>
            </a:r>
            <a:endParaRPr lang="en-US" dirty="0" smtClean="0"/>
          </a:p>
          <a:p>
            <a:pPr marL="850392" lvl="1" indent="-457200">
              <a:buFont typeface="+mj-lt"/>
              <a:buAutoNum type="arabicPeriod"/>
            </a:pPr>
            <a:r>
              <a:rPr lang="en-US" dirty="0" smtClean="0"/>
              <a:t>Zygote </a:t>
            </a:r>
            <a:r>
              <a:rPr lang="en-US" dirty="0"/>
              <a:t>and </a:t>
            </a:r>
            <a:r>
              <a:rPr lang="en-US" dirty="0" err="1"/>
              <a:t>Dalvik</a:t>
            </a:r>
            <a:r>
              <a:rPr lang="en-US" dirty="0"/>
              <a:t> </a:t>
            </a:r>
            <a:endParaRPr lang="en-US" dirty="0" smtClean="0"/>
          </a:p>
          <a:p>
            <a:pPr marL="850392" lvl="1" indent="-457200">
              <a:buFont typeface="+mj-lt"/>
              <a:buAutoNum type="arabicPeriod"/>
            </a:pPr>
            <a:r>
              <a:rPr lang="en-US" dirty="0" smtClean="0"/>
              <a:t>The </a:t>
            </a:r>
            <a:r>
              <a:rPr lang="en-US" dirty="0"/>
              <a:t>system server </a:t>
            </a:r>
            <a:endParaRPr lang="en-US" dirty="0" smtClean="0"/>
          </a:p>
          <a:p>
            <a:pPr marL="850392" lvl="1" indent="-457200">
              <a:buFont typeface="+mj-lt"/>
              <a:buAutoNum type="arabicPeriod"/>
            </a:pPr>
            <a:r>
              <a:rPr lang="en-US" dirty="0" smtClean="0"/>
              <a:t>Boot complete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33400" y="6324600"/>
            <a:ext cx="8001001" cy="381000"/>
          </a:xfrm>
        </p:spPr>
        <p:txBody>
          <a:bodyPr/>
          <a:lstStyle/>
          <a:p>
            <a:r>
              <a:rPr lang="en-US" dirty="0" smtClean="0"/>
              <a:t>Source: “</a:t>
            </a:r>
            <a:r>
              <a:rPr lang="en-US" dirty="0"/>
              <a:t>The Android boot process from power on” by </a:t>
            </a:r>
            <a:r>
              <a:rPr lang="en-US" dirty="0" err="1"/>
              <a:t>Mattias</a:t>
            </a:r>
            <a:r>
              <a:rPr lang="en-US" dirty="0"/>
              <a:t> </a:t>
            </a:r>
            <a:r>
              <a:rPr lang="en-US" dirty="0" err="1"/>
              <a:t>Björnheden</a:t>
            </a:r>
            <a:r>
              <a:rPr lang="en-US" dirty="0"/>
              <a:t> of the Android Competence Center at </a:t>
            </a:r>
            <a:r>
              <a:rPr lang="en-US" dirty="0" err="1" smtClean="0"/>
              <a:t>Enea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6" name="Flowchart: Connector 15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440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 uiExpand="1" build="p"/>
      <p:bldP spid="9" grpI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ROM &amp; Boot Loaders  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33400" y="6324600"/>
            <a:ext cx="8001001" cy="381000"/>
          </a:xfrm>
        </p:spPr>
        <p:txBody>
          <a:bodyPr/>
          <a:lstStyle/>
          <a:p>
            <a:r>
              <a:rPr lang="en-US" dirty="0" smtClean="0"/>
              <a:t>Source: “</a:t>
            </a:r>
            <a:r>
              <a:rPr lang="en-US" dirty="0"/>
              <a:t>The Android boot process from power on” by </a:t>
            </a:r>
            <a:r>
              <a:rPr lang="en-US" dirty="0" err="1"/>
              <a:t>Mattias</a:t>
            </a:r>
            <a:r>
              <a:rPr lang="en-US" dirty="0"/>
              <a:t> </a:t>
            </a:r>
            <a:r>
              <a:rPr lang="en-US" dirty="0" err="1"/>
              <a:t>Björnheden</a:t>
            </a:r>
            <a:r>
              <a:rPr lang="en-US" dirty="0"/>
              <a:t> of the Android Competence Center at </a:t>
            </a:r>
            <a:r>
              <a:rPr lang="en-US" dirty="0" err="1" smtClean="0"/>
              <a:t>Enea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6" name="Flowchart: Connector 15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991" y="1777623"/>
            <a:ext cx="6553200" cy="461365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4539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build="p"/>
      <p:bldP spid="9" grpI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androidheadlines.com/wp-content/uploads/2011/05/lock_android_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940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30352" y="685800"/>
            <a:ext cx="7772400" cy="1993392"/>
          </a:xfrm>
        </p:spPr>
        <p:txBody>
          <a:bodyPr/>
          <a:lstStyle/>
          <a:p>
            <a:r>
              <a:rPr lang="en-US" dirty="0" smtClean="0"/>
              <a:t>Security </a:t>
            </a:r>
            <a:br>
              <a:rPr lang="en-US" dirty="0" smtClean="0"/>
            </a:br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28800" y="6356351"/>
            <a:ext cx="5105400" cy="27304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791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Security Model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800" dirty="0"/>
              <a:t>At</a:t>
            </a:r>
            <a:r>
              <a:rPr lang="en-US" sz="2800"/>
              <a:t> app (.apk) installation, Android checks for developers unique signature.</a:t>
            </a:r>
            <a:endParaRPr lang="en-US" sz="2800" dirty="0"/>
          </a:p>
          <a:p>
            <a:pPr lvl="1"/>
            <a:r>
              <a:rPr lang="en-US"/>
              <a:t>NOTE: Not signed by a CA.</a:t>
            </a:r>
            <a:endParaRPr lang="en-US" dirty="0"/>
          </a:p>
          <a:p>
            <a:pPr lvl="1"/>
            <a:r>
              <a:rPr lang="en-US"/>
              <a:t>Key is the responsibility of the developer.</a:t>
            </a:r>
            <a:endParaRPr lang="en-US" dirty="0"/>
          </a:p>
          <a:p>
            <a:r>
              <a:rPr lang="en-US" sz="2800"/>
              <a:t>After signature validation, Android check the permissions (AndriodManifest.xml) needed for the app, designated by the developer.</a:t>
            </a:r>
            <a:endParaRPr lang="en-US" sz="2800" dirty="0"/>
          </a:p>
          <a:p>
            <a:pPr lvl="1"/>
            <a:r>
              <a:rPr lang="en-US"/>
              <a:t>For example: network access, GPS access, access to storage</a:t>
            </a:r>
            <a:endParaRPr lang="en-US" dirty="0"/>
          </a:p>
          <a:p>
            <a:r>
              <a:rPr lang="en-US" sz="2800"/>
              <a:t>Checking an app’s permissions, compared to its functionality could give a clue if an app has potential malicious intent. Important area to look at for forensics analysis.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Approved for Public Release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855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 Security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en-US" sz="2800" dirty="0"/>
              <a:t>Quick intro/review of Android security model</a:t>
            </a:r>
          </a:p>
          <a:p>
            <a:pPr lvl="0"/>
            <a:r>
              <a:rPr lang="en-US" sz="2800" dirty="0"/>
              <a:t>Every application (.</a:t>
            </a:r>
            <a:r>
              <a:rPr lang="en-US" sz="2800" dirty="0" err="1"/>
              <a:t>apk</a:t>
            </a:r>
            <a:r>
              <a:rPr lang="en-US" sz="2800" dirty="0"/>
              <a:t>) gets a unique Linux user ID and group ID</a:t>
            </a:r>
          </a:p>
          <a:p>
            <a:pPr lvl="0"/>
            <a:r>
              <a:rPr lang="en-US" sz="2800" dirty="0"/>
              <a:t>Apps run with their unique user ID</a:t>
            </a:r>
          </a:p>
          <a:p>
            <a:pPr lvl="0"/>
            <a:r>
              <a:rPr lang="en-US" sz="2800" dirty="0"/>
              <a:t>Each running app gets its own dedicated process and a dedicated </a:t>
            </a:r>
            <a:r>
              <a:rPr lang="en-US" sz="2800" dirty="0" err="1"/>
              <a:t>Dalvik</a:t>
            </a:r>
            <a:r>
              <a:rPr lang="en-US" sz="2800" dirty="0"/>
              <a:t> VM</a:t>
            </a:r>
          </a:p>
          <a:p>
            <a:pPr lvl="0"/>
            <a:r>
              <a:rPr lang="en-US" sz="2800" dirty="0"/>
              <a:t>Each app has its own storage location in /data/data/&lt;app&gt;, only accessible by the unique user ID and group </a:t>
            </a:r>
            <a:r>
              <a:rPr lang="en-US" sz="2800" dirty="0" smtClean="0"/>
              <a:t>ID</a:t>
            </a:r>
          </a:p>
          <a:p>
            <a:r>
              <a:rPr lang="en-US" sz="2800" dirty="0"/>
              <a:t>Apps can share data with other apps using Content Providers (see Intro to Android App </a:t>
            </a:r>
            <a:r>
              <a:rPr lang="en-US" sz="2800" dirty="0" err="1"/>
              <a:t>Dev</a:t>
            </a:r>
            <a:r>
              <a:rPr lang="en-US" sz="2800" dirty="0"/>
              <a:t> for details</a:t>
            </a:r>
            <a:r>
              <a:rPr lang="en-US" sz="2800" dirty="0" smtClean="0"/>
              <a:t>)</a:t>
            </a:r>
            <a:br>
              <a:rPr lang="en-US" sz="2800" dirty="0" smtClean="0"/>
            </a:br>
            <a:r>
              <a:rPr lang="en-US" sz="2800" dirty="0" smtClean="0"/>
              <a:t>							</a:t>
            </a:r>
            <a:endParaRPr lang="en-US" sz="2400" baseline="30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Source: Geary </a:t>
            </a:r>
            <a:r>
              <a:rPr lang="en-US" dirty="0" err="1" smtClean="0"/>
              <a:t>Sutterfield</a:t>
            </a:r>
            <a:r>
              <a:rPr lang="en-US" dirty="0" smtClean="0"/>
              <a:t>, MITRE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2" name="Rounded Rectangle 1"/>
          <p:cNvSpPr/>
          <p:nvPr/>
        </p:nvSpPr>
        <p:spPr>
          <a:xfrm>
            <a:off x="685800" y="5943600"/>
            <a:ext cx="838200" cy="304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.java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810000" y="5943600"/>
            <a:ext cx="838200" cy="304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.class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162800" y="5943600"/>
            <a:ext cx="838200" cy="304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.</a:t>
            </a:r>
            <a:r>
              <a:rPr lang="en-US" dirty="0" err="1" smtClean="0"/>
              <a:t>dex</a:t>
            </a:r>
            <a:endParaRPr lang="en-US" dirty="0" smtClean="0"/>
          </a:p>
        </p:txBody>
      </p:sp>
      <p:sp>
        <p:nvSpPr>
          <p:cNvPr id="3" name="Oval 2"/>
          <p:cNvSpPr/>
          <p:nvPr/>
        </p:nvSpPr>
        <p:spPr>
          <a:xfrm>
            <a:off x="2286000" y="5943600"/>
            <a:ext cx="838200" cy="3048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java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5562600" y="5943600"/>
            <a:ext cx="838200" cy="3048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dx</a:t>
            </a:r>
            <a:endParaRPr lang="en-US" dirty="0"/>
          </a:p>
        </p:txBody>
      </p:sp>
      <p:cxnSp>
        <p:nvCxnSpPr>
          <p:cNvPr id="14" name="Straight Arrow Connector 13"/>
          <p:cNvCxnSpPr>
            <a:stCxn id="2" idx="3"/>
            <a:endCxn id="3" idx="2"/>
          </p:cNvCxnSpPr>
          <p:nvPr/>
        </p:nvCxnSpPr>
        <p:spPr>
          <a:xfrm>
            <a:off x="1524000" y="6096000"/>
            <a:ext cx="762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3" idx="6"/>
            <a:endCxn id="9" idx="1"/>
          </p:cNvCxnSpPr>
          <p:nvPr/>
        </p:nvCxnSpPr>
        <p:spPr>
          <a:xfrm>
            <a:off x="3124200" y="6096000"/>
            <a:ext cx="685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9" idx="3"/>
            <a:endCxn id="12" idx="2"/>
          </p:cNvCxnSpPr>
          <p:nvPr/>
        </p:nvCxnSpPr>
        <p:spPr>
          <a:xfrm>
            <a:off x="4648200" y="6096000"/>
            <a:ext cx="914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2" idx="6"/>
            <a:endCxn id="11" idx="1"/>
          </p:cNvCxnSpPr>
          <p:nvPr/>
        </p:nvCxnSpPr>
        <p:spPr>
          <a:xfrm>
            <a:off x="6400800" y="6096000"/>
            <a:ext cx="762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22" name="Flowchart: Connector 21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634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30352" y="685800"/>
            <a:ext cx="7772400" cy="1993392"/>
          </a:xfrm>
        </p:spPr>
        <p:txBody>
          <a:bodyPr/>
          <a:lstStyle/>
          <a:p>
            <a:r>
              <a:rPr lang="en-US" dirty="0" smtClean="0"/>
              <a:t>Android SDK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28800" y="6356351"/>
            <a:ext cx="5105400" cy="273049"/>
          </a:xfrm>
        </p:spPr>
        <p:txBody>
          <a:bodyPr/>
          <a:lstStyle/>
          <a:p>
            <a:r>
              <a:rPr lang="en-US" dirty="0" smtClean="0"/>
              <a:t>Approved for Public Release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8" name="Pictur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3604">
            <a:off x="3657600" y="3124200"/>
            <a:ext cx="4933315" cy="1882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9911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DAY 1</a:t>
            </a:r>
          </a:p>
          <a:p>
            <a:r>
              <a:rPr lang="en-US" dirty="0" smtClean="0"/>
              <a:t>Forensic Introduction</a:t>
            </a:r>
          </a:p>
          <a:p>
            <a:r>
              <a:rPr lang="en-US" dirty="0" smtClean="0"/>
              <a:t>Course Setup – Linux, OS X, and Windows </a:t>
            </a:r>
          </a:p>
          <a:p>
            <a:r>
              <a:rPr lang="en-US" dirty="0" smtClean="0"/>
              <a:t>Android Overview</a:t>
            </a:r>
          </a:p>
          <a:p>
            <a:r>
              <a:rPr lang="en-US" dirty="0" smtClean="0"/>
              <a:t>SDK and AVD</a:t>
            </a:r>
          </a:p>
          <a:p>
            <a:r>
              <a:rPr lang="en-US" dirty="0" smtClean="0"/>
              <a:t>Android Security  Model</a:t>
            </a:r>
          </a:p>
          <a:p>
            <a:r>
              <a:rPr lang="en-US" dirty="0" smtClean="0"/>
              <a:t>ADB and shell Introduction</a:t>
            </a:r>
          </a:p>
          <a:p>
            <a:pPr marL="0" indent="0">
              <a:buNone/>
            </a:pPr>
            <a:r>
              <a:rPr lang="en-US" dirty="0" smtClean="0"/>
              <a:t>BREAK</a:t>
            </a:r>
          </a:p>
          <a:p>
            <a:r>
              <a:rPr lang="en-US" dirty="0" smtClean="0"/>
              <a:t>File </a:t>
            </a:r>
            <a:r>
              <a:rPr lang="en-US" dirty="0"/>
              <a:t>System and Data Structures</a:t>
            </a:r>
          </a:p>
          <a:p>
            <a:endParaRPr lang="en-US" dirty="0" smtClean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LUNCH </a:t>
            </a:r>
            <a:endParaRPr lang="en-US" dirty="0" smtClean="0"/>
          </a:p>
          <a:p>
            <a:r>
              <a:rPr lang="en-US" dirty="0" smtClean="0"/>
              <a:t>Device Handling</a:t>
            </a:r>
          </a:p>
          <a:p>
            <a:r>
              <a:rPr lang="en-US" dirty="0"/>
              <a:t>Circumvent passcode</a:t>
            </a:r>
          </a:p>
          <a:p>
            <a:r>
              <a:rPr lang="en-US" dirty="0" smtClean="0"/>
              <a:t>Gain Root Access</a:t>
            </a:r>
          </a:p>
          <a:p>
            <a:r>
              <a:rPr lang="en-US" dirty="0" smtClean="0"/>
              <a:t>Recovery Mode </a:t>
            </a:r>
          </a:p>
          <a:p>
            <a:r>
              <a:rPr lang="en-US" dirty="0" smtClean="0"/>
              <a:t>Boot Loaders</a:t>
            </a:r>
          </a:p>
          <a:p>
            <a:pPr marL="0" indent="0">
              <a:buNone/>
            </a:pPr>
            <a:r>
              <a:rPr lang="en-US" dirty="0" smtClean="0"/>
              <a:t>BREAK</a:t>
            </a:r>
          </a:p>
          <a:p>
            <a:r>
              <a:rPr lang="en-US" dirty="0" smtClean="0"/>
              <a:t>Logical Forensic Techniques</a:t>
            </a:r>
          </a:p>
          <a:p>
            <a:r>
              <a:rPr lang="en-US" dirty="0" smtClean="0"/>
              <a:t>Open Source Tools</a:t>
            </a:r>
            <a:endParaRPr lang="en-US" dirty="0"/>
          </a:p>
          <a:p>
            <a:r>
              <a:rPr lang="en-US" dirty="0" smtClean="0"/>
              <a:t>Commercial Tools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Approved for Public Release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3316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Android Tools Needed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Android SDK (Software Development Kit)</a:t>
            </a:r>
          </a:p>
          <a:p>
            <a:pPr lvl="1"/>
            <a:r>
              <a:rPr lang="en-US" dirty="0" smtClean="0"/>
              <a:t>Though we are not going to use any of the development tools for device forensics</a:t>
            </a:r>
          </a:p>
          <a:p>
            <a:r>
              <a:rPr lang="en-US" dirty="0" smtClean="0"/>
              <a:t>AVD (Android Virtual Device)</a:t>
            </a:r>
          </a:p>
          <a:p>
            <a:r>
              <a:rPr lang="en-US" dirty="0" smtClean="0"/>
              <a:t>ADB (Android Debug Bridge)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Approved for Public Release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48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SDK Setup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Android </a:t>
            </a:r>
            <a:r>
              <a:rPr lang="en-US" dirty="0" smtClean="0"/>
              <a:t>4.1 </a:t>
            </a:r>
            <a:r>
              <a:rPr lang="en-US" dirty="0" smtClean="0"/>
              <a:t>(newest) , 2.3.3, and 2.2 (most used) SDK is already installed on Ubuntu workstation</a:t>
            </a:r>
          </a:p>
          <a:p>
            <a:r>
              <a:rPr lang="en-US" dirty="0" smtClean="0"/>
              <a:t>For more: </a:t>
            </a:r>
            <a:r>
              <a:rPr lang="en-US" u="sng" dirty="0">
                <a:hlinkClick r:id="rId2"/>
              </a:rPr>
              <a:t>http://blog.markloiseau.com/2011/06/how-to-install-the-android-sdk-and-eclipse-in-ubuntu/</a:t>
            </a:r>
            <a:endParaRPr lang="en-US" u="sng" dirty="0"/>
          </a:p>
          <a:p>
            <a:r>
              <a:rPr lang="en-US" dirty="0" smtClean="0"/>
              <a:t>Eclipse installed, not needed for device forensics, but will be used for later application reverse engineering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Approved for Public Release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897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SDK Install via command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Approved for Public Release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52</a:t>
            </a:fld>
            <a:endParaRPr lang="en-US" dirty="0"/>
          </a:p>
        </p:txBody>
      </p:sp>
      <p:pic>
        <p:nvPicPr>
          <p:cNvPr id="10" name="Content Placeholder 9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05000"/>
            <a:ext cx="6590477" cy="17242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733800"/>
            <a:ext cx="6537960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3048000" y="1828800"/>
            <a:ext cx="2743200" cy="304800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4" name="Flowchart: Connector 13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49238" y="2954965"/>
            <a:ext cx="8569396" cy="34163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>
            <a:spAutoFit/>
          </a:bodyPr>
          <a:lstStyle/>
          <a:p>
            <a:pPr algn="ctr"/>
            <a:r>
              <a:rPr lang="en-US" dirty="0">
                <a:solidFill>
                  <a:srgbClr val="414141"/>
                </a:solidFill>
                <a:latin typeface="Arial"/>
                <a:cs typeface="Arial"/>
              </a:rPr>
              <a:t>copy the android </a:t>
            </a:r>
            <a:r>
              <a:rPr lang="en-US" dirty="0" err="1">
                <a:solidFill>
                  <a:srgbClr val="414141"/>
                </a:solidFill>
                <a:latin typeface="Arial"/>
                <a:cs typeface="Arial"/>
              </a:rPr>
              <a:t>sdk</a:t>
            </a:r>
            <a:r>
              <a:rPr lang="en-US" dirty="0">
                <a:solidFill>
                  <a:srgbClr val="414141"/>
                </a:solidFill>
                <a:latin typeface="Arial"/>
                <a:cs typeface="Arial"/>
              </a:rPr>
              <a:t> to /opt</a:t>
            </a:r>
            <a:endParaRPr lang="pt-BR" dirty="0">
              <a:solidFill>
                <a:srgbClr val="414141"/>
              </a:solidFill>
              <a:latin typeface="Arial"/>
              <a:cs typeface="Arial"/>
            </a:endParaRPr>
          </a:p>
          <a:p>
            <a:pPr algn="ctr"/>
            <a:r>
              <a:rPr lang="pt-BR" dirty="0">
                <a:solidFill>
                  <a:srgbClr val="414141"/>
                </a:solidFill>
                <a:latin typeface="Arial"/>
              </a:rPr>
              <a:t>sudo -s cp -r android-sdk_r20.0.3-linux.tgz /opt</a:t>
            </a:r>
          </a:p>
          <a:p>
            <a:pPr algn="ctr"/>
            <a:endParaRPr lang="pt-BR" dirty="0">
              <a:solidFill>
                <a:srgbClr val="414141"/>
              </a:solidFill>
              <a:latin typeface="Arial"/>
              <a:cs typeface="Arial"/>
            </a:endParaRPr>
          </a:p>
          <a:p>
            <a:pPr algn="ctr"/>
            <a:r>
              <a:rPr lang="en-US" dirty="0">
                <a:solidFill>
                  <a:srgbClr val="414141"/>
                </a:solidFill>
                <a:latin typeface="Arial"/>
                <a:cs typeface="Arial"/>
              </a:rPr>
              <a:t>change you into the Android working directory</a:t>
            </a:r>
          </a:p>
          <a:p>
            <a:pPr algn="ctr"/>
            <a:r>
              <a:rPr lang="en-US" dirty="0">
                <a:solidFill>
                  <a:srgbClr val="414141"/>
                </a:solidFill>
                <a:latin typeface="Arial"/>
                <a:cs typeface="Arial"/>
              </a:rPr>
              <a:t>cd /opt</a:t>
            </a:r>
          </a:p>
          <a:p>
            <a:pPr algn="ctr"/>
            <a:endParaRPr lang="en-US" dirty="0">
              <a:solidFill>
                <a:srgbClr val="414141"/>
              </a:solidFill>
              <a:latin typeface="Arial"/>
              <a:cs typeface="Arial"/>
            </a:endParaRPr>
          </a:p>
          <a:p>
            <a:pPr algn="ctr"/>
            <a:r>
              <a:rPr lang="en-US" dirty="0">
                <a:solidFill>
                  <a:srgbClr val="414141"/>
                </a:solidFill>
                <a:latin typeface="Arial"/>
                <a:cs typeface="Arial"/>
              </a:rPr>
              <a:t>unpack your Android SDK</a:t>
            </a:r>
            <a:endParaRPr lang="pt-BR" dirty="0">
              <a:solidFill>
                <a:srgbClr val="414141"/>
              </a:solidFill>
              <a:latin typeface="Arial"/>
              <a:cs typeface="Arial"/>
            </a:endParaRPr>
          </a:p>
          <a:p>
            <a:pPr algn="ctr"/>
            <a:r>
              <a:rPr lang="en-US" dirty="0" err="1">
                <a:solidFill>
                  <a:srgbClr val="414141"/>
                </a:solidFill>
                <a:latin typeface="Arial"/>
                <a:cs typeface="Arial"/>
              </a:rPr>
              <a:t>sudo</a:t>
            </a:r>
            <a:r>
              <a:rPr lang="en-US" dirty="0">
                <a:solidFill>
                  <a:srgbClr val="414141"/>
                </a:solidFill>
                <a:latin typeface="Arial"/>
                <a:cs typeface="Arial"/>
              </a:rPr>
              <a:t> -s tar </a:t>
            </a:r>
            <a:r>
              <a:rPr lang="en-US" dirty="0" err="1">
                <a:solidFill>
                  <a:srgbClr val="414141"/>
                </a:solidFill>
                <a:latin typeface="Arial"/>
                <a:cs typeface="Arial"/>
              </a:rPr>
              <a:t>xvzf</a:t>
            </a:r>
            <a:r>
              <a:rPr lang="en-US" dirty="0">
                <a:solidFill>
                  <a:srgbClr val="414141"/>
                </a:solidFill>
                <a:latin typeface="Arial"/>
                <a:cs typeface="Arial"/>
              </a:rPr>
              <a:t> android-sdk_r20.0.3-linux.tgz</a:t>
            </a:r>
            <a:endParaRPr lang="pt-BR" dirty="0">
              <a:solidFill>
                <a:srgbClr val="414141"/>
              </a:solidFill>
              <a:latin typeface="Arial"/>
              <a:cs typeface="Arial"/>
            </a:endParaRPr>
          </a:p>
          <a:p>
            <a:pPr algn="ctr"/>
            <a:endParaRPr lang="en-US" dirty="0">
              <a:solidFill>
                <a:srgbClr val="414141"/>
              </a:solidFill>
              <a:latin typeface="Arial"/>
              <a:cs typeface="Arial"/>
            </a:endParaRPr>
          </a:p>
          <a:p>
            <a:pPr algn="ctr"/>
            <a:r>
              <a:rPr lang="en-US" dirty="0">
                <a:solidFill>
                  <a:srgbClr val="414141"/>
                </a:solidFill>
                <a:latin typeface="Arial"/>
                <a:cs typeface="Arial"/>
              </a:rPr>
              <a:t>make the /opt directory and the Android SDK writable and executable for all users</a:t>
            </a:r>
          </a:p>
          <a:p>
            <a:pPr algn="ctr"/>
            <a:r>
              <a:rPr lang="en-US" dirty="0" err="1">
                <a:solidFill>
                  <a:srgbClr val="414141"/>
                </a:solidFill>
                <a:latin typeface="Arial"/>
                <a:cs typeface="Arial"/>
              </a:rPr>
              <a:t>sudo</a:t>
            </a:r>
            <a:r>
              <a:rPr lang="en-US" dirty="0">
                <a:solidFill>
                  <a:srgbClr val="414141"/>
                </a:solidFill>
                <a:latin typeface="Arial"/>
                <a:cs typeface="Arial"/>
              </a:rPr>
              <a:t> -s </a:t>
            </a:r>
            <a:r>
              <a:rPr lang="en-US" dirty="0" err="1">
                <a:solidFill>
                  <a:srgbClr val="414141"/>
                </a:solidFill>
                <a:latin typeface="Arial"/>
                <a:cs typeface="Arial"/>
              </a:rPr>
              <a:t>chmod</a:t>
            </a:r>
            <a:r>
              <a:rPr lang="en-US" dirty="0">
                <a:solidFill>
                  <a:srgbClr val="414141"/>
                </a:solidFill>
                <a:latin typeface="Arial"/>
                <a:cs typeface="Arial"/>
              </a:rPr>
              <a:t> -R 755 /opt/android-</a:t>
            </a:r>
            <a:r>
              <a:rPr lang="en-US" dirty="0" err="1">
                <a:solidFill>
                  <a:srgbClr val="414141"/>
                </a:solidFill>
                <a:latin typeface="Arial"/>
                <a:cs typeface="Arial"/>
              </a:rPr>
              <a:t>sdk</a:t>
            </a:r>
            <a:r>
              <a:rPr lang="en-US" dirty="0">
                <a:solidFill>
                  <a:srgbClr val="414141"/>
                </a:solidFill>
                <a:latin typeface="Arial"/>
                <a:cs typeface="Arial"/>
              </a:rPr>
              <a:t>-</a:t>
            </a:r>
            <a:r>
              <a:rPr lang="en-US" dirty="0" err="1">
                <a:solidFill>
                  <a:srgbClr val="414141"/>
                </a:solidFill>
                <a:latin typeface="Arial"/>
                <a:cs typeface="Arial"/>
              </a:rPr>
              <a:t>linux</a:t>
            </a:r>
            <a:endParaRPr lang="en-US" dirty="0">
              <a:solidFill>
                <a:srgbClr val="414141"/>
              </a:solidFill>
              <a:latin typeface="Arial"/>
              <a:cs typeface="Arial"/>
            </a:endParaRPr>
          </a:p>
          <a:p>
            <a:pPr algn="ctr"/>
            <a:endParaRPr lang="en-US" dirty="0">
              <a:solidFill>
                <a:srgbClr val="41414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6764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SDK Manager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8305800" cy="4434840"/>
          </a:xfrm>
        </p:spPr>
        <p:txBody>
          <a:bodyPr>
            <a:normAutofit/>
          </a:bodyPr>
          <a:lstStyle/>
          <a:p>
            <a:r>
              <a:rPr lang="en-US" sz="3200" dirty="0"/>
              <a:t>Starting up Android </a:t>
            </a:r>
            <a:br>
              <a:rPr lang="en-US" sz="3200" dirty="0"/>
            </a:br>
            <a:r>
              <a:rPr lang="en-US" sz="3200" dirty="0"/>
              <a:t>SDK and Android </a:t>
            </a:r>
            <a:br>
              <a:rPr lang="en-US" sz="3200" dirty="0"/>
            </a:br>
            <a:r>
              <a:rPr lang="en-US" sz="3200" dirty="0"/>
              <a:t>Virtual Device (AVD) </a:t>
            </a:r>
            <a:br>
              <a:rPr lang="en-US" sz="3200" dirty="0"/>
            </a:br>
            <a:r>
              <a:rPr lang="en-US" sz="3200" dirty="0"/>
              <a:t>manager from </a:t>
            </a:r>
            <a:br>
              <a:rPr lang="en-US" sz="3200" dirty="0"/>
            </a:br>
            <a:r>
              <a:rPr lang="en-US" sz="3200" dirty="0"/>
              <a:t>terminal</a:t>
            </a:r>
          </a:p>
          <a:p>
            <a:pPr lvl="1"/>
            <a:r>
              <a:rPr lang="en-US" sz="3000" dirty="0">
                <a:latin typeface="Constantia"/>
                <a:cs typeface="Courier New"/>
              </a:rPr>
              <a:t>Icon on desktop, or</a:t>
            </a:r>
          </a:p>
          <a:p>
            <a:pPr lvl="1"/>
            <a:r>
              <a:rPr lang="en-US" sz="3000" dirty="0">
                <a:latin typeface="Courier New" pitchFamily="49" charset="0"/>
                <a:cs typeface="Courier New" pitchFamily="49" charset="0"/>
              </a:rPr>
              <a:t>$ cd /opt/android/tools</a:t>
            </a:r>
          </a:p>
          <a:p>
            <a:pPr lvl="1"/>
            <a:r>
              <a:rPr lang="en-US" sz="3000" dirty="0">
                <a:latin typeface="Courier New" pitchFamily="49" charset="0"/>
                <a:cs typeface="Courier New" pitchFamily="49" charset="0"/>
              </a:rPr>
              <a:t>$ ./android</a:t>
            </a:r>
            <a:r>
              <a:rPr lang="en-US" sz="2700" dirty="0">
                <a:latin typeface="Courier New" pitchFamily="49" charset="0"/>
                <a:cs typeface="Courier New" pitchFamily="49" charset="0"/>
              </a:rPr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Approved for Public Release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53</a:t>
            </a:fld>
            <a:endParaRPr lang="en-US" dirty="0"/>
          </a:p>
        </p:txBody>
      </p:sp>
      <p:pic>
        <p:nvPicPr>
          <p:cNvPr id="10" name="Content Placeholder 9"/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524000"/>
            <a:ext cx="4038600" cy="2904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ounded Rectangle 7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103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SDK Plugins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Download the SDK plugins you want. </a:t>
            </a:r>
            <a:endParaRPr lang="en-US" sz="2200" dirty="0"/>
          </a:p>
          <a:p>
            <a:pPr lvl="1"/>
            <a:r>
              <a:rPr lang="en-US" sz="2700" dirty="0"/>
              <a:t>For us: </a:t>
            </a:r>
            <a:r>
              <a:rPr lang="en-US" sz="2700" dirty="0" smtClean="0"/>
              <a:t>4.1 </a:t>
            </a:r>
            <a:r>
              <a:rPr lang="en-US" sz="2700" dirty="0"/>
              <a:t>(newest), 2.3.3, and 2.2 (most used)</a:t>
            </a:r>
            <a:endParaRPr lang="en-US" sz="2300" dirty="0"/>
          </a:p>
          <a:p>
            <a:pPr lvl="1"/>
            <a:r>
              <a:rPr lang="en-US" dirty="0"/>
              <a:t>Choose whichever SDK is appropriate for the device you are analyzing.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Approved for Public Release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612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USB Drivers in Windows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Adding USB Drivers in Windows is very easy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Approved for Public Release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55</a:t>
            </a:fld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1295400" y="2362200"/>
            <a:ext cx="5943600" cy="4245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Oval 7"/>
          <p:cNvSpPr/>
          <p:nvPr/>
        </p:nvSpPr>
        <p:spPr>
          <a:xfrm>
            <a:off x="1295400" y="4953000"/>
            <a:ext cx="2743200" cy="381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782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USB Drivers in OS X Lion (1 of 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If you're developing on Mac OS X, it just works.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Approved for Public Release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56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2407144"/>
            <a:ext cx="5715000" cy="4069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>
          <a:xfrm>
            <a:off x="4936957" y="4778542"/>
            <a:ext cx="2743200" cy="381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641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USB Drivers in OS X Lion </a:t>
            </a:r>
            <a:r>
              <a:rPr lang="en-US" dirty="0" smtClean="0"/>
              <a:t>(2 </a:t>
            </a:r>
            <a:r>
              <a:rPr lang="en-US" dirty="0"/>
              <a:t>of 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Update </a:t>
            </a:r>
            <a:r>
              <a:rPr lang="en-US" dirty="0"/>
              <a:t>PATH for Android </a:t>
            </a:r>
            <a:r>
              <a:rPr lang="en-US" dirty="0" smtClean="0"/>
              <a:t>tools</a:t>
            </a:r>
          </a:p>
          <a:p>
            <a:pPr lvl="1"/>
            <a:r>
              <a:rPr lang="en-US" dirty="0" err="1">
                <a:latin typeface="Courier New"/>
                <a:cs typeface="Courier New"/>
              </a:rPr>
              <a:t>nano</a:t>
            </a:r>
            <a:r>
              <a:rPr lang="en-US" dirty="0">
                <a:latin typeface="Courier New"/>
                <a:cs typeface="Courier New"/>
              </a:rPr>
              <a:t> –w ~/.</a:t>
            </a:r>
            <a:r>
              <a:rPr lang="en-US" dirty="0" err="1" smtClean="0">
                <a:latin typeface="Courier New"/>
                <a:cs typeface="Courier New"/>
              </a:rPr>
              <a:t>bash_profile</a:t>
            </a:r>
            <a:endParaRPr lang="en-US" dirty="0" smtClean="0">
              <a:latin typeface="Courier New"/>
              <a:cs typeface="Courier New"/>
            </a:endParaRPr>
          </a:p>
          <a:p>
            <a:pPr lvl="1"/>
            <a:r>
              <a:rPr lang="en-US" dirty="0">
                <a:latin typeface="Courier New"/>
                <a:cs typeface="Courier New"/>
              </a:rPr>
              <a:t>export PATH=${PATH}:&lt;</a:t>
            </a:r>
            <a:r>
              <a:rPr lang="en-US" dirty="0" err="1">
                <a:latin typeface="Courier New"/>
                <a:cs typeface="Courier New"/>
              </a:rPr>
              <a:t>sdk</a:t>
            </a:r>
            <a:r>
              <a:rPr lang="en-US" dirty="0">
                <a:latin typeface="Courier New"/>
                <a:cs typeface="Courier New"/>
              </a:rPr>
              <a:t>&gt;/tools:&lt;</a:t>
            </a:r>
            <a:r>
              <a:rPr lang="en-US" dirty="0" err="1">
                <a:latin typeface="Courier New"/>
                <a:cs typeface="Courier New"/>
              </a:rPr>
              <a:t>sdk</a:t>
            </a:r>
            <a:r>
              <a:rPr lang="en-US" dirty="0">
                <a:latin typeface="Courier New"/>
                <a:cs typeface="Courier New"/>
              </a:rPr>
              <a:t>&gt;/platform-</a:t>
            </a:r>
            <a:r>
              <a:rPr lang="en-US" dirty="0" smtClean="0">
                <a:latin typeface="Courier New"/>
                <a:cs typeface="Courier New"/>
              </a:rPr>
              <a:t>tools</a:t>
            </a:r>
          </a:p>
          <a:p>
            <a:pPr lvl="1"/>
            <a:r>
              <a:rPr lang="en-US" dirty="0" smtClean="0">
                <a:cs typeface="Courier New"/>
              </a:rPr>
              <a:t>Close / reopen Terminal</a:t>
            </a:r>
            <a:endParaRPr lang="en-US" dirty="0">
              <a:cs typeface="Courier New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Approved for Public Release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882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USB Drivers in Linux</a:t>
            </a:r>
            <a:endParaRPr lang="en-US" dirty="0"/>
          </a:p>
        </p:txBody>
      </p:sp>
      <p:pic>
        <p:nvPicPr>
          <p:cNvPr id="12" name="Content Placeholder 11"/>
          <p:cNvPicPr>
            <a:picLocks noGrp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133600"/>
            <a:ext cx="4038600" cy="2790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800" dirty="0" smtClean="0"/>
              <a:t>Add </a:t>
            </a:r>
            <a:r>
              <a:rPr lang="en-US" sz="2800" dirty="0"/>
              <a:t>a </a:t>
            </a:r>
            <a:r>
              <a:rPr lang="en-US" dirty="0" err="1"/>
              <a:t>udev</a:t>
            </a:r>
            <a:r>
              <a:rPr lang="en-US" sz="2800" dirty="0"/>
              <a:t> rules </a:t>
            </a:r>
            <a:r>
              <a:rPr lang="en-US" sz="2800" dirty="0" smtClean="0"/>
              <a:t>file</a:t>
            </a:r>
          </a:p>
          <a:p>
            <a:r>
              <a:rPr lang="en-US" sz="2800" dirty="0" smtClean="0"/>
              <a:t>Contains </a:t>
            </a:r>
            <a:r>
              <a:rPr lang="en-US" sz="2800" dirty="0"/>
              <a:t>a USB configuration for each type of device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Approved for Public Release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055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USB Vendor IDs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This table provides a reference to the vendor IDs needed in order to add USB device support on Linux. The USB Vendor ID is the value given to the ATTR{</a:t>
            </a:r>
            <a:r>
              <a:rPr lang="en-US" dirty="0" err="1"/>
              <a:t>idVendor</a:t>
            </a:r>
            <a:r>
              <a:rPr lang="en-US" dirty="0"/>
              <a:t>} property in the rules file, as described above.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729135200"/>
              </p:ext>
            </p:extLst>
          </p:nvPr>
        </p:nvGraphicFramePr>
        <p:xfrm>
          <a:off x="4648200" y="1447800"/>
          <a:ext cx="4038600" cy="472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9300"/>
                <a:gridCol w="2019300"/>
              </a:tblGrid>
              <a:tr h="3937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Company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USB Vendor ID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</a:tr>
              <a:tr h="3937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Acer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0502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</a:tr>
              <a:tr h="3937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ASUS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0B05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</a:tr>
              <a:tr h="3937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Dell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413C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</a:tr>
              <a:tr h="3937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Google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18D1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</a:tr>
              <a:tr h="3937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HTC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0BB4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</a:tr>
              <a:tr h="3937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Lenevo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17EF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</a:tr>
              <a:tr h="3937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LG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</a:tr>
              <a:tr h="3937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Motorola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22B8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</a:tr>
              <a:tr h="3937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Nook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2080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</a:tr>
              <a:tr h="3937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Samsung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04E8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</a:tr>
              <a:tr h="3937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Toshiba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0930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Approved for Public Release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853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DAY 2</a:t>
            </a:r>
          </a:p>
          <a:p>
            <a:r>
              <a:rPr lang="en-US" dirty="0"/>
              <a:t>Physical Forensic Techniques &amp; </a:t>
            </a:r>
            <a:r>
              <a:rPr lang="en-US" dirty="0" smtClean="0"/>
              <a:t>Tools</a:t>
            </a:r>
          </a:p>
          <a:p>
            <a:pPr marL="0" indent="0">
              <a:buNone/>
            </a:pPr>
            <a:r>
              <a:rPr lang="en-US" dirty="0" smtClean="0"/>
              <a:t>BREAK</a:t>
            </a:r>
          </a:p>
          <a:p>
            <a:r>
              <a:rPr lang="en-US" dirty="0" smtClean="0"/>
              <a:t>Forensic Analysis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LUNCH</a:t>
            </a:r>
          </a:p>
          <a:p>
            <a:r>
              <a:rPr lang="en-US" dirty="0" smtClean="0"/>
              <a:t>Application Penetration Testing Setup</a:t>
            </a:r>
            <a:endParaRPr lang="en-US" dirty="0"/>
          </a:p>
          <a:p>
            <a:r>
              <a:rPr lang="en-US" dirty="0" smtClean="0"/>
              <a:t>Reverse Apps</a:t>
            </a:r>
          </a:p>
          <a:p>
            <a:pPr marL="0" indent="0">
              <a:buNone/>
            </a:pPr>
            <a:r>
              <a:rPr lang="en-US" dirty="0" smtClean="0"/>
              <a:t>BREAK</a:t>
            </a:r>
          </a:p>
          <a:p>
            <a:r>
              <a:rPr lang="en-US" dirty="0" smtClean="0"/>
              <a:t>…more Reversing</a:t>
            </a:r>
          </a:p>
          <a:p>
            <a:r>
              <a:rPr lang="en-US" dirty="0" smtClean="0"/>
              <a:t>Document </a:t>
            </a:r>
            <a:r>
              <a:rPr lang="en-US" dirty="0"/>
              <a:t>Findings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Approved for Public Release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5867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UDEV Rules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Log in as root and create this file: </a:t>
            </a:r>
            <a:endParaRPr lang="en-US" dirty="0" smtClean="0"/>
          </a:p>
          <a:p>
            <a:pPr lvl="1"/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sudo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nano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 -w /</a:t>
            </a:r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etc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/</a:t>
            </a:r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udev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/</a:t>
            </a:r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rules.d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/51-android.rules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Use this format to add each vendor to the file:</a:t>
            </a:r>
            <a:br>
              <a:rPr lang="en-US" dirty="0"/>
            </a:br>
            <a:r>
              <a:rPr lang="en-US" dirty="0">
                <a:latin typeface="Courier New" pitchFamily="49" charset="0"/>
                <a:cs typeface="Courier New" pitchFamily="49" charset="0"/>
              </a:rPr>
              <a:t>SUBSYSTEM=="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usb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", ATTR{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idVendor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}=="0bb4", MODE="0666", GROUP="</a:t>
            </a:r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plugdev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"</a:t>
            </a:r>
            <a:endParaRPr lang="en-US" dirty="0" smtClean="0">
              <a:latin typeface="Courier New" pitchFamily="49" charset="0"/>
              <a:cs typeface="Courier New" pitchFamily="49" charset="0"/>
            </a:endParaRPr>
          </a:p>
          <a:p>
            <a:pPr marL="274320" lvl="3" indent="-274320">
              <a:buSzPct val="95000"/>
            </a:pPr>
            <a:r>
              <a:rPr lang="en-US" sz="2600" dirty="0" smtClean="0"/>
              <a:t>I </a:t>
            </a:r>
            <a:r>
              <a:rPr lang="en-US" sz="2600" dirty="0"/>
              <a:t>used:  </a:t>
            </a:r>
          </a:p>
          <a:p>
            <a:pPr lvl="1"/>
            <a:r>
              <a:rPr lang="en-US" dirty="0">
                <a:latin typeface="Courier New" pitchFamily="49" charset="0"/>
                <a:cs typeface="Courier New" pitchFamily="49" charset="0"/>
              </a:rPr>
              <a:t>#HTC</a:t>
            </a:r>
          </a:p>
          <a:p>
            <a:pPr lvl="1"/>
            <a:r>
              <a:rPr lang="en-US" dirty="0">
                <a:latin typeface="Courier New" pitchFamily="49" charset="0"/>
                <a:cs typeface="Courier New" pitchFamily="49" charset="0"/>
              </a:rPr>
              <a:t>SUBSYSTEM==”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usb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”, SYSFS{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idVendor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}==”0bb4”, MODE=”0666”</a:t>
            </a: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Approved for Public Release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107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UDEV Touches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Make file readable to all:</a:t>
            </a:r>
            <a:endParaRPr lang="en-US" dirty="0" smtClean="0"/>
          </a:p>
          <a:p>
            <a:pPr lvl="1"/>
            <a:r>
              <a:rPr lang="en-US" dirty="0" err="1">
                <a:latin typeface="Courier New" pitchFamily="49" charset="0"/>
                <a:cs typeface="Courier New" pitchFamily="49" charset="0"/>
              </a:rPr>
              <a:t>sudo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chmod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a+r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 /</a:t>
            </a:r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etc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/</a:t>
            </a:r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udev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/</a:t>
            </a:r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rules.d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/51-android.rules</a:t>
            </a:r>
          </a:p>
          <a:p>
            <a:r>
              <a:rPr lang="en-US" dirty="0"/>
              <a:t>UDEV Rules Overview:</a:t>
            </a:r>
          </a:p>
          <a:p>
            <a:pPr lvl="1"/>
            <a:r>
              <a:rPr lang="en-US" dirty="0"/>
              <a:t>http://reactivated.net/writing_udev_rules.html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Approved for Public Release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278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30352" y="685800"/>
            <a:ext cx="7772400" cy="1993392"/>
          </a:xfrm>
        </p:spPr>
        <p:txBody>
          <a:bodyPr/>
          <a:lstStyle/>
          <a:p>
            <a:r>
              <a:rPr lang="en-US" dirty="0" smtClean="0"/>
              <a:t>Android Virtual Device (AVD)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28800" y="6356351"/>
            <a:ext cx="5105400" cy="27304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62</a:t>
            </a:fld>
            <a:endParaRPr lang="en-US" dirty="0"/>
          </a:p>
        </p:txBody>
      </p:sp>
      <p:pic>
        <p:nvPicPr>
          <p:cNvPr id="7170" name="Picture 2" descr="http://michaelfenimore.files.wordpress.com/2011/09/av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411" y="2092325"/>
            <a:ext cx="5715000" cy="4019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184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AVD (Emulator) and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connecting </a:t>
            </a:r>
            <a:r>
              <a:rPr lang="en-US" dirty="0"/>
              <a:t>devices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Forensics </a:t>
            </a:r>
            <a:r>
              <a:rPr lang="en-US" dirty="0"/>
              <a:t>analysts utilize AVD/emulator to learn app execution on a device</a:t>
            </a:r>
          </a:p>
          <a:p>
            <a:r>
              <a:rPr lang="en-US" dirty="0" smtClean="0"/>
              <a:t>Useful </a:t>
            </a:r>
            <a:r>
              <a:rPr lang="en-US" dirty="0"/>
              <a:t>for validating investigation findings</a:t>
            </a:r>
          </a:p>
          <a:p>
            <a:r>
              <a:rPr lang="en-US" dirty="0" smtClean="0"/>
              <a:t>Useful </a:t>
            </a:r>
            <a:r>
              <a:rPr lang="en-US" dirty="0"/>
              <a:t>for testing a forensics or reverse engineering tool an Android device or app</a:t>
            </a:r>
          </a:p>
          <a:p>
            <a:r>
              <a:rPr lang="en-US" dirty="0" smtClean="0"/>
              <a:t>Terminal</a:t>
            </a:r>
            <a:r>
              <a:rPr lang="en-US" dirty="0"/>
              <a:t>: 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android</a:t>
            </a:r>
            <a:r>
              <a:rPr lang="en-US" dirty="0"/>
              <a:t> (will start up AVD)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Approved for Public Release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63</a:t>
            </a:fld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0" name="Flowchart: Connector 9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653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Create AVD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2"/>
          </p:nvPr>
        </p:nvSpPr>
        <p:spPr>
          <a:xfrm>
            <a:off x="685800" y="2438400"/>
            <a:ext cx="2743200" cy="3810000"/>
          </a:xfrm>
        </p:spPr>
        <p:txBody>
          <a:bodyPr/>
          <a:lstStyle/>
          <a:p>
            <a:r>
              <a:rPr lang="en-US" dirty="0"/>
              <a:t>Location of AVD Files</a:t>
            </a:r>
            <a:r>
              <a:rPr lang="en-US" dirty="0" smtClean="0"/>
              <a:t>: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Approved for Public Release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64</a:t>
            </a:fld>
            <a:endParaRPr lang="en-US" dirty="0"/>
          </a:p>
        </p:txBody>
      </p:sp>
      <p:pic>
        <p:nvPicPr>
          <p:cNvPr id="10" name="Content Placeholder 9"/>
          <p:cNvPicPr>
            <a:picLocks noGrp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657600" y="1024721"/>
            <a:ext cx="4876800" cy="5240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0917141"/>
              </p:ext>
            </p:extLst>
          </p:nvPr>
        </p:nvGraphicFramePr>
        <p:xfrm>
          <a:off x="228600" y="2743200"/>
          <a:ext cx="3219450" cy="8412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90600"/>
                <a:gridCol w="2228850"/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Desktop OS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AVD Data Location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Ubuntu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/home/&lt;username&gt;/.android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Max OS X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/Users/&lt;username&gt;/.android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Windows 7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C:\Users\&lt;username&gt;\.android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2" name="Rounded Rectangle 11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5" name="Flowchart: Connector 14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48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/.android </a:t>
            </a:r>
            <a:br>
              <a:rPr lang="en-US" dirty="0" smtClean="0"/>
            </a:br>
            <a:r>
              <a:rPr lang="en-US" dirty="0" smtClean="0"/>
              <a:t>Directory Tree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Command: 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tree</a:t>
            </a: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Approved for Public Release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65</a:t>
            </a:fld>
            <a:endParaRPr lang="en-US" dirty="0"/>
          </a:p>
        </p:txBody>
      </p:sp>
      <p:pic>
        <p:nvPicPr>
          <p:cNvPr id="8" name="Content Placeholder 7"/>
          <p:cNvPicPr>
            <a:picLocks noGrp="1"/>
          </p:cNvPicPr>
          <p:nvPr>
            <p:ph type="pic" idx="1"/>
          </p:nvPr>
        </p:nvPicPr>
        <p:blipFill>
          <a:blip r:embed="rId3"/>
          <a:srcRect t="5388" b="5388"/>
          <a:stretch>
            <a:fillRect/>
          </a:stretch>
        </p:blipFill>
        <p:spPr>
          <a:xfrm rot="420000">
            <a:off x="3485793" y="1257326"/>
            <a:ext cx="4617720" cy="393192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635" y="5638800"/>
            <a:ext cx="8890000" cy="495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0605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Interesting Files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 smtClean="0"/>
              <a:t>cache.img</a:t>
            </a:r>
            <a:r>
              <a:rPr lang="en-US" dirty="0"/>
              <a:t>: disk image of /cache partition</a:t>
            </a:r>
          </a:p>
          <a:p>
            <a:r>
              <a:rPr lang="en-US" b="1" dirty="0" err="1" smtClean="0"/>
              <a:t>sdcard.img</a:t>
            </a:r>
            <a:r>
              <a:rPr lang="en-US" dirty="0"/>
              <a:t>: disk image of SD card (if created during AVD setup)</a:t>
            </a:r>
          </a:p>
          <a:p>
            <a:r>
              <a:rPr lang="en-US" b="1" dirty="0" err="1" smtClean="0"/>
              <a:t>userdata-qemu.img</a:t>
            </a:r>
            <a:r>
              <a:rPr lang="en-US" dirty="0"/>
              <a:t>: disk image of /data </a:t>
            </a:r>
            <a:r>
              <a:rPr lang="en-US" dirty="0" smtClean="0"/>
              <a:t>partition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More details on these directories later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Approved for Public Release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66</a:t>
            </a:fld>
            <a:endParaRPr lang="en-US"/>
          </a:p>
        </p:txBody>
      </p:sp>
      <p:pic>
        <p:nvPicPr>
          <p:cNvPr id="10" name="Picture 9"/>
          <p:cNvPicPr/>
          <p:nvPr/>
        </p:nvPicPr>
        <p:blipFill>
          <a:blip r:embed="rId3"/>
          <a:stretch>
            <a:fillRect/>
          </a:stretch>
        </p:blipFill>
        <p:spPr>
          <a:xfrm>
            <a:off x="228600" y="3962400"/>
            <a:ext cx="8690381" cy="106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ounded Rectangle 10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4" name="Flowchart: Connector 13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784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Learned </a:t>
            </a:r>
            <a:r>
              <a:rPr lang="en-US" dirty="0"/>
              <a:t>a brief overview of Android and Linux</a:t>
            </a:r>
          </a:p>
          <a:p>
            <a:r>
              <a:rPr lang="en-US" dirty="0" smtClean="0"/>
              <a:t>Defined </a:t>
            </a:r>
            <a:r>
              <a:rPr lang="en-US" dirty="0"/>
              <a:t>the basics of forensics, penetration testing, and vulnerability assessments</a:t>
            </a:r>
          </a:p>
          <a:p>
            <a:r>
              <a:rPr lang="en-US" dirty="0" smtClean="0"/>
              <a:t>Explored </a:t>
            </a:r>
            <a:r>
              <a:rPr lang="en-US" dirty="0"/>
              <a:t>the hardware components of an Android device</a:t>
            </a:r>
          </a:p>
          <a:p>
            <a:r>
              <a:rPr lang="en-US" dirty="0" smtClean="0"/>
              <a:t>Familiarized </a:t>
            </a:r>
            <a:r>
              <a:rPr lang="en-US" dirty="0"/>
              <a:t>with the Forensics Workstation and Android AVD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Approved for Public Release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67</a:t>
            </a:fld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0" name="Flowchart: Connector 9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694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EXERCISE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Create AVD and explore directories of </a:t>
            </a:r>
            <a:r>
              <a:rPr lang="en-US" dirty="0" smtClean="0"/>
              <a:t>interest</a:t>
            </a:r>
          </a:p>
          <a:p>
            <a:pPr lvl="1"/>
            <a:r>
              <a:rPr lang="en-US" dirty="0" smtClean="0"/>
              <a:t>Create </a:t>
            </a:r>
            <a:r>
              <a:rPr lang="en-US" dirty="0" err="1"/>
              <a:t>FroyoForensics</a:t>
            </a:r>
            <a:r>
              <a:rPr lang="en-US" dirty="0"/>
              <a:t> AVD or AVD based on your own </a:t>
            </a:r>
            <a:r>
              <a:rPr lang="en-US" dirty="0" smtClean="0"/>
              <a:t>Android device</a:t>
            </a:r>
          </a:p>
          <a:p>
            <a:pPr lvl="1"/>
            <a:r>
              <a:rPr lang="fr-FR" dirty="0" smtClean="0"/>
              <a:t>Explore </a:t>
            </a:r>
            <a:r>
              <a:rPr lang="fr-FR" dirty="0" smtClean="0">
                <a:latin typeface="Courier New" pitchFamily="49" charset="0"/>
                <a:cs typeface="Courier New" pitchFamily="49" charset="0"/>
              </a:rPr>
              <a:t>/.</a:t>
            </a:r>
            <a:r>
              <a:rPr lang="fr-FR" dirty="0" err="1" smtClean="0">
                <a:latin typeface="Courier New" pitchFamily="49" charset="0"/>
                <a:cs typeface="Courier New" pitchFamily="49" charset="0"/>
              </a:rPr>
              <a:t>android</a:t>
            </a:r>
            <a:r>
              <a:rPr lang="fr-FR" dirty="0" smtClean="0"/>
              <a:t> </a:t>
            </a:r>
            <a:r>
              <a:rPr lang="fr-FR" dirty="0" err="1"/>
              <a:t>subdirectories</a:t>
            </a:r>
            <a:endParaRPr lang="fr-FR" dirty="0"/>
          </a:p>
          <a:p>
            <a:pPr lvl="1"/>
            <a:r>
              <a:rPr lang="fr-FR" dirty="0" err="1" smtClean="0"/>
              <a:t>Locate</a:t>
            </a:r>
            <a:r>
              <a:rPr lang="fr-FR" dirty="0" smtClean="0"/>
              <a:t> </a:t>
            </a:r>
            <a:r>
              <a:rPr lang="fr-FR" dirty="0" err="1">
                <a:latin typeface="Courier New" pitchFamily="49" charset="0"/>
                <a:cs typeface="Courier New" pitchFamily="49" charset="0"/>
              </a:rPr>
              <a:t>cache.img</a:t>
            </a:r>
            <a:endParaRPr lang="fr-FR" dirty="0">
              <a:latin typeface="Courier New" pitchFamily="49" charset="0"/>
              <a:cs typeface="Courier New" pitchFamily="49" charset="0"/>
            </a:endParaRP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Approved for Public Release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68</a:t>
            </a:fld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0" name="Flowchart: Connector 9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991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30352" y="685800"/>
            <a:ext cx="7772400" cy="1993392"/>
          </a:xfrm>
        </p:spPr>
        <p:txBody>
          <a:bodyPr/>
          <a:lstStyle/>
          <a:p>
            <a:r>
              <a:rPr lang="en-US" dirty="0" smtClean="0"/>
              <a:t>Connecting a Device </a:t>
            </a:r>
            <a:br>
              <a:rPr lang="en-US" dirty="0" smtClean="0"/>
            </a:br>
            <a:r>
              <a:rPr lang="en-US" dirty="0" smtClean="0"/>
              <a:t>for Forensics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28800" y="6356351"/>
            <a:ext cx="5105400" cy="273049"/>
          </a:xfrm>
        </p:spPr>
        <p:txBody>
          <a:bodyPr/>
          <a:lstStyle/>
          <a:p>
            <a:r>
              <a:rPr lang="en-US" dirty="0" smtClean="0"/>
              <a:t>Approved for Public Release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69</a:t>
            </a:fld>
            <a:endParaRPr lang="en-US" dirty="0"/>
          </a:p>
        </p:txBody>
      </p:sp>
      <p:pic>
        <p:nvPicPr>
          <p:cNvPr id="8194" name="Picture 2" descr="http://code.google.com/chrome/mobile/images/debuggingSetup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124200"/>
            <a:ext cx="5000625" cy="2714626"/>
          </a:xfrm>
          <a:prstGeom prst="rect">
            <a:avLst/>
          </a:prstGeom>
          <a:noFill/>
          <a:effectLst>
            <a:glow rad="228600">
              <a:schemeClr val="tx1"/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5336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Prerequisites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/>
              <a:t>Introduction to Android Development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and / or</a:t>
            </a:r>
            <a:br>
              <a:rPr lang="en-US" dirty="0" smtClean="0"/>
            </a:br>
            <a:endParaRPr lang="en-US" dirty="0" smtClean="0"/>
          </a:p>
          <a:p>
            <a:pPr algn="ctr"/>
            <a:r>
              <a:rPr lang="en-US" dirty="0" smtClean="0"/>
              <a:t>Introduction to Linux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Approved for Public Release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0" name="Flowchart: Connector 9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075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Connecting Device to VM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5486400" cy="4434840"/>
          </a:xfrm>
        </p:spPr>
        <p:txBody>
          <a:bodyPr/>
          <a:lstStyle/>
          <a:p>
            <a:r>
              <a:rPr lang="en-US" dirty="0" smtClean="0"/>
              <a:t>Mac OS X with </a:t>
            </a:r>
            <a:r>
              <a:rPr lang="en-US" dirty="0" err="1" smtClean="0"/>
              <a:t>VMWare</a:t>
            </a:r>
            <a:r>
              <a:rPr lang="en-US" dirty="0" smtClean="0"/>
              <a:t> Fusion</a:t>
            </a:r>
          </a:p>
          <a:p>
            <a:r>
              <a:rPr lang="en-US" dirty="0" err="1" smtClean="0"/>
              <a:t>VirtualBox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Approved for Public Release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70</a:t>
            </a:fld>
            <a:endParaRPr lang="en-US" dirty="0"/>
          </a:p>
        </p:txBody>
      </p:sp>
      <p:pic>
        <p:nvPicPr>
          <p:cNvPr id="9" name="Content Placeholder 8"/>
          <p:cNvPicPr>
            <a:picLocks noGrp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200400" y="2514600"/>
            <a:ext cx="5190790" cy="3863464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290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Setting up USB Interfaces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device has different USB setting options when connected to a </a:t>
            </a:r>
            <a:r>
              <a:rPr lang="en-US" dirty="0" smtClean="0"/>
              <a:t>PC</a:t>
            </a:r>
          </a:p>
          <a:p>
            <a:r>
              <a:rPr lang="en-US" dirty="0"/>
              <a:t>Some options are:</a:t>
            </a:r>
          </a:p>
          <a:p>
            <a:pPr lvl="1"/>
            <a:r>
              <a:rPr lang="en-US" dirty="0" smtClean="0"/>
              <a:t>Charge </a:t>
            </a:r>
            <a:r>
              <a:rPr lang="en-US" dirty="0"/>
              <a:t>only</a:t>
            </a:r>
          </a:p>
          <a:p>
            <a:pPr lvl="1"/>
            <a:r>
              <a:rPr lang="en-US" dirty="0" smtClean="0"/>
              <a:t>Sync</a:t>
            </a:r>
            <a:endParaRPr lang="en-US" dirty="0"/>
          </a:p>
          <a:p>
            <a:pPr lvl="1"/>
            <a:r>
              <a:rPr lang="en-US" dirty="0" smtClean="0"/>
              <a:t>Disk </a:t>
            </a:r>
            <a:r>
              <a:rPr lang="en-US" dirty="0"/>
              <a:t>drive</a:t>
            </a:r>
          </a:p>
          <a:p>
            <a:pPr lvl="1"/>
            <a:r>
              <a:rPr lang="en-US" dirty="0" smtClean="0"/>
              <a:t>Mobile </a:t>
            </a:r>
            <a:r>
              <a:rPr lang="en-US" dirty="0"/>
              <a:t>Broadband Connect</a:t>
            </a:r>
          </a:p>
          <a:p>
            <a:pPr lvl="1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Approved for Public Release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71</a:t>
            </a:fld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229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USB Connection 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900" dirty="0"/>
              <a:t>To ensure the device is connected and passing through the “host” OS to the Ubuntu VM</a:t>
            </a:r>
          </a:p>
          <a:p>
            <a:pPr lvl="1"/>
            <a:r>
              <a:rPr lang="en-US" dirty="0"/>
              <a:t>Open a terminal window and type </a:t>
            </a:r>
            <a:r>
              <a:rPr lang="en-US" b="1" dirty="0" err="1"/>
              <a:t>dmesg</a:t>
            </a:r>
            <a:r>
              <a:rPr lang="en-US" dirty="0"/>
              <a:t> (display message or driver message)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Approved for Public Release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72</a:t>
            </a:fld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1575816" y="3962400"/>
            <a:ext cx="5943600" cy="74485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219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USB Forensics Precaution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Important to disable auto-mount to prevent automatic detection and mounting of USB mass </a:t>
            </a:r>
            <a:r>
              <a:rPr lang="en-US" dirty="0" smtClean="0"/>
              <a:t>storage</a:t>
            </a:r>
            <a:endParaRPr lang="en-US" dirty="0"/>
          </a:p>
          <a:p>
            <a:r>
              <a:rPr lang="en-US" dirty="0"/>
              <a:t>Critical to limit and modifications to device when acquiring forensic </a:t>
            </a:r>
            <a:r>
              <a:rPr lang="en-US" dirty="0" smtClean="0"/>
              <a:t>data (more later)</a:t>
            </a:r>
            <a:endParaRPr lang="en-US" dirty="0"/>
          </a:p>
          <a:p>
            <a:r>
              <a:rPr lang="en-US" dirty="0"/>
              <a:t>A hardware USB write blocker is an option</a:t>
            </a:r>
          </a:p>
          <a:p>
            <a:r>
              <a:rPr lang="en-US" sz="2800" dirty="0"/>
              <a:t>To check for mounted SD cards, use </a:t>
            </a:r>
            <a:r>
              <a:rPr lang="en-US" sz="2800" dirty="0" err="1" smtClean="0">
                <a:latin typeface="Courier New" pitchFamily="49" charset="0"/>
                <a:cs typeface="Courier New" pitchFamily="49" charset="0"/>
              </a:rPr>
              <a:t>df</a:t>
            </a:r>
            <a:r>
              <a:rPr lang="en-US" sz="2800" dirty="0" smtClean="0"/>
              <a:t> </a:t>
            </a:r>
            <a:r>
              <a:rPr lang="en-US" sz="2800" dirty="0"/>
              <a:t>command</a:t>
            </a:r>
            <a:r>
              <a:rPr lang="en-US" sz="2800" dirty="0" smtClean="0"/>
              <a:t>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Approved for Public Release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73</a:t>
            </a:fld>
            <a:endParaRPr lang="en-US" dirty="0"/>
          </a:p>
        </p:txBody>
      </p:sp>
      <p:pic>
        <p:nvPicPr>
          <p:cNvPr id="8" name="Picture 7"/>
          <p:cNvPicPr/>
          <p:nvPr/>
        </p:nvPicPr>
        <p:blipFill>
          <a:blip r:embed="rId3"/>
          <a:stretch>
            <a:fillRect/>
          </a:stretch>
        </p:blipFill>
        <p:spPr>
          <a:xfrm>
            <a:off x="762000" y="5562600"/>
            <a:ext cx="4924425" cy="123825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usb_write_blocker_angle_med[1]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0" y="5056588"/>
            <a:ext cx="2025598" cy="156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46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30352" y="685800"/>
            <a:ext cx="7772400" cy="1993392"/>
          </a:xfrm>
        </p:spPr>
        <p:txBody>
          <a:bodyPr/>
          <a:lstStyle/>
          <a:p>
            <a:r>
              <a:rPr lang="en-US" dirty="0" smtClean="0"/>
              <a:t>SD Card Info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28800" y="6356351"/>
            <a:ext cx="5105400" cy="273049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http://www.geeky-gadgets.com/wp-content/uploads/2010/08/android3.jpg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74</a:t>
            </a:fld>
            <a:endParaRPr lang="en-US" dirty="0"/>
          </a:p>
        </p:txBody>
      </p:sp>
      <p:pic>
        <p:nvPicPr>
          <p:cNvPr id="6149" name="Picture 5"/>
          <p:cNvPicPr>
            <a:picLocks noGrp="1" noChangeAspect="1" noChangeArrowheads="1"/>
          </p:cNvPicPr>
          <p:nvPr>
            <p:ph type="pic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" r="6736"/>
          <a:stretch>
            <a:fillRect/>
          </a:stretch>
        </p:blipFill>
        <p:spPr bwMode="auto">
          <a:xfrm rot="420000">
            <a:off x="4856449" y="3390038"/>
            <a:ext cx="3791639" cy="2949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0465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SD Card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Approved for Public Release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75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developers store large data files on SD cards.</a:t>
            </a:r>
          </a:p>
          <a:p>
            <a:r>
              <a:rPr lang="en-US" dirty="0"/>
              <a:t>Core application data is located in 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/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sdcard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/data/data</a:t>
            </a:r>
          </a:p>
          <a:p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581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30352" y="685800"/>
            <a:ext cx="7772400" cy="1993392"/>
          </a:xfrm>
        </p:spPr>
        <p:txBody>
          <a:bodyPr/>
          <a:lstStyle/>
          <a:p>
            <a:r>
              <a:rPr lang="en-US" dirty="0" smtClean="0"/>
              <a:t>Android Debug Bridge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28800" y="6356351"/>
            <a:ext cx="5105400" cy="273049"/>
          </a:xfrm>
        </p:spPr>
        <p:txBody>
          <a:bodyPr/>
          <a:lstStyle/>
          <a:p>
            <a:r>
              <a:rPr lang="en-US" dirty="0">
                <a:hlinkClick r:id="rId2"/>
              </a:rPr>
              <a:t>http://www.geeky-gadgets.com/wp-content/uploads/2010/08/android3.jpg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76</a:t>
            </a:fld>
            <a:endParaRPr lang="en-US" dirty="0"/>
          </a:p>
        </p:txBody>
      </p:sp>
      <p:pic>
        <p:nvPicPr>
          <p:cNvPr id="6149" name="Picture 5"/>
          <p:cNvPicPr>
            <a:picLocks noGrp="1" noChangeAspect="1" noChangeArrowheads="1"/>
          </p:cNvPicPr>
          <p:nvPr>
            <p:ph type="pic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" r="6736"/>
          <a:stretch>
            <a:fillRect/>
          </a:stretch>
        </p:blipFill>
        <p:spPr bwMode="auto">
          <a:xfrm rot="420000">
            <a:off x="4856449" y="3390038"/>
            <a:ext cx="3791639" cy="2949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8325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Android Debug Bridge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One of the most important pieces of Android forensics. </a:t>
            </a:r>
          </a:p>
          <a:p>
            <a:r>
              <a:rPr lang="en-US" dirty="0"/>
              <a:t>Best time to pay attention is now.</a:t>
            </a:r>
          </a:p>
          <a:p>
            <a:r>
              <a:rPr lang="en-US" dirty="0"/>
              <a:t>Android Debug Bridge (ADB)</a:t>
            </a:r>
          </a:p>
          <a:p>
            <a:pPr lvl="1"/>
            <a:r>
              <a:rPr lang="en-US" dirty="0"/>
              <a:t>Developers use this, forensic analysts and security analysts rely on this.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Approved for Public Release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77</a:t>
            </a:fld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0" name="Flowchart: Connector 9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787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USB Debugging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Enable </a:t>
            </a:r>
            <a:r>
              <a:rPr lang="en-US" dirty="0"/>
              <a:t>USB debugging on device</a:t>
            </a:r>
          </a:p>
          <a:p>
            <a:pPr lvl="1"/>
            <a:r>
              <a:rPr lang="en-US" dirty="0"/>
              <a:t>Applications &gt; Development &gt; USB Debugging</a:t>
            </a:r>
          </a:p>
          <a:p>
            <a:pPr lvl="1"/>
            <a:r>
              <a:rPr lang="en-US" dirty="0"/>
              <a:t>This will run </a:t>
            </a:r>
            <a:r>
              <a:rPr lang="en-US" dirty="0" err="1"/>
              <a:t>adb</a:t>
            </a:r>
            <a:r>
              <a:rPr lang="en-US" dirty="0"/>
              <a:t> daemon (</a:t>
            </a:r>
            <a:r>
              <a:rPr lang="en-US" dirty="0" err="1"/>
              <a:t>adbd</a:t>
            </a:r>
            <a:r>
              <a:rPr lang="en-US" dirty="0"/>
              <a:t>) on device.</a:t>
            </a:r>
          </a:p>
          <a:p>
            <a:pPr lvl="1"/>
            <a:r>
              <a:rPr lang="en-US" dirty="0" err="1"/>
              <a:t>adbd</a:t>
            </a:r>
            <a:r>
              <a:rPr lang="en-US" dirty="0"/>
              <a:t> runs as a user account, not an admin account. No root access. Unless your device is rooted, then </a:t>
            </a:r>
            <a:r>
              <a:rPr lang="en-US" dirty="0" err="1"/>
              <a:t>adbd</a:t>
            </a:r>
            <a:r>
              <a:rPr lang="en-US" dirty="0"/>
              <a:t> will run as root.</a:t>
            </a:r>
          </a:p>
          <a:p>
            <a:pPr lvl="1"/>
            <a:r>
              <a:rPr lang="en-US" dirty="0"/>
              <a:t>If the device is locked with a pass code, enabling USB debugging is difficult.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Approved for Public Release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78</a:t>
            </a:fld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0" name="Flowchart: Connector 9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753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USB Debugging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275" y="1935163"/>
            <a:ext cx="5381449" cy="4389437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Source: http://theheatweb.com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79</a:t>
            </a:fld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955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Legalities  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Possibility of Android devices being involved in crimes</a:t>
            </a:r>
          </a:p>
          <a:p>
            <a:r>
              <a:rPr lang="en-US" dirty="0"/>
              <a:t>Easily cross geographical </a:t>
            </a:r>
            <a:r>
              <a:rPr lang="en-US" dirty="0" smtClean="0"/>
              <a:t>boundaries; multi-jurisdictional </a:t>
            </a:r>
            <a:r>
              <a:rPr lang="en-US" dirty="0"/>
              <a:t>issues</a:t>
            </a:r>
          </a:p>
          <a:p>
            <a:r>
              <a:rPr lang="en-US" dirty="0" smtClean="0"/>
              <a:t>Forensic </a:t>
            </a:r>
            <a:r>
              <a:rPr lang="en-US" dirty="0"/>
              <a:t>investigator should be well aware of regional laws </a:t>
            </a:r>
          </a:p>
          <a:p>
            <a:r>
              <a:rPr lang="en-US" dirty="0" smtClean="0"/>
              <a:t>Data may be altered during collection, causing legal challenges</a:t>
            </a:r>
          </a:p>
          <a:p>
            <a:r>
              <a:rPr lang="en-US" dirty="0" smtClean="0"/>
              <a:t>Fully document justification for data modification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57400" y="6356351"/>
            <a:ext cx="6172200" cy="273049"/>
          </a:xfrm>
        </p:spPr>
        <p:txBody>
          <a:bodyPr/>
          <a:lstStyle/>
          <a:p>
            <a:r>
              <a:rPr lang="en-US" dirty="0">
                <a:hlinkClick r:id="rId3"/>
              </a:rPr>
              <a:t>http://www.forensicfocus.com/downloads/windows-mobile-forensic-process-model.pdf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6" name="Flowchart: Connector 15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924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USB Debugging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Enable </a:t>
            </a:r>
            <a:r>
              <a:rPr lang="en-US" dirty="0"/>
              <a:t>USB debugging on device</a:t>
            </a:r>
          </a:p>
          <a:p>
            <a:pPr lvl="1"/>
            <a:r>
              <a:rPr lang="en-US" dirty="0"/>
              <a:t>Applications &gt; Development &gt; USB Debugging</a:t>
            </a:r>
          </a:p>
          <a:p>
            <a:pPr lvl="1"/>
            <a:r>
              <a:rPr lang="en-US" dirty="0"/>
              <a:t>This will run </a:t>
            </a:r>
            <a:r>
              <a:rPr lang="en-US" dirty="0" err="1"/>
              <a:t>adb</a:t>
            </a:r>
            <a:r>
              <a:rPr lang="en-US" dirty="0"/>
              <a:t> daemon (</a:t>
            </a:r>
            <a:r>
              <a:rPr lang="en-US" dirty="0" err="1"/>
              <a:t>adbd</a:t>
            </a:r>
            <a:r>
              <a:rPr lang="en-US" dirty="0"/>
              <a:t>) on device.</a:t>
            </a:r>
          </a:p>
          <a:p>
            <a:pPr lvl="1"/>
            <a:r>
              <a:rPr lang="en-US" dirty="0" err="1"/>
              <a:t>adbd</a:t>
            </a:r>
            <a:r>
              <a:rPr lang="en-US" dirty="0"/>
              <a:t> runs as a user account, not an admin account. No root access. Unless your device is rooted, then </a:t>
            </a:r>
            <a:r>
              <a:rPr lang="en-US" dirty="0" err="1"/>
              <a:t>adbd</a:t>
            </a:r>
            <a:r>
              <a:rPr lang="en-US" dirty="0"/>
              <a:t> will run as root.</a:t>
            </a:r>
          </a:p>
          <a:p>
            <a:pPr lvl="1"/>
            <a:r>
              <a:rPr lang="en-US" dirty="0"/>
              <a:t>If the device is locked with a pass code, enabling USB debugging is difficult.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Approved for Public Release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80</a:t>
            </a:fld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0" name="Flowchart: Connector 9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954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ADB Components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Three components</a:t>
            </a:r>
          </a:p>
          <a:p>
            <a:pPr lvl="1"/>
            <a:r>
              <a:rPr lang="en-US" sz="2700" dirty="0" err="1"/>
              <a:t>adbd</a:t>
            </a:r>
            <a:r>
              <a:rPr lang="en-US" sz="2700" dirty="0"/>
              <a:t> on device</a:t>
            </a:r>
          </a:p>
          <a:p>
            <a:pPr lvl="1"/>
            <a:r>
              <a:rPr lang="en-US" sz="2700" dirty="0" err="1"/>
              <a:t>adbd</a:t>
            </a:r>
            <a:r>
              <a:rPr lang="en-US" sz="2700" dirty="0"/>
              <a:t> on workstation</a:t>
            </a:r>
          </a:p>
          <a:p>
            <a:pPr lvl="1"/>
            <a:r>
              <a:rPr lang="en-US" sz="2700" dirty="0" err="1"/>
              <a:t>adb</a:t>
            </a:r>
            <a:r>
              <a:rPr lang="en-US" sz="2700" dirty="0"/>
              <a:t> on </a:t>
            </a:r>
            <a:r>
              <a:rPr lang="en-US" sz="2700" dirty="0" smtClean="0"/>
              <a:t>workstation</a:t>
            </a:r>
          </a:p>
          <a:p>
            <a:endParaRPr lang="en-US" sz="2900" dirty="0"/>
          </a:p>
          <a:p>
            <a:r>
              <a:rPr lang="en-US" sz="2900" dirty="0" err="1" smtClean="0"/>
              <a:t>adb</a:t>
            </a:r>
            <a:r>
              <a:rPr lang="en-US" sz="2900" dirty="0" smtClean="0"/>
              <a:t> is free, open-source, and our primary tool for Android forensics</a:t>
            </a:r>
          </a:p>
          <a:p>
            <a:endParaRPr lang="en-US" sz="29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Approved for Public Release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81</a:t>
            </a:fld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688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ADB Devices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identify devices connected, use command </a:t>
            </a:r>
            <a:r>
              <a:rPr lang="en-US" b="1" dirty="0" err="1"/>
              <a:t>adb</a:t>
            </a:r>
            <a:r>
              <a:rPr lang="en-US" b="1" dirty="0"/>
              <a:t> </a:t>
            </a:r>
            <a:r>
              <a:rPr lang="en-US" b="1" dirty="0" smtClean="0"/>
              <a:t>devices</a:t>
            </a:r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Approved for Public Release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82</a:t>
            </a:fld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2305050" y="2986087"/>
            <a:ext cx="4533900" cy="88582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243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Bad ADB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800600" cy="4434840"/>
          </a:xfrm>
        </p:spPr>
        <p:txBody>
          <a:bodyPr/>
          <a:lstStyle/>
          <a:p>
            <a:r>
              <a:rPr lang="en-US" dirty="0"/>
              <a:t>Sometimes </a:t>
            </a:r>
            <a:r>
              <a:rPr lang="en-US" dirty="0" err="1"/>
              <a:t>adb</a:t>
            </a:r>
            <a:r>
              <a:rPr lang="en-US" dirty="0"/>
              <a:t> doesn’t respond properly. </a:t>
            </a:r>
          </a:p>
          <a:p>
            <a:r>
              <a:rPr lang="en-US" sz="2800" dirty="0"/>
              <a:t>To kill </a:t>
            </a:r>
            <a:r>
              <a:rPr lang="en-US" sz="2800" dirty="0" err="1"/>
              <a:t>adb</a:t>
            </a:r>
            <a:r>
              <a:rPr lang="en-US" sz="2800" dirty="0"/>
              <a:t>, use command </a:t>
            </a:r>
            <a:r>
              <a:rPr lang="en-US" sz="2800" b="1" dirty="0" err="1"/>
              <a:t>adb</a:t>
            </a:r>
            <a:r>
              <a:rPr lang="en-US" sz="2800" b="1" dirty="0"/>
              <a:t> kill-server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667">
                        <a14:foregroundMark x1="8333" y1="51004" x2="8333" y2="51004"/>
                        <a14:foregroundMark x1="32333" y1="28916" x2="32333" y2="28916"/>
                        <a14:foregroundMark x1="63667" y1="48594" x2="63667" y2="48594"/>
                        <a14:foregroundMark x1="67000" y1="21285" x2="67000" y2="21285"/>
                        <a14:foregroundMark x1="63333" y1="24900" x2="63333" y2="24900"/>
                        <a14:foregroundMark x1="65000" y1="23293" x2="65000" y2="23293"/>
                        <a14:foregroundMark x1="71000" y1="16867" x2="71000" y2="16867"/>
                        <a14:foregroundMark x1="61000" y1="28112" x2="61000" y2="28112"/>
                        <a14:foregroundMark x1="67333" y1="4418" x2="67333" y2="4418"/>
                        <a14:foregroundMark x1="75000" y1="5622" x2="75000" y2="5622"/>
                        <a14:foregroundMark x1="84000" y1="5221" x2="84000" y2="5221"/>
                        <a14:foregroundMark x1="87000" y1="7229" x2="87000" y2="7229"/>
                        <a14:foregroundMark x1="92000" y1="8434" x2="92000" y2="8434"/>
                        <a14:foregroundMark x1="97333" y1="8434" x2="97333" y2="8434"/>
                        <a14:foregroundMark x1="70333" y1="17671" x2="70333" y2="17671"/>
                        <a14:backgroundMark x1="83000" y1="6827" x2="83000" y2="6827"/>
                        <a14:backgroundMark x1="83000" y1="4016" x2="83000" y2="4016"/>
                        <a14:backgroundMark x1="88333" y1="6024" x2="88333" y2="60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0" y="1981200"/>
            <a:ext cx="2857500" cy="2371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Approved for Public Release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83</a:t>
            </a:fld>
            <a:endParaRPr lang="en-US" dirty="0"/>
          </a:p>
        </p:txBody>
      </p:sp>
      <p:pic>
        <p:nvPicPr>
          <p:cNvPr id="9" name="Picture 8"/>
          <p:cNvPicPr/>
          <p:nvPr/>
        </p:nvPicPr>
        <p:blipFill>
          <a:blip r:embed="rId5"/>
          <a:stretch>
            <a:fillRect/>
          </a:stretch>
        </p:blipFill>
        <p:spPr>
          <a:xfrm>
            <a:off x="2057400" y="4648200"/>
            <a:ext cx="4562475" cy="1038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ounded Rectangle 9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3" name="Flowchart: Connector 12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773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ADB Shell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open an </a:t>
            </a:r>
            <a:r>
              <a:rPr lang="en-US" dirty="0" err="1"/>
              <a:t>adb</a:t>
            </a:r>
            <a:r>
              <a:rPr lang="en-US" dirty="0"/>
              <a:t> shell on an Android device, use command </a:t>
            </a:r>
            <a:r>
              <a:rPr lang="en-US" b="1" dirty="0" err="1"/>
              <a:t>adb</a:t>
            </a:r>
            <a:r>
              <a:rPr lang="en-US" b="1" dirty="0"/>
              <a:t> </a:t>
            </a:r>
            <a:r>
              <a:rPr lang="en-US" b="1" dirty="0" smtClean="0"/>
              <a:t>shell</a:t>
            </a:r>
          </a:p>
          <a:p>
            <a:endParaRPr lang="en-US" b="1" dirty="0"/>
          </a:p>
          <a:p>
            <a:pPr lvl="1"/>
            <a:r>
              <a:rPr lang="en-US" dirty="0"/>
              <a:t>Gives full shell access directly on device.</a:t>
            </a:r>
          </a:p>
          <a:p>
            <a:pPr lvl="1"/>
            <a:r>
              <a:rPr lang="en-US" dirty="0"/>
              <a:t>Once we learn more about file system and directories, </a:t>
            </a:r>
            <a:r>
              <a:rPr lang="en-US" dirty="0" err="1"/>
              <a:t>adb</a:t>
            </a:r>
            <a:r>
              <a:rPr lang="en-US" dirty="0"/>
              <a:t> shell will get you much of the data needed for forensic analysis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Approved for Public Release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84</a:t>
            </a:fld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2900362" y="2895600"/>
            <a:ext cx="3343275" cy="37147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361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57200" y="1920085"/>
            <a:ext cx="8229600" cy="4434840"/>
          </a:xfrm>
        </p:spPr>
        <p:txBody>
          <a:bodyPr>
            <a:normAutofit/>
          </a:bodyPr>
          <a:lstStyle/>
          <a:p>
            <a:pPr marL="274320" lvl="2" indent="-274320">
              <a:buClr>
                <a:schemeClr val="accent3"/>
              </a:buClr>
              <a:buSzPct val="95000"/>
            </a:pPr>
            <a:endParaRPr lang="en-US" dirty="0" smtClean="0"/>
          </a:p>
          <a:p>
            <a:pPr marL="274320" lvl="2" indent="-274320">
              <a:buClr>
                <a:schemeClr val="accent3"/>
              </a:buClr>
              <a:buSzPct val="95000"/>
            </a:pPr>
            <a:endParaRPr lang="en-US" dirty="0"/>
          </a:p>
          <a:p>
            <a:pPr marL="274320" lvl="2" indent="-274320">
              <a:buClr>
                <a:schemeClr val="accent3"/>
              </a:buClr>
              <a:buSzPct val="95000"/>
            </a:pPr>
            <a:endParaRPr lang="en-US" dirty="0" smtClean="0"/>
          </a:p>
          <a:p>
            <a:pPr marL="274320" lvl="2" indent="-274320">
              <a:buClr>
                <a:schemeClr val="accent3"/>
              </a:buClr>
              <a:buSzPct val="95000"/>
            </a:pPr>
            <a:endParaRPr lang="en-US" dirty="0"/>
          </a:p>
          <a:p>
            <a:pPr marL="274320" lvl="2" indent="-274320">
              <a:buClr>
                <a:schemeClr val="accent3"/>
              </a:buClr>
              <a:buSzPct val="95000"/>
            </a:pPr>
            <a:endParaRPr lang="en-US" dirty="0" smtClean="0"/>
          </a:p>
          <a:p>
            <a:pPr marL="274320" lvl="2" indent="-274320">
              <a:buClr>
                <a:schemeClr val="accent3"/>
              </a:buClr>
              <a:buSzPct val="95000"/>
            </a:pPr>
            <a:endParaRPr lang="en-US" dirty="0"/>
          </a:p>
          <a:p>
            <a:pPr marL="274320" lvl="2" indent="-274320">
              <a:buClr>
                <a:schemeClr val="accent3"/>
              </a:buClr>
              <a:buSzPct val="95000"/>
            </a:pPr>
            <a:endParaRPr lang="en-US" dirty="0" smtClean="0"/>
          </a:p>
          <a:p>
            <a:pPr marL="274320" lvl="2" indent="-274320">
              <a:buClr>
                <a:schemeClr val="accent3"/>
              </a:buClr>
              <a:buSzPct val="95000"/>
            </a:pPr>
            <a:endParaRPr lang="en-US" dirty="0"/>
          </a:p>
          <a:p>
            <a:pPr marL="274320" lvl="2" indent="-274320">
              <a:buClr>
                <a:schemeClr val="accent3"/>
              </a:buClr>
              <a:buSzPct val="95000"/>
            </a:pPr>
            <a:endParaRPr lang="en-US" dirty="0" smtClean="0"/>
          </a:p>
          <a:p>
            <a:pPr marL="274320" lvl="2" indent="-274320">
              <a:buClr>
                <a:schemeClr val="accent3"/>
              </a:buClr>
              <a:buSzPct val="95000"/>
            </a:pPr>
            <a:endParaRPr lang="en-US" dirty="0"/>
          </a:p>
          <a:p>
            <a:pPr marL="274320" lvl="2" indent="-274320">
              <a:buClr>
                <a:schemeClr val="accent3"/>
              </a:buClr>
              <a:buSzPct val="95000"/>
            </a:pPr>
            <a:r>
              <a:rPr lang="en-US" dirty="0" smtClean="0"/>
              <a:t>Full </a:t>
            </a:r>
            <a:r>
              <a:rPr lang="en-US" dirty="0"/>
              <a:t>list of </a:t>
            </a:r>
            <a:r>
              <a:rPr lang="en-US" dirty="0" err="1"/>
              <a:t>adb</a:t>
            </a:r>
            <a:r>
              <a:rPr lang="en-US" dirty="0"/>
              <a:t> commands at </a:t>
            </a:r>
            <a:r>
              <a:rPr lang="en-US" u="sng" dirty="0" smtClean="0">
                <a:hlinkClick r:id="rId3"/>
              </a:rPr>
              <a:t>http</a:t>
            </a:r>
            <a:r>
              <a:rPr lang="en-US" u="sng" dirty="0">
                <a:hlinkClick r:id="rId3"/>
              </a:rPr>
              <a:t>://</a:t>
            </a:r>
            <a:r>
              <a:rPr lang="en-US" u="sng" dirty="0" smtClean="0">
                <a:hlinkClick r:id="rId3"/>
              </a:rPr>
              <a:t>developer.android.com/guide/developing/tools/adb.html</a:t>
            </a:r>
            <a:r>
              <a:rPr lang="en-US" u="sng" dirty="0" smtClean="0"/>
              <a:t> 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ADB Shell </a:t>
            </a:r>
            <a:r>
              <a:rPr lang="en-US" smtClean="0"/>
              <a:t>– example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Approved for Public Release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85</a:t>
            </a:fld>
            <a:endParaRPr lang="en-US" dirty="0"/>
          </a:p>
        </p:txBody>
      </p:sp>
      <p:pic>
        <p:nvPicPr>
          <p:cNvPr id="10" name="Content Placeholder 9"/>
          <p:cNvPicPr>
            <a:picLocks noGrp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4800601" y="1905000"/>
            <a:ext cx="3581400" cy="4002741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3" name="Flowchart: Connector 12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54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Learned proper technique for connecting Android device to a forensic workstation</a:t>
            </a:r>
          </a:p>
          <a:p>
            <a:pPr lvl="0"/>
            <a:r>
              <a:rPr lang="en-US" dirty="0"/>
              <a:t>Became familiar with USB Debugging’s importance to forensics</a:t>
            </a:r>
          </a:p>
          <a:p>
            <a:pPr lvl="0"/>
            <a:r>
              <a:rPr lang="en-US" dirty="0"/>
              <a:t>Explored ADB and its relevance to successful investigations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Approved for Public Release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86</a:t>
            </a:fld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0" name="Flowchart: Connector 9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579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EXERCISE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Locate data directory on an Android device</a:t>
            </a:r>
            <a:endParaRPr lang="en-US" dirty="0" smtClean="0"/>
          </a:p>
          <a:p>
            <a:pPr lvl="1"/>
            <a:r>
              <a:rPr lang="en-US" dirty="0" smtClean="0"/>
              <a:t>Connect </a:t>
            </a:r>
            <a:r>
              <a:rPr lang="en-US" dirty="0"/>
              <a:t>an Android device to your VM workstation (or startup an AVD)</a:t>
            </a:r>
          </a:p>
          <a:p>
            <a:pPr lvl="1"/>
            <a:r>
              <a:rPr lang="en-US" dirty="0" smtClean="0"/>
              <a:t>Verify </a:t>
            </a:r>
            <a:r>
              <a:rPr lang="en-US" dirty="0"/>
              <a:t>USB Debugging is enabled on the device</a:t>
            </a:r>
          </a:p>
          <a:p>
            <a:pPr lvl="1"/>
            <a:r>
              <a:rPr lang="en-US" dirty="0" smtClean="0"/>
              <a:t>Start 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adb</a:t>
            </a:r>
            <a:r>
              <a:rPr lang="en-US" dirty="0"/>
              <a:t> on your forensic workstation</a:t>
            </a:r>
          </a:p>
          <a:p>
            <a:pPr lvl="1"/>
            <a:r>
              <a:rPr lang="en-US" dirty="0" smtClean="0"/>
              <a:t>Using 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adb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 shell</a:t>
            </a:r>
            <a:r>
              <a:rPr lang="en-US" dirty="0"/>
              <a:t>, locate directories in 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/data/data</a:t>
            </a:r>
          </a:p>
          <a:p>
            <a:pPr lvl="1"/>
            <a:r>
              <a:rPr lang="en-US" dirty="0" smtClean="0"/>
              <a:t>Jot </a:t>
            </a:r>
            <a:r>
              <a:rPr lang="en-US" dirty="0"/>
              <a:t>down the name of some interesting directories for further exploration later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Approved for Public Release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87</a:t>
            </a:fld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0" name="Flowchart: Connector 9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267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30352" y="685800"/>
            <a:ext cx="7772400" cy="1993392"/>
          </a:xfrm>
        </p:spPr>
        <p:txBody>
          <a:bodyPr/>
          <a:lstStyle/>
          <a:p>
            <a:r>
              <a:rPr lang="en-US" dirty="0" smtClean="0"/>
              <a:t>File System</a:t>
            </a:r>
            <a:br>
              <a:rPr lang="en-US" dirty="0" smtClean="0"/>
            </a:br>
            <a:r>
              <a:rPr lang="en-US" dirty="0" smtClean="0"/>
              <a:t>&amp; Data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28800" y="6356351"/>
            <a:ext cx="5105400" cy="273049"/>
          </a:xfrm>
        </p:spPr>
        <p:txBody>
          <a:bodyPr/>
          <a:lstStyle/>
          <a:p>
            <a:r>
              <a:rPr lang="en-US" dirty="0">
                <a:hlinkClick r:id="rId2"/>
              </a:rPr>
              <a:t>http://www.geeky-gadgets.com/wp-content/uploads/2010/08/android3.jpg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88</a:t>
            </a:fld>
            <a:endParaRPr lang="en-US" dirty="0"/>
          </a:p>
        </p:txBody>
      </p:sp>
      <p:pic>
        <p:nvPicPr>
          <p:cNvPr id="6149" name="Picture 5"/>
          <p:cNvPicPr>
            <a:picLocks noGrp="1" noChangeAspect="1" noChangeArrowheads="1"/>
          </p:cNvPicPr>
          <p:nvPr>
            <p:ph type="pic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" r="6736"/>
          <a:stretch>
            <a:fillRect/>
          </a:stretch>
        </p:blipFill>
        <p:spPr bwMode="auto">
          <a:xfrm rot="420000">
            <a:off x="3504410" y="2199003"/>
            <a:ext cx="5216525" cy="405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1986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0" dirty="0" smtClean="0"/>
              <a:t>SMS History</a:t>
            </a:r>
          </a:p>
          <a:p>
            <a:r>
              <a:rPr lang="en-US" b="0" dirty="0" smtClean="0"/>
              <a:t>Deleted SMS</a:t>
            </a:r>
          </a:p>
          <a:p>
            <a:r>
              <a:rPr lang="en-US" b="0" dirty="0" smtClean="0"/>
              <a:t>Contacts (stored in phone memory and on SIM card)</a:t>
            </a:r>
          </a:p>
          <a:p>
            <a:r>
              <a:rPr lang="en-US" b="0" dirty="0" smtClean="0"/>
              <a:t>Call History</a:t>
            </a:r>
          </a:p>
          <a:p>
            <a:pPr lvl="1"/>
            <a:r>
              <a:rPr lang="en-US" b="0" dirty="0" smtClean="0"/>
              <a:t>Received Calls</a:t>
            </a:r>
          </a:p>
          <a:p>
            <a:pPr lvl="1"/>
            <a:r>
              <a:rPr lang="en-US" b="0" dirty="0" smtClean="0"/>
              <a:t>Dialed Numbers</a:t>
            </a:r>
          </a:p>
          <a:p>
            <a:pPr lvl="1"/>
            <a:r>
              <a:rPr lang="en-US" b="0" dirty="0" smtClean="0"/>
              <a:t>Missed Calls</a:t>
            </a:r>
          </a:p>
          <a:p>
            <a:pPr lvl="1"/>
            <a:r>
              <a:rPr lang="en-US" b="0" dirty="0" smtClean="0"/>
              <a:t>Call Dates &amp; Durations</a:t>
            </a:r>
          </a:p>
          <a:p>
            <a:r>
              <a:rPr lang="en-US" b="0" dirty="0" smtClean="0"/>
              <a:t>Datebook</a:t>
            </a:r>
          </a:p>
          <a:p>
            <a:r>
              <a:rPr lang="en-US" b="0" dirty="0" smtClean="0"/>
              <a:t>Scheduler</a:t>
            </a:r>
          </a:p>
          <a:p>
            <a:r>
              <a:rPr lang="en-US" b="0" dirty="0" smtClean="0"/>
              <a:t>Calendar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584700" y="1524000"/>
            <a:ext cx="3949700" cy="4656138"/>
          </a:xfrm>
        </p:spPr>
        <p:txBody>
          <a:bodyPr>
            <a:normAutofit fontScale="85000" lnSpcReduction="20000"/>
          </a:bodyPr>
          <a:lstStyle/>
          <a:p>
            <a:r>
              <a:rPr lang="en-US" b="0" dirty="0" smtClean="0"/>
              <a:t>To-Do List</a:t>
            </a:r>
          </a:p>
          <a:p>
            <a:r>
              <a:rPr lang="en-US" b="0" dirty="0" smtClean="0"/>
              <a:t>File System (physical memory)</a:t>
            </a:r>
          </a:p>
          <a:p>
            <a:pPr lvl="1"/>
            <a:r>
              <a:rPr lang="en-US" b="0" dirty="0" smtClean="0"/>
              <a:t>System Files</a:t>
            </a:r>
          </a:p>
          <a:p>
            <a:pPr lvl="1"/>
            <a:r>
              <a:rPr lang="en-US" b="0" dirty="0" smtClean="0"/>
              <a:t>Multimedia Files</a:t>
            </a:r>
          </a:p>
          <a:p>
            <a:pPr lvl="1"/>
            <a:r>
              <a:rPr lang="en-US" b="0" dirty="0" smtClean="0"/>
              <a:t>Java Files / </a:t>
            </a:r>
            <a:r>
              <a:rPr lang="en-US" b="0" dirty="0" err="1" smtClean="0"/>
              <a:t>Executables</a:t>
            </a:r>
            <a:endParaRPr lang="en-US" b="0" dirty="0" smtClean="0"/>
          </a:p>
          <a:p>
            <a:pPr lvl="1"/>
            <a:r>
              <a:rPr lang="en-US" b="0" dirty="0" smtClean="0"/>
              <a:t>Deleted Data</a:t>
            </a:r>
          </a:p>
          <a:p>
            <a:pPr lvl="1"/>
            <a:r>
              <a:rPr lang="en-US" b="0" dirty="0" smtClean="0"/>
              <a:t>Notepad</a:t>
            </a:r>
          </a:p>
          <a:p>
            <a:pPr lvl="1"/>
            <a:r>
              <a:rPr lang="en-US" b="0" dirty="0" smtClean="0"/>
              <a:t>More...</a:t>
            </a:r>
          </a:p>
          <a:p>
            <a:r>
              <a:rPr lang="en-US" b="0" dirty="0" smtClean="0"/>
              <a:t>GPS Waypoints, Tracks, Routes, etc.</a:t>
            </a:r>
          </a:p>
          <a:p>
            <a:r>
              <a:rPr lang="en-US" b="0" dirty="0" smtClean="0"/>
              <a:t>RAM/ROM</a:t>
            </a:r>
          </a:p>
          <a:p>
            <a:r>
              <a:rPr lang="en-US" b="0" dirty="0" smtClean="0"/>
              <a:t>Databases</a:t>
            </a:r>
          </a:p>
          <a:p>
            <a:r>
              <a:rPr lang="en-US" b="0" dirty="0" smtClean="0"/>
              <a:t>E-mail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Page  </a:t>
            </a:r>
            <a:fld id="{E40CCABB-9BBC-49C5-99B3-2E0B57D184A5}" type="slidenum">
              <a:rPr lang="en-US" smtClean="0"/>
              <a:pPr/>
              <a:t>89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Forensics Data Gathered and Analyzed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0" name="Flowchart: Connector 9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843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Forensic </a:t>
            </a:r>
            <a:r>
              <a:rPr lang="en-US" smtClean="0"/>
              <a:t>Investigations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http</a:t>
            </a:r>
            <a:r>
              <a:rPr lang="en-US"/>
              <a:t>://</a:t>
            </a:r>
            <a:r>
              <a:rPr lang="en-US" smtClean="0"/>
              <a:t>www.intellisec.com/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895600"/>
            <a:ext cx="22860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796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File </a:t>
            </a:r>
            <a:r>
              <a:rPr lang="en-US" dirty="0" smtClean="0"/>
              <a:t>System &amp; Data Overview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File Systems</a:t>
            </a:r>
          </a:p>
          <a:p>
            <a:r>
              <a:rPr lang="en-US" dirty="0" smtClean="0"/>
              <a:t>Data Storage</a:t>
            </a:r>
          </a:p>
          <a:p>
            <a:r>
              <a:rPr lang="en-US" dirty="0" smtClean="0"/>
              <a:t>What Data?</a:t>
            </a:r>
          </a:p>
          <a:p>
            <a:r>
              <a:rPr lang="en-US" dirty="0" smtClean="0"/>
              <a:t>Important Directories</a:t>
            </a:r>
          </a:p>
          <a:p>
            <a:r>
              <a:rPr lang="en-US" dirty="0" smtClean="0"/>
              <a:t>Five Data Storage Methods</a:t>
            </a:r>
          </a:p>
          <a:p>
            <a:pPr lvl="1"/>
            <a:r>
              <a:rPr lang="en-US" dirty="0" smtClean="0"/>
              <a:t>Shared Preferences</a:t>
            </a:r>
          </a:p>
          <a:p>
            <a:pPr lvl="1"/>
            <a:r>
              <a:rPr lang="en-US" dirty="0" smtClean="0"/>
              <a:t>Internal Storage</a:t>
            </a:r>
          </a:p>
          <a:p>
            <a:pPr lvl="1"/>
            <a:r>
              <a:rPr lang="en-US" dirty="0" smtClean="0"/>
              <a:t>External Storage</a:t>
            </a:r>
          </a:p>
          <a:p>
            <a:pPr lvl="1"/>
            <a:r>
              <a:rPr lang="en-US" dirty="0" smtClean="0"/>
              <a:t>SQLite</a:t>
            </a:r>
            <a:endParaRPr lang="en-US" dirty="0"/>
          </a:p>
          <a:p>
            <a:pPr lvl="1"/>
            <a:r>
              <a:rPr lang="en-US" dirty="0" smtClean="0"/>
              <a:t>Network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Where else? Linux Kernel &amp; Android </a:t>
            </a:r>
            <a:r>
              <a:rPr lang="en-US" dirty="0" smtClean="0"/>
              <a:t>Stack</a:t>
            </a:r>
          </a:p>
          <a:p>
            <a:pPr lvl="1"/>
            <a:r>
              <a:rPr lang="en-US" dirty="0" err="1" smtClean="0"/>
              <a:t>dmesg</a:t>
            </a:r>
            <a:endParaRPr lang="en-US" dirty="0" smtClean="0"/>
          </a:p>
          <a:p>
            <a:pPr lvl="1"/>
            <a:r>
              <a:rPr lang="en-US" dirty="0" err="1" smtClean="0"/>
              <a:t>logcat</a:t>
            </a:r>
            <a:endParaRPr lang="en-US" dirty="0" smtClean="0"/>
          </a:p>
          <a:p>
            <a:r>
              <a:rPr lang="en-US" dirty="0" smtClean="0"/>
              <a:t>Forensically Thinking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Approved for Public Release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90</a:t>
            </a:fld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3" name="Flowchart: Connector 12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14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File </a:t>
            </a:r>
            <a:r>
              <a:rPr lang="en-US" dirty="0" smtClean="0"/>
              <a:t>Systems</a:t>
            </a:r>
            <a:endParaRPr lang="en-US" i="1" baseline="30000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 dirty="0"/>
              <a:t>More than a dozen file systems in Android</a:t>
            </a:r>
          </a:p>
          <a:p>
            <a:r>
              <a:rPr lang="en-US" sz="2800" dirty="0"/>
              <a:t>More than a dozen file systems in use on Android</a:t>
            </a:r>
          </a:p>
          <a:p>
            <a:r>
              <a:rPr lang="en-US" sz="2800" dirty="0"/>
              <a:t>Forensics analysts should understand the most important</a:t>
            </a:r>
          </a:p>
          <a:p>
            <a:pPr lvl="1"/>
            <a:r>
              <a:rPr lang="en-US" dirty="0" smtClean="0"/>
              <a:t>EXT</a:t>
            </a:r>
          </a:p>
          <a:p>
            <a:pPr lvl="1"/>
            <a:r>
              <a:rPr lang="en-US" dirty="0" smtClean="0"/>
              <a:t>FAT32</a:t>
            </a:r>
          </a:p>
          <a:p>
            <a:pPr lvl="1"/>
            <a:r>
              <a:rPr lang="en-US" dirty="0" smtClean="0"/>
              <a:t>YAFFS2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dirty="0"/>
              <a:t>Most user data live in those</a:t>
            </a:r>
          </a:p>
          <a:p>
            <a:endParaRPr lang="en-US" dirty="0" smtClean="0"/>
          </a:p>
          <a:p>
            <a:r>
              <a:rPr lang="en-US" dirty="0" smtClean="0"/>
              <a:t>Want to find the file systems on your device?</a:t>
            </a:r>
          </a:p>
          <a:p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adb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 shell cat /</a:t>
            </a:r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proc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/</a:t>
            </a:r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filesystems</a:t>
            </a:r>
            <a:endParaRPr lang="en-US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Approved for Public Release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91</a:t>
            </a:fld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3" name="Flowchart: Connector 12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051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 Storage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Explore file systems and virtual machines</a:t>
            </a:r>
          </a:p>
          <a:p>
            <a:r>
              <a:rPr lang="en-US" dirty="0"/>
              <a:t>Learning the Android file systems, directory structures, and specific files will be crucial to successful Android forensics analysis</a:t>
            </a: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Approved for Public Release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92</a:t>
            </a:fld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3" name="Flowchart: Connector 12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981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</a:t>
            </a:r>
            <a:r>
              <a:rPr lang="en-US" dirty="0" smtClean="0"/>
              <a:t>Data</a:t>
            </a:r>
            <a:r>
              <a:rPr lang="en-US" dirty="0"/>
              <a:t>?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lvl="0"/>
            <a:r>
              <a:rPr lang="en-US" dirty="0"/>
              <a:t>Apps shipped with Android (with the OS) – </a:t>
            </a:r>
            <a:r>
              <a:rPr lang="en-US" dirty="0" err="1"/>
              <a:t>eg</a:t>
            </a:r>
            <a:r>
              <a:rPr lang="en-US" dirty="0"/>
              <a:t>. </a:t>
            </a:r>
            <a:r>
              <a:rPr lang="en-US" dirty="0" smtClean="0"/>
              <a:t>Browser</a:t>
            </a:r>
            <a:br>
              <a:rPr lang="en-US" dirty="0" smtClean="0"/>
            </a:br>
            <a:endParaRPr lang="en-US" dirty="0"/>
          </a:p>
          <a:p>
            <a:pPr lvl="0"/>
            <a:r>
              <a:rPr lang="en-US" dirty="0" smtClean="0"/>
              <a:t>Apps </a:t>
            </a:r>
            <a:r>
              <a:rPr lang="en-US" dirty="0"/>
              <a:t>installed by </a:t>
            </a:r>
            <a:r>
              <a:rPr lang="en-US" dirty="0" smtClean="0"/>
              <a:t>manufacturer </a:t>
            </a:r>
            <a:r>
              <a:rPr lang="en-US" dirty="0"/>
              <a:t>– </a:t>
            </a:r>
            <a:r>
              <a:rPr lang="en-US" dirty="0" err="1"/>
              <a:t>eg</a:t>
            </a:r>
            <a:r>
              <a:rPr lang="en-US" dirty="0"/>
              <a:t>. Moto </a:t>
            </a:r>
            <a:r>
              <a:rPr lang="en-US" dirty="0" smtClean="0"/>
              <a:t>Blur</a:t>
            </a:r>
            <a:br>
              <a:rPr lang="en-US" dirty="0" smtClean="0"/>
            </a:br>
            <a:endParaRPr lang="en-US" dirty="0"/>
          </a:p>
          <a:p>
            <a:pPr lvl="0"/>
            <a:r>
              <a:rPr lang="en-US" dirty="0"/>
              <a:t>Apps installed by wireless carrier – </a:t>
            </a:r>
            <a:r>
              <a:rPr lang="en-US" dirty="0" err="1"/>
              <a:t>eg</a:t>
            </a:r>
            <a:r>
              <a:rPr lang="en-US" dirty="0"/>
              <a:t>. </a:t>
            </a:r>
            <a:r>
              <a:rPr lang="en-US" dirty="0" err="1" smtClean="0"/>
              <a:t>CarrierIQ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  <a:p>
            <a:pPr lvl="0"/>
            <a:r>
              <a:rPr lang="en-US" dirty="0"/>
              <a:t>Additional Google/Android apps – </a:t>
            </a:r>
            <a:r>
              <a:rPr lang="en-US" dirty="0" err="1"/>
              <a:t>eg</a:t>
            </a:r>
            <a:r>
              <a:rPr lang="en-US" dirty="0"/>
              <a:t>. </a:t>
            </a:r>
            <a:r>
              <a:rPr lang="en-US" dirty="0" smtClean="0"/>
              <a:t>Google Play Music, </a:t>
            </a:r>
            <a:r>
              <a:rPr lang="en-US" dirty="0" smtClean="0"/>
              <a:t>Gmail</a:t>
            </a:r>
            <a:br>
              <a:rPr lang="en-US" dirty="0" smtClean="0"/>
            </a:br>
            <a:endParaRPr lang="en-US" dirty="0"/>
          </a:p>
          <a:p>
            <a:pPr lvl="0"/>
            <a:r>
              <a:rPr lang="en-US" dirty="0"/>
              <a:t>Apps installed by the user, from </a:t>
            </a:r>
            <a:r>
              <a:rPr lang="en-US" dirty="0" smtClean="0"/>
              <a:t>Play Store </a:t>
            </a:r>
            <a:r>
              <a:rPr lang="en-US" dirty="0"/>
              <a:t>or elsewhere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Approved for Public Release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93</a:t>
            </a:fld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119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Important </a:t>
            </a:r>
            <a:r>
              <a:rPr lang="en-US" dirty="0" smtClean="0"/>
              <a:t>Directories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/data/data	- Apps data generally installed in a </a:t>
            </a:r>
            <a:r>
              <a:rPr lang="en-US" dirty="0" smtClean="0"/>
              <a:t>subdirectory</a:t>
            </a:r>
          </a:p>
          <a:p>
            <a:pPr lvl="0"/>
            <a:r>
              <a:rPr lang="en-US" dirty="0"/>
              <a:t>Example: Android browser is named </a:t>
            </a:r>
            <a:r>
              <a:rPr lang="en-US" dirty="0" err="1"/>
              <a:t>com.android.browser</a:t>
            </a:r>
            <a:r>
              <a:rPr lang="en-US" dirty="0"/>
              <a:t>, data files are stored at /data/data/</a:t>
            </a:r>
            <a:r>
              <a:rPr lang="en-US" dirty="0" err="1"/>
              <a:t>com.android.browser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Approved for Public Release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94</a:t>
            </a:fld>
            <a:endParaRPr lang="en-US" dirty="0"/>
          </a:p>
        </p:txBody>
      </p:sp>
      <p:pic>
        <p:nvPicPr>
          <p:cNvPr id="9" name="Picture 8"/>
          <p:cNvPicPr/>
          <p:nvPr/>
        </p:nvPicPr>
        <p:blipFill>
          <a:blip r:embed="rId3"/>
          <a:stretch>
            <a:fillRect/>
          </a:stretch>
        </p:blipFill>
        <p:spPr>
          <a:xfrm>
            <a:off x="1459992" y="4191000"/>
            <a:ext cx="5943600" cy="178943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3" name="Flowchart: Connector 12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749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Common </a:t>
            </a:r>
            <a:r>
              <a:rPr lang="en-US" dirty="0" smtClean="0"/>
              <a:t>Subdirectories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/</a:t>
            </a:r>
            <a:r>
              <a:rPr lang="en-US" dirty="0" smtClean="0"/>
              <a:t>data/data/&lt;app package name&gt;/</a:t>
            </a:r>
            <a:r>
              <a:rPr lang="en-US" dirty="0"/>
              <a:t>	</a:t>
            </a:r>
          </a:p>
          <a:p>
            <a:pPr lv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Approved for Public Release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95</a:t>
            </a:fld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755336"/>
              </p:ext>
            </p:extLst>
          </p:nvPr>
        </p:nvGraphicFramePr>
        <p:xfrm>
          <a:off x="609600" y="2666999"/>
          <a:ext cx="7924800" cy="3379182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3048000"/>
                <a:gridCol w="4876800"/>
              </a:tblGrid>
              <a:tr h="59975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shared_prefs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XML of shared preferences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3866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lib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Custom library files required by app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9975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files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Developer saved files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9975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cache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Files cached by the app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3866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databases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SQLite databases and journal files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9" name="Rounded Rectangle 8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748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Five Data Storage Methods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will be exploring these methods</a:t>
            </a:r>
          </a:p>
          <a:p>
            <a:pPr lvl="1"/>
            <a:r>
              <a:rPr lang="en-US" dirty="0"/>
              <a:t>Shared preferences</a:t>
            </a:r>
          </a:p>
          <a:p>
            <a:pPr lvl="1"/>
            <a:r>
              <a:rPr lang="en-US" dirty="0"/>
              <a:t>Internal storage</a:t>
            </a:r>
          </a:p>
          <a:p>
            <a:pPr lvl="1"/>
            <a:r>
              <a:rPr lang="en-US" dirty="0"/>
              <a:t>External storage</a:t>
            </a:r>
          </a:p>
          <a:p>
            <a:pPr lvl="1"/>
            <a:r>
              <a:rPr lang="en-US" dirty="0"/>
              <a:t>SQLite</a:t>
            </a:r>
          </a:p>
          <a:p>
            <a:pPr lvl="1"/>
            <a:r>
              <a:rPr lang="en-US" dirty="0"/>
              <a:t>Network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Source: </a:t>
            </a:r>
            <a:r>
              <a:rPr lang="en-US" dirty="0" err="1" smtClean="0"/>
              <a:t>Hoog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96</a:t>
            </a:fld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0" name="Flowchart: Connector 9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491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Shared preferences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Key-value XML </a:t>
            </a:r>
            <a:r>
              <a:rPr lang="en-US" dirty="0" smtClean="0"/>
              <a:t>data</a:t>
            </a:r>
          </a:p>
          <a:p>
            <a:r>
              <a:rPr lang="en-US" dirty="0" smtClean="0"/>
              <a:t>use </a:t>
            </a:r>
            <a:r>
              <a:rPr lang="en-US" dirty="0"/>
              <a:t>cat command to view files</a:t>
            </a:r>
          </a:p>
          <a:p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Approved for Public Release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97</a:t>
            </a:fld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6" name="Flowchart: Connector 15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/>
          <p:nvPr/>
        </p:nvPicPr>
        <p:blipFill>
          <a:blip r:embed="rId4"/>
          <a:stretch>
            <a:fillRect/>
          </a:stretch>
        </p:blipFill>
        <p:spPr>
          <a:xfrm>
            <a:off x="1421540" y="3241675"/>
            <a:ext cx="5943600" cy="67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5246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2606040" cy="4434840"/>
          </a:xfrm>
        </p:spPr>
        <p:txBody>
          <a:bodyPr>
            <a:normAutofit/>
          </a:bodyPr>
          <a:lstStyle/>
          <a:p>
            <a:r>
              <a:rPr lang="en-US" dirty="0"/>
              <a:t>Can be source of data</a:t>
            </a:r>
          </a:p>
          <a:p>
            <a:endParaRPr lang="en-US" dirty="0" smtClean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Approved for Public Release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98</a:t>
            </a:fld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6" name="Flowchart: Connector 15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/>
          <p:nvPr/>
        </p:nvPicPr>
        <p:blipFill>
          <a:blip r:embed="rId4"/>
          <a:stretch>
            <a:fillRect/>
          </a:stretch>
        </p:blipFill>
        <p:spPr>
          <a:xfrm>
            <a:off x="3063240" y="1219200"/>
            <a:ext cx="5943600" cy="510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2064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Shared preferences – example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5410200"/>
            <a:ext cx="8458200" cy="1295400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/>
              <a:t>Android </a:t>
            </a:r>
            <a:r>
              <a:rPr lang="en-US" sz="2800" dirty="0"/>
              <a:t>device security </a:t>
            </a:r>
            <a:r>
              <a:rPr lang="en-US" sz="2800" dirty="0" smtClean="0"/>
              <a:t>application</a:t>
            </a:r>
            <a:endParaRPr lang="en-US" sz="2800" dirty="0"/>
          </a:p>
          <a:p>
            <a:r>
              <a:rPr lang="en-US" sz="2800" dirty="0" smtClean="0"/>
              <a:t>Exploring </a:t>
            </a:r>
            <a:r>
              <a:rPr lang="en-US" sz="2800" dirty="0" err="1"/>
              <a:t>shared_prefs</a:t>
            </a:r>
            <a:r>
              <a:rPr lang="en-US" sz="2800" dirty="0"/>
              <a:t>, and SDPrefs_V2.xml, my user name and password are stored </a:t>
            </a:r>
            <a:r>
              <a:rPr lang="en-US" sz="2800" dirty="0" smtClean="0"/>
              <a:t>in </a:t>
            </a:r>
            <a:r>
              <a:rPr lang="en-US" sz="2800" dirty="0"/>
              <a:t>the clear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Approved for Public Release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99</a:t>
            </a:fld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7391400" y="76200"/>
            <a:ext cx="1600200" cy="8124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514492" y="138921"/>
            <a:ext cx="1354016" cy="6893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527191" y="285000"/>
            <a:ext cx="1354017" cy="59084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spc="90" dirty="0" smtClean="0">
                <a:cs typeface="Calibri"/>
              </a:rPr>
              <a:t>Android</a:t>
            </a:r>
          </a:p>
          <a:p>
            <a:pPr algn="ctr"/>
            <a:r>
              <a:rPr lang="en-US" sz="2400" b="1" spc="90" dirty="0" smtClean="0">
                <a:cs typeface="Calibri"/>
              </a:rPr>
              <a:t>Forensics</a:t>
            </a:r>
            <a:endParaRPr lang="en-US" sz="2400" b="1" spc="90" dirty="0">
              <a:cs typeface="Calibri"/>
            </a:endParaRPr>
          </a:p>
        </p:txBody>
      </p:sp>
      <p:sp>
        <p:nvSpPr>
          <p:cNvPr id="16" name="Flowchart: Connector 15"/>
          <p:cNvSpPr/>
          <p:nvPr/>
        </p:nvSpPr>
        <p:spPr>
          <a:xfrm>
            <a:off x="7393744" y="422649"/>
            <a:ext cx="73856" cy="73856"/>
          </a:xfrm>
          <a:prstGeom prst="flowChartConnector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Content Placeholder 17"/>
          <p:cNvPicPr>
            <a:picLocks noGrp="1"/>
          </p:cNvPicPr>
          <p:nvPr>
            <p:ph sz="half" idx="2"/>
          </p:nvPr>
        </p:nvPicPr>
        <p:blipFill rotWithShape="1">
          <a:blip r:embed="rId3"/>
          <a:srcRect l="6717" b="3473"/>
          <a:stretch/>
        </p:blipFill>
        <p:spPr>
          <a:xfrm>
            <a:off x="2155993" y="1811492"/>
            <a:ext cx="4702008" cy="3634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671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37642</TotalTime>
  <Words>12886</Words>
  <Application>Microsoft Macintosh PowerPoint</Application>
  <PresentationFormat>On-screen Show (4:3)</PresentationFormat>
  <Paragraphs>2593</Paragraphs>
  <Slides>202</Slides>
  <Notes>168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202</vt:i4>
      </vt:variant>
    </vt:vector>
  </HeadingPairs>
  <TitlesOfParts>
    <vt:vector size="203" baseType="lpstr">
      <vt:lpstr>Flow</vt:lpstr>
      <vt:lpstr>Android Forensics</vt:lpstr>
      <vt:lpstr>Introductions</vt:lpstr>
      <vt:lpstr>Learning Objectives</vt:lpstr>
      <vt:lpstr>Books</vt:lpstr>
      <vt:lpstr>Agenda</vt:lpstr>
      <vt:lpstr>Agenda</vt:lpstr>
      <vt:lpstr>Prerequisites</vt:lpstr>
      <vt:lpstr>Legalities  </vt:lpstr>
      <vt:lpstr>Forensic Investigations</vt:lpstr>
      <vt:lpstr>Terms and Definitions  </vt:lpstr>
      <vt:lpstr>What is Mobile Forensics &amp; Why Should I Care?</vt:lpstr>
      <vt:lpstr>Forensic Overview </vt:lpstr>
      <vt:lpstr>Forensic Considerations</vt:lpstr>
      <vt:lpstr>Android Overview &amp; History</vt:lpstr>
      <vt:lpstr>Android Overview &amp; History</vt:lpstr>
      <vt:lpstr>Android Overview &amp; History</vt:lpstr>
      <vt:lpstr>Android Overview &amp; History</vt:lpstr>
      <vt:lpstr>Android Overview &amp; History</vt:lpstr>
      <vt:lpstr>Android Overview &amp; History</vt:lpstr>
      <vt:lpstr>Android Overview &amp; History</vt:lpstr>
      <vt:lpstr>Android Open Source Project</vt:lpstr>
      <vt:lpstr>Brief Linux Overview</vt:lpstr>
      <vt:lpstr>Linux, Open Source Software  &amp; Forensics</vt:lpstr>
      <vt:lpstr>Linux Commands</vt:lpstr>
      <vt:lpstr>Android and Forensics</vt:lpstr>
      <vt:lpstr>Android &amp; Forensics</vt:lpstr>
      <vt:lpstr>Course Setup</vt:lpstr>
      <vt:lpstr>Course Setup  </vt:lpstr>
      <vt:lpstr>VM Setup – 1 of 7</vt:lpstr>
      <vt:lpstr>VM Setup – 2 of 7</vt:lpstr>
      <vt:lpstr>VM Setup – 3 of 7</vt:lpstr>
      <vt:lpstr>VM Setup – 4 of 7</vt:lpstr>
      <vt:lpstr>VM Setup – 5 of 7</vt:lpstr>
      <vt:lpstr>VM Setup – 6 of 7</vt:lpstr>
      <vt:lpstr>VM Setup – 7 of 9</vt:lpstr>
      <vt:lpstr>Forensic Workstation Setup</vt:lpstr>
      <vt:lpstr>Android  Architecture</vt:lpstr>
      <vt:lpstr>Got Android?</vt:lpstr>
      <vt:lpstr>Much ado about hardware</vt:lpstr>
      <vt:lpstr>Hardware - core  </vt:lpstr>
      <vt:lpstr>More Memory  </vt:lpstr>
      <vt:lpstr>Samsung Vibrant Galaxy S Android 2.2 (Froyo)</vt:lpstr>
      <vt:lpstr>Hardware - devices  </vt:lpstr>
      <vt:lpstr>ROM &amp; Boot Loaders  </vt:lpstr>
      <vt:lpstr>ROM &amp; Boot Loaders  </vt:lpstr>
      <vt:lpstr>Security  Model</vt:lpstr>
      <vt:lpstr>Security Model</vt:lpstr>
      <vt:lpstr>Application Security</vt:lpstr>
      <vt:lpstr>Android SDK</vt:lpstr>
      <vt:lpstr>Android Tools Needed</vt:lpstr>
      <vt:lpstr>SDK Setup</vt:lpstr>
      <vt:lpstr>SDK Install via command</vt:lpstr>
      <vt:lpstr>SDK Manager</vt:lpstr>
      <vt:lpstr>SDK Plugins</vt:lpstr>
      <vt:lpstr>USB Drivers in Windows</vt:lpstr>
      <vt:lpstr>USB Drivers in OS X Lion (1 of 2)</vt:lpstr>
      <vt:lpstr>USB Drivers in OS X Lion (2 of 2)</vt:lpstr>
      <vt:lpstr>USB Drivers in Linux</vt:lpstr>
      <vt:lpstr>USB Vendor IDs</vt:lpstr>
      <vt:lpstr>UDEV Rules</vt:lpstr>
      <vt:lpstr>Final UDEV Touches</vt:lpstr>
      <vt:lpstr>Android Virtual Device (AVD)</vt:lpstr>
      <vt:lpstr>AVD (Emulator) and  connecting devices</vt:lpstr>
      <vt:lpstr>Create AVD</vt:lpstr>
      <vt:lpstr>/.android  Directory Tree</vt:lpstr>
      <vt:lpstr>Interesting Files</vt:lpstr>
      <vt:lpstr>REVIEW</vt:lpstr>
      <vt:lpstr>EXERCISE </vt:lpstr>
      <vt:lpstr>Connecting a Device  for Forensics</vt:lpstr>
      <vt:lpstr>Connecting Device to VM</vt:lpstr>
      <vt:lpstr>Setting up USB Interfaces</vt:lpstr>
      <vt:lpstr>USB Connection Test</vt:lpstr>
      <vt:lpstr>USB Forensics Precaution </vt:lpstr>
      <vt:lpstr>SD Card Info</vt:lpstr>
      <vt:lpstr>SD Card </vt:lpstr>
      <vt:lpstr>Android Debug Bridge</vt:lpstr>
      <vt:lpstr>Android Debug Bridge</vt:lpstr>
      <vt:lpstr>USB Debugging</vt:lpstr>
      <vt:lpstr>USB Debugging</vt:lpstr>
      <vt:lpstr>USB Debugging</vt:lpstr>
      <vt:lpstr>ADB Components</vt:lpstr>
      <vt:lpstr>ADB Devices</vt:lpstr>
      <vt:lpstr>Bad ADB</vt:lpstr>
      <vt:lpstr>ADB Shell</vt:lpstr>
      <vt:lpstr>ADB Shell – example</vt:lpstr>
      <vt:lpstr>REVIEW</vt:lpstr>
      <vt:lpstr>EXERCISE</vt:lpstr>
      <vt:lpstr>File System &amp; Data</vt:lpstr>
      <vt:lpstr>Forensics Data Gathered and Analyzed</vt:lpstr>
      <vt:lpstr>File System &amp; Data Overview</vt:lpstr>
      <vt:lpstr>File Systems</vt:lpstr>
      <vt:lpstr>Data Storage</vt:lpstr>
      <vt:lpstr>What Data?</vt:lpstr>
      <vt:lpstr>Important Directories</vt:lpstr>
      <vt:lpstr>Common Subdirectories</vt:lpstr>
      <vt:lpstr>Five Data Storage Methods </vt:lpstr>
      <vt:lpstr>Shared preferences</vt:lpstr>
      <vt:lpstr>PowerPoint Presentation</vt:lpstr>
      <vt:lpstr>Shared preferences – example</vt:lpstr>
      <vt:lpstr>Shared preferences – example</vt:lpstr>
      <vt:lpstr>Internal storage</vt:lpstr>
      <vt:lpstr>Internal storage</vt:lpstr>
      <vt:lpstr>External storage</vt:lpstr>
      <vt:lpstr>SQLite</vt:lpstr>
      <vt:lpstr>SQLite – commands</vt:lpstr>
      <vt:lpstr>SQLite – example</vt:lpstr>
      <vt:lpstr>Network</vt:lpstr>
      <vt:lpstr>Where else? </vt:lpstr>
      <vt:lpstr>dmesg</vt:lpstr>
      <vt:lpstr>…more dmesg commands</vt:lpstr>
      <vt:lpstr>dmesg.log</vt:lpstr>
      <vt:lpstr>logcat </vt:lpstr>
      <vt:lpstr>logcat </vt:lpstr>
      <vt:lpstr>Forensically Thinking</vt:lpstr>
      <vt:lpstr>REVIEW</vt:lpstr>
      <vt:lpstr>EXERCISE</vt:lpstr>
      <vt:lpstr>Learning Objectives</vt:lpstr>
      <vt:lpstr>Device Handling  &amp; Modification</vt:lpstr>
      <vt:lpstr>Device Handling &amp; Modification</vt:lpstr>
      <vt:lpstr>Device Acquisition </vt:lpstr>
      <vt:lpstr>“What if it’s already off?”</vt:lpstr>
      <vt:lpstr>Circumventing Passcodes </vt:lpstr>
      <vt:lpstr>Circumventing Passcodes</vt:lpstr>
      <vt:lpstr>Passcodes Types</vt:lpstr>
      <vt:lpstr>New Passcode Type</vt:lpstr>
      <vt:lpstr>“How Do We Crack Them?”</vt:lpstr>
      <vt:lpstr>Smudge Attack</vt:lpstr>
      <vt:lpstr>Smudge Attack</vt:lpstr>
      <vt:lpstr>Pattern Lock Crack</vt:lpstr>
      <vt:lpstr>Gaining Root </vt:lpstr>
      <vt:lpstr>Gaining Root</vt:lpstr>
      <vt:lpstr>Three Common Types of Root</vt:lpstr>
      <vt:lpstr>Temp Root</vt:lpstr>
      <vt:lpstr>Temp Root</vt:lpstr>
      <vt:lpstr>Property Service Neuter</vt:lpstr>
      <vt:lpstr>Permanent Root</vt:lpstr>
      <vt:lpstr>Busy Box</vt:lpstr>
      <vt:lpstr>SuperOneClick</vt:lpstr>
      <vt:lpstr>SuperOneClick</vt:lpstr>
      <vt:lpstr>A couple roots</vt:lpstr>
      <vt:lpstr>Agenda</vt:lpstr>
      <vt:lpstr>Agenda</vt:lpstr>
      <vt:lpstr>Got sqlite3? </vt:lpstr>
      <vt:lpstr>Recovery Mode</vt:lpstr>
      <vt:lpstr>Recovery Mode</vt:lpstr>
      <vt:lpstr>Recovery Not User Accessible</vt:lpstr>
      <vt:lpstr>Recovery User Accessible</vt:lpstr>
      <vt:lpstr>Recovery Mode Techniques</vt:lpstr>
      <vt:lpstr>Passcode Circumvention Recap</vt:lpstr>
      <vt:lpstr>REVIEW</vt:lpstr>
      <vt:lpstr>EXERCISE</vt:lpstr>
      <vt:lpstr>Learning Objectives</vt:lpstr>
      <vt:lpstr>Android Forensics Techniques </vt:lpstr>
      <vt:lpstr>Android Forensics Techniques</vt:lpstr>
      <vt:lpstr>Logical vs. Physical Acquisition</vt:lpstr>
      <vt:lpstr>Logical vs. Physical Acquisition</vt:lpstr>
      <vt:lpstr>Logical vs. Physical Acquisition</vt:lpstr>
      <vt:lpstr>Logical Acquisition</vt:lpstr>
      <vt:lpstr>Logical SD Card Acquisition</vt:lpstr>
      <vt:lpstr>ADB Pull – logical</vt:lpstr>
      <vt:lpstr>ADB Pull – rooted &amp; locked</vt:lpstr>
      <vt:lpstr>ADB Pull – rooted &amp; locked</vt:lpstr>
      <vt:lpstr>Tools and Time Savers</vt:lpstr>
      <vt:lpstr>QtADB</vt:lpstr>
      <vt:lpstr>QtADB – features</vt:lpstr>
      <vt:lpstr>QtADB – in action</vt:lpstr>
      <vt:lpstr>QtADB – setup</vt:lpstr>
      <vt:lpstr>REVIEW</vt:lpstr>
      <vt:lpstr>EXERCISE</vt:lpstr>
      <vt:lpstr>AFLogical</vt:lpstr>
      <vt:lpstr>Cellebrite UFED</vt:lpstr>
      <vt:lpstr>Cellebrite Physical Analyzer</vt:lpstr>
      <vt:lpstr>Paraben Device Seizure</vt:lpstr>
      <vt:lpstr>Device Seizure – Acquisition</vt:lpstr>
      <vt:lpstr>Device Seizure – Acquisition</vt:lpstr>
      <vt:lpstr>Device Seizure – Acquisition</vt:lpstr>
      <vt:lpstr>Device Seizure – Results</vt:lpstr>
      <vt:lpstr>Device Seizure – Sorting</vt:lpstr>
      <vt:lpstr>Device Seizure – Sort Results</vt:lpstr>
      <vt:lpstr>Device Seizure – Reports</vt:lpstr>
      <vt:lpstr>Device Seizure – Report</vt:lpstr>
      <vt:lpstr>Device Seizure – Report</vt:lpstr>
      <vt:lpstr>Device Seizure – Report</vt:lpstr>
      <vt:lpstr>Physical Acquisition</vt:lpstr>
      <vt:lpstr>Software Physical Acquisition</vt:lpstr>
      <vt:lpstr>Forensic Analysis</vt:lpstr>
      <vt:lpstr>Forensic Analysis</vt:lpstr>
      <vt:lpstr>Forensic Analysis - photos</vt:lpstr>
      <vt:lpstr>Important Directories Recap</vt:lpstr>
      <vt:lpstr>REVIEW</vt:lpstr>
      <vt:lpstr>EXERCISE</vt:lpstr>
      <vt:lpstr>Learning Objectives</vt:lpstr>
      <vt:lpstr>Application Testing</vt:lpstr>
      <vt:lpstr>Analyzing APKs</vt:lpstr>
      <vt:lpstr>More Analyzing APKs</vt:lpstr>
      <vt:lpstr>APK Reversing</vt:lpstr>
      <vt:lpstr>APKTool</vt:lpstr>
      <vt:lpstr>androguard</vt:lpstr>
      <vt:lpstr>APKinspector</vt:lpstr>
      <vt:lpstr>REVIEW</vt:lpstr>
      <vt:lpstr>EXERCISE</vt:lpstr>
      <vt:lpstr>Learning Objectives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Shawn</dc:creator>
  <cp:lastModifiedBy>Valle Shawn</cp:lastModifiedBy>
  <cp:revision>371</cp:revision>
  <dcterms:modified xsi:type="dcterms:W3CDTF">2013-01-02T22:11:44Z</dcterms:modified>
</cp:coreProperties>
</file>