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lvl1pPr defTabSz="457200">
      <a:defRPr sz="2400">
        <a:latin typeface="Times New Roman"/>
        <a:ea typeface="Times New Roman"/>
        <a:cs typeface="Times New Roman"/>
        <a:sym typeface="Times New Roman"/>
      </a:defRPr>
    </a:lvl1pPr>
    <a:lvl2pPr indent="457200" defTabSz="457200">
      <a:defRPr sz="2400">
        <a:latin typeface="Times New Roman"/>
        <a:ea typeface="Times New Roman"/>
        <a:cs typeface="Times New Roman"/>
        <a:sym typeface="Times New Roman"/>
      </a:defRPr>
    </a:lvl2pPr>
    <a:lvl3pPr indent="914400" defTabSz="457200">
      <a:defRPr sz="2400">
        <a:latin typeface="Times New Roman"/>
        <a:ea typeface="Times New Roman"/>
        <a:cs typeface="Times New Roman"/>
        <a:sym typeface="Times New Roman"/>
      </a:defRPr>
    </a:lvl3pPr>
    <a:lvl4pPr indent="1371600" defTabSz="457200">
      <a:defRPr sz="2400">
        <a:latin typeface="Times New Roman"/>
        <a:ea typeface="Times New Roman"/>
        <a:cs typeface="Times New Roman"/>
        <a:sym typeface="Times New Roman"/>
      </a:defRPr>
    </a:lvl4pPr>
    <a:lvl5pPr indent="1828800" defTabSz="457200">
      <a:defRPr sz="2400">
        <a:latin typeface="Times New Roman"/>
        <a:ea typeface="Times New Roman"/>
        <a:cs typeface="Times New Roman"/>
        <a:sym typeface="Times New Roman"/>
      </a:defRPr>
    </a:lvl5pPr>
    <a:lvl6pPr defTabSz="457200">
      <a:defRPr sz="2400">
        <a:latin typeface="Times New Roman"/>
        <a:ea typeface="Times New Roman"/>
        <a:cs typeface="Times New Roman"/>
        <a:sym typeface="Times New Roman"/>
      </a:defRPr>
    </a:lvl6pPr>
    <a:lvl7pPr defTabSz="457200">
      <a:defRPr sz="2400">
        <a:latin typeface="Times New Roman"/>
        <a:ea typeface="Times New Roman"/>
        <a:cs typeface="Times New Roman"/>
        <a:sym typeface="Times New Roman"/>
      </a:defRPr>
    </a:lvl7pPr>
    <a:lvl8pPr defTabSz="457200">
      <a:defRPr sz="2400">
        <a:latin typeface="Times New Roman"/>
        <a:ea typeface="Times New Roman"/>
        <a:cs typeface="Times New Roman"/>
        <a:sym typeface="Times New Roman"/>
      </a:defRPr>
    </a:lvl8pPr>
    <a:lvl9pPr defTabSz="457200"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Attribution condition: You must indicate that derivative work</a:t>
            </a:r>
            <a:endParaRPr sz="2400"/>
          </a:p>
          <a:p>
            <a:pPr lvl="0">
              <a:defRPr sz="1800"/>
            </a:pPr>
            <a:r>
              <a:rPr sz="2400"/>
              <a:t>"Is derived from Xeno Kovah's ‘Intro x86-64’ class, available at http://OpenSecurityTraining.info/IntroX86-64.html"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</p:spPr>
        <p:txBody>
          <a:bodyPr lIns="0" tIns="0" rIns="0" bIns="0"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3" name="Shape 13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sldNum" sz="quarter" idx="2"/>
          </p:nvPr>
        </p:nvSpPr>
        <p:spPr>
          <a:xfrm>
            <a:off x="7223125" y="6397625"/>
            <a:ext cx="1903413" cy="439229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8400"/>
            <a:ext cx="1903413" cy="439229"/>
          </a:xfrm>
          <a:prstGeom prst="rect">
            <a:avLst/>
          </a:prstGeom>
          <a:ln w="12700">
            <a:miter lim="400000"/>
          </a:ln>
        </p:spPr>
        <p:txBody>
          <a:bodyPr lIns="46799" tIns="46799" rIns="46799" bIns="46799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</p:sldLayoutIdLst>
  <p:transition spd="med" advClick="1"/>
  <p:txStyles>
    <p:titleStyle>
      <a:lvl1pPr algn="ctr" defTabSz="457200">
        <a:defRPr sz="4400">
          <a:latin typeface="Arial"/>
          <a:ea typeface="Arial"/>
          <a:cs typeface="Arial"/>
          <a:sym typeface="Arial"/>
        </a:defRPr>
      </a:lvl1pPr>
      <a:lvl2pPr algn="ctr" defTabSz="457200">
        <a:defRPr sz="4400">
          <a:latin typeface="Arial"/>
          <a:ea typeface="Arial"/>
          <a:cs typeface="Arial"/>
          <a:sym typeface="Arial"/>
        </a:defRPr>
      </a:lvl2pPr>
      <a:lvl3pPr algn="ctr" defTabSz="457200">
        <a:defRPr sz="4400">
          <a:latin typeface="Arial"/>
          <a:ea typeface="Arial"/>
          <a:cs typeface="Arial"/>
          <a:sym typeface="Arial"/>
        </a:defRPr>
      </a:lvl3pPr>
      <a:lvl4pPr algn="ctr" defTabSz="457200">
        <a:defRPr sz="4400">
          <a:latin typeface="Arial"/>
          <a:ea typeface="Arial"/>
          <a:cs typeface="Arial"/>
          <a:sym typeface="Arial"/>
        </a:defRPr>
      </a:lvl4pPr>
      <a:lvl5pPr algn="ctr" defTabSz="457200"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1pPr>
      <a:lvl2pPr marL="342900" indent="114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2pPr>
      <a:lvl3pPr marL="342900" indent="571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3pPr>
      <a:lvl4pPr marL="342900" indent="1028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4pPr>
      <a:lvl5pPr marL="342900" indent="14859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5pPr>
      <a:lvl6pPr marL="342900" indent="19431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6pPr>
      <a:lvl7pPr marL="342900" indent="24003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7pPr>
      <a:lvl8pPr marL="342900" indent="28575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8pPr>
      <a:lvl9pPr marL="342900" indent="3314700" algn="ctr" defTabSz="457200">
        <a:spcBef>
          <a:spcPts val="800"/>
        </a:spcBef>
        <a:defRPr sz="3200">
          <a:latin typeface="Arial"/>
          <a:ea typeface="Arial"/>
          <a:cs typeface="Arial"/>
          <a:sym typeface="Arial"/>
        </a:defRPr>
      </a:lvl9pPr>
    </p:bodyStyle>
    <p:otherStyle>
      <a:lvl1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defTabSz="457200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2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685800" y="739775"/>
            <a:ext cx="7772400" cy="2103438"/>
          </a:xfrm>
          <a:prstGeom prst="rect">
            <a:avLst/>
          </a:prstGeom>
        </p:spPr>
        <p:txBody>
          <a:bodyPr lIns="45719" tIns="45719" rIns="45719" bIns="45719">
            <a:normAutofit fontScale="100000" lnSpcReduction="0"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4400"/>
              <a:t>Introduction to Intel x86-64 Assembly, Architecture, Applications, &amp; Alliteration</a:t>
            </a:r>
          </a:p>
        </p:txBody>
      </p:sp>
      <p:sp>
        <p:nvSpPr>
          <p:cNvPr id="21" name="Shape 21"/>
          <p:cNvSpPr/>
          <p:nvPr/>
        </p:nvSpPr>
        <p:spPr>
          <a:xfrm>
            <a:off x="1371600" y="3886200"/>
            <a:ext cx="6400800" cy="1119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 Kovah – 2014-2015</a:t>
            </a: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algn="ctr">
              <a:spcBef>
                <a:spcPts val="8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xeno@legbacore.com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1" y="-936"/>
            <a:ext cx="9144002" cy="11432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3600"/>
              <a:t>All materials is licensed under a Creative Commons “Share Alike” license.</a:t>
            </a:r>
          </a:p>
        </p:txBody>
      </p:sp>
      <p:sp>
        <p:nvSpPr>
          <p:cNvPr id="24" name="Shape 24"/>
          <p:cNvSpPr/>
          <p:nvPr/>
        </p:nvSpPr>
        <p:spPr>
          <a:xfrm>
            <a:off x="685800" y="1237670"/>
            <a:ext cx="7772400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341312" indent="-341312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http://creativecommons.org/licenses/by-sa/3.0/</a:t>
            </a:r>
          </a:p>
        </p:txBody>
      </p:sp>
      <p:pic>
        <p:nvPicPr>
          <p:cNvPr id="25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1770062"/>
            <a:ext cx="6324600" cy="4732338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Shape 26"/>
          <p:cNvSpPr/>
          <p:nvPr/>
        </p:nvSpPr>
        <p:spPr>
          <a:xfrm>
            <a:off x="-9816" y="6484365"/>
            <a:ext cx="7107559" cy="544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Attribution condition: You must indicate that derivative work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100">
                <a:latin typeface="Arial"/>
                <a:ea typeface="Arial"/>
                <a:cs typeface="Arial"/>
                <a:sym typeface="Arial"/>
              </a:rPr>
              <a:t>"Is derived from Xeno Kovah's 'Intro x86-64’ class, available at http://OpenSecurityTraining.info/IntroX86-64.html”</a:t>
            </a:r>
            <a:endParaRPr sz="11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685800" y="-111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LetErRIP.c</a:t>
            </a:r>
          </a:p>
        </p:txBody>
      </p:sp>
      <p:sp>
        <p:nvSpPr>
          <p:cNvPr id="31" name="Shape 31"/>
          <p:cNvSpPr/>
          <p:nvPr/>
        </p:nvSpPr>
        <p:spPr>
          <a:xfrm>
            <a:off x="-9452" y="9155"/>
            <a:ext cx="3856088" cy="2480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//LetErRIP.c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char someGlobal = 0;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short main(){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char a = 1;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someGlobal = 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return 22;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32" name="Shape 32"/>
          <p:cNvSpPr/>
          <p:nvPr/>
        </p:nvSpPr>
        <p:spPr>
          <a:xfrm>
            <a:off x="75798" y="2767418"/>
            <a:ext cx="9144001" cy="376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main: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0000000140001000 48 83 EC 18          sub         rsp,18h 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0000000140001004 C6 04 24 01          mov         byte ptr [rsp],1 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0000000140001008 0F B6 04 24          movzx       eax,byte ptr [rsp] 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b="1" sz="1550">
                <a:latin typeface="Consolas"/>
                <a:ea typeface="Consolas"/>
                <a:cs typeface="Consolas"/>
                <a:sym typeface="Consolas"/>
              </a:rPr>
              <a:t>000000014000100C 88 05 EE 44 06 00    mov         byte ptr [40065500h],al  </a:t>
            </a:r>
            <a:endParaRPr b="1"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0000000140001012 B8 16 00 00 00       mov         eax,16h 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0000000140001017 48 83 C4 18          add         rsp,18h 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000000014000101B C3                   ret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main: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0000000140001000 48 83 EC 18          sub         rsp,18h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0000000140001004 C6 04 24 01          mov         byte ptr [rsp],1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0000000140001008 0F B6 04 24          movzx       eax,byte ptr [rsp]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b="1" sz="1350">
                <a:latin typeface="Consolas"/>
                <a:ea typeface="Consolas"/>
                <a:cs typeface="Consolas"/>
                <a:sym typeface="Consolas"/>
              </a:rPr>
              <a:t>000000014000100C 88 05 EE 44 06 00    mov         byte ptr [someGlobal (0140065500h)],al</a:t>
            </a:r>
            <a:r>
              <a:rPr sz="1350">
                <a:latin typeface="Consolas"/>
                <a:ea typeface="Consolas"/>
                <a:cs typeface="Consolas"/>
                <a:sym typeface="Consolas"/>
              </a:rPr>
              <a:t>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0000000140001012 B8 16 00 00 00       mov         eax,16h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0000000140001017 48 83 C4 18          add         rsp,18h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000000014000101B C3                   ret </a:t>
            </a:r>
          </a:p>
        </p:txBody>
      </p:sp>
      <p:sp>
        <p:nvSpPr>
          <p:cNvPr id="33" name="Shape 33"/>
          <p:cNvSpPr/>
          <p:nvPr/>
        </p:nvSpPr>
        <p:spPr>
          <a:xfrm>
            <a:off x="-6220" y="553290"/>
            <a:ext cx="9156439" cy="42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RIP-relative Addressing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685800" y="-111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LetErRIP.c</a:t>
            </a:r>
          </a:p>
        </p:txBody>
      </p:sp>
      <p:sp>
        <p:nvSpPr>
          <p:cNvPr id="36" name="Shape 36"/>
          <p:cNvSpPr/>
          <p:nvPr/>
        </p:nvSpPr>
        <p:spPr>
          <a:xfrm>
            <a:off x="-9452" y="9155"/>
            <a:ext cx="3856088" cy="2480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//LetErRIP.c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char someGlobal = 0;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short main(){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char a = 1;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someGlobal = 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return 22;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37" name="Shape 37"/>
          <p:cNvSpPr/>
          <p:nvPr/>
        </p:nvSpPr>
        <p:spPr>
          <a:xfrm>
            <a:off x="75798" y="2767418"/>
            <a:ext cx="9144001" cy="376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main: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0000000140001000 48 83 EC 18          sub         rsp,18h 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0000000140001004 C6 04 24 01          mov         byte ptr [rsp],1 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0000000140001008 0F B6 04 24          movzx       eax,byte ptr [rsp] 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b="1" sz="1550">
                <a:latin typeface="Consolas"/>
                <a:ea typeface="Consolas"/>
                <a:cs typeface="Consolas"/>
                <a:sym typeface="Consolas"/>
              </a:rPr>
              <a:t>000000014000100C 88 05 EE 44 06 00    mov         byte ptr [40065500h],al  </a:t>
            </a:r>
            <a:endParaRPr b="1"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0000000140001012 B8 16 00 00 00       mov         eax,16h 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0000000140001017 48 83 C4 18          add         rsp,18h 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000000014000101B C3                   ret 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main: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0000000140001000 48 83 EC 18          sub         rsp,18h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0000000140001004 C6 04 24 01          mov         byte ptr [rsp],1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0000000140001008 0F B6 04 24          movzx       eax,byte ptr [rsp]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b="1" sz="1350">
                <a:latin typeface="Consolas"/>
                <a:ea typeface="Consolas"/>
                <a:cs typeface="Consolas"/>
                <a:sym typeface="Consolas"/>
              </a:rPr>
              <a:t>000000014000100C 88 05 EE 44 06 00    mov         byte ptr [someGlobal (0140065500h)],al</a:t>
            </a:r>
            <a:r>
              <a:rPr sz="1350">
                <a:latin typeface="Consolas"/>
                <a:ea typeface="Consolas"/>
                <a:cs typeface="Consolas"/>
                <a:sym typeface="Consolas"/>
              </a:rPr>
              <a:t>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0000000140001012 B8 16 00 00 00       mov         eax,16h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0000000140001017 48 83 C4 18          add         rsp,18h  </a:t>
            </a:r>
            <a:endParaRPr sz="13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350">
                <a:latin typeface="Consolas"/>
                <a:ea typeface="Consolas"/>
                <a:cs typeface="Consolas"/>
                <a:sym typeface="Consolas"/>
              </a:rPr>
              <a:t>000000014000101B C3                   ret </a:t>
            </a:r>
          </a:p>
        </p:txBody>
      </p:sp>
      <p:sp>
        <p:nvSpPr>
          <p:cNvPr id="38" name="Shape 38"/>
          <p:cNvSpPr/>
          <p:nvPr/>
        </p:nvSpPr>
        <p:spPr>
          <a:xfrm>
            <a:off x="-6219" y="1657594"/>
            <a:ext cx="9156439" cy="1152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/>
          <a:p>
            <a:pPr lvl="0"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Takeaways: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Visual Studio 2012 displays RIP-relative addresses </a:t>
            </a:r>
            <a:r>
              <a:rPr b="1" i="1" u="sng">
                <a:latin typeface="Arial"/>
                <a:ea typeface="Arial"/>
                <a:cs typeface="Arial"/>
                <a:sym typeface="Arial"/>
              </a:rPr>
              <a:t>misleadingly</a:t>
            </a:r>
            <a:r>
              <a:rPr>
                <a:latin typeface="Arial"/>
                <a:ea typeface="Arial"/>
                <a:cs typeface="Arial"/>
                <a:sym typeface="Arial"/>
              </a:rPr>
              <a:t>!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64 bit bug I think. 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View with symbols to see the </a:t>
            </a:r>
            <a:r>
              <a:rPr i="1" u="sng">
                <a:latin typeface="Arial"/>
                <a:ea typeface="Arial"/>
                <a:cs typeface="Arial"/>
                <a:sym typeface="Arial"/>
              </a:rPr>
              <a:t>accurate</a:t>
            </a:r>
            <a:r>
              <a:rPr i="1">
                <a:latin typeface="Arial"/>
                <a:ea typeface="Arial"/>
                <a:cs typeface="Arial"/>
                <a:sym typeface="Arial"/>
              </a:rPr>
              <a:t> address</a:t>
            </a:r>
            <a:endParaRPr i="1">
              <a:latin typeface="Arial"/>
              <a:ea typeface="Arial"/>
              <a:cs typeface="Arial"/>
              <a:sym typeface="Arial"/>
            </a:endParaRPr>
          </a:p>
          <a:p>
            <a:pPr lvl="0"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b="1">
                <a:latin typeface="Arial"/>
                <a:ea typeface="Arial"/>
                <a:cs typeface="Arial"/>
                <a:sym typeface="Arial"/>
              </a:rPr>
              <a:t>(Some students said this was fixed in VS 2015)</a:t>
            </a:r>
          </a:p>
        </p:txBody>
      </p:sp>
      <p:sp>
        <p:nvSpPr>
          <p:cNvPr id="39" name="Shape 39"/>
          <p:cNvSpPr/>
          <p:nvPr/>
        </p:nvSpPr>
        <p:spPr>
          <a:xfrm>
            <a:off x="-6220" y="553290"/>
            <a:ext cx="9156439" cy="42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RIP-relative Addressing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685800" y="-11180"/>
            <a:ext cx="7772400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LetErRIP.c</a:t>
            </a:r>
          </a:p>
        </p:txBody>
      </p:sp>
      <p:sp>
        <p:nvSpPr>
          <p:cNvPr id="42" name="Shape 42"/>
          <p:cNvSpPr/>
          <p:nvPr/>
        </p:nvSpPr>
        <p:spPr>
          <a:xfrm>
            <a:off x="-9452" y="9155"/>
            <a:ext cx="3856088" cy="2480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//LetErRIP.c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char someGlobal = 0;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short main(){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char a = 1;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someGlobal = a;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	return 22;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marL="341312" indent="-339725">
              <a:lnSpc>
                <a:spcPct val="90000"/>
              </a:lnSpc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}</a:t>
            </a:r>
          </a:p>
        </p:txBody>
      </p:sp>
      <p:sp>
        <p:nvSpPr>
          <p:cNvPr id="43" name="Shape 43"/>
          <p:cNvSpPr/>
          <p:nvPr/>
        </p:nvSpPr>
        <p:spPr>
          <a:xfrm>
            <a:off x="75798" y="2767418"/>
            <a:ext cx="9144001" cy="2231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00000000004004ed &lt;main&gt;: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  4004ed:	55                   	push   %rbp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  4004ee:	48 89 e5             	mov    %rsp,%rbp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  4004f1:	c6 45 ff 01          	movb   $0x1,-0x1(%rbp)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  4004f5:	0f b6 45 ff          	movzbl -0x1(%rbp),%eax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  4004f9:	88 05 3a 0b 20 00    	mov    %al,0x200b3a(%rip)  # 601039 &lt;someGlobal&gt;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  4004ff:	b8 16 00 00 00       	mov    $0x16,%eax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  400504:	5d                   	pop    %rbp</a:t>
            </a:r>
            <a:endParaRPr sz="155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defRPr sz="1800"/>
            </a:pPr>
            <a:r>
              <a:rPr sz="1550">
                <a:latin typeface="Consolas"/>
                <a:ea typeface="Consolas"/>
                <a:cs typeface="Consolas"/>
                <a:sym typeface="Consolas"/>
              </a:rPr>
              <a:t>  400505:	c3                   	retq   </a:t>
            </a:r>
          </a:p>
        </p:txBody>
      </p:sp>
      <p:sp>
        <p:nvSpPr>
          <p:cNvPr id="44" name="Shape 44"/>
          <p:cNvSpPr/>
          <p:nvPr/>
        </p:nvSpPr>
        <p:spPr>
          <a:xfrm>
            <a:off x="-6219" y="2020583"/>
            <a:ext cx="9156439" cy="42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On Linux:</a:t>
            </a:r>
          </a:p>
        </p:txBody>
      </p:sp>
      <p:sp>
        <p:nvSpPr>
          <p:cNvPr id="45" name="Shape 45"/>
          <p:cNvSpPr/>
          <p:nvPr/>
        </p:nvSpPr>
        <p:spPr>
          <a:xfrm>
            <a:off x="-6220" y="553290"/>
            <a:ext cx="9156439" cy="426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300"/>
              <a:t>RIP-relative Addressing</a:t>
            </a:r>
          </a:p>
        </p:txBody>
      </p:sp>
      <p:sp>
        <p:nvSpPr>
          <p:cNvPr id="46" name="Shape 46"/>
          <p:cNvSpPr/>
          <p:nvPr/>
        </p:nvSpPr>
        <p:spPr>
          <a:xfrm flipV="1">
            <a:off x="6178044" y="4226290"/>
            <a:ext cx="1" cy="708160"/>
          </a:xfrm>
          <a:prstGeom prst="line">
            <a:avLst/>
          </a:prstGeom>
          <a:ln w="25400">
            <a:solidFill>
              <a:srgbClr val="00CC99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7" name="Shape 47"/>
          <p:cNvSpPr/>
          <p:nvPr/>
        </p:nvSpPr>
        <p:spPr>
          <a:xfrm>
            <a:off x="3938747" y="5043605"/>
            <a:ext cx="2730715" cy="3528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More clearly RIP-relative</a:t>
            </a:r>
          </a:p>
        </p:txBody>
      </p:sp>
      <p:sp>
        <p:nvSpPr>
          <p:cNvPr id="48" name="Shape 48"/>
          <p:cNvSpPr/>
          <p:nvPr/>
        </p:nvSpPr>
        <p:spPr>
          <a:xfrm flipV="1">
            <a:off x="7251812" y="4226290"/>
            <a:ext cx="1" cy="1344403"/>
          </a:xfrm>
          <a:prstGeom prst="line">
            <a:avLst/>
          </a:prstGeom>
          <a:ln w="25400">
            <a:solidFill>
              <a:srgbClr val="00CC99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9" name="Shape 49"/>
          <p:cNvSpPr/>
          <p:nvPr/>
        </p:nvSpPr>
        <p:spPr>
          <a:xfrm>
            <a:off x="3222674" y="5874781"/>
            <a:ext cx="4641937" cy="6195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9" tIns="46799" rIns="46799" bIns="46799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r>
              <a:t>Helpful math of next instruction (0x4004FF) + displacement (0x200B3A) = 0x601039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