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6858000"/>
  <p:notesSz cx="6858000" cy="9144000"/>
  <p:defaultTextStyle>
    <a:lvl1pPr defTabSz="457200">
      <a:defRPr sz="2400">
        <a:latin typeface="Times New Roman"/>
        <a:ea typeface="Times New Roman"/>
        <a:cs typeface="Times New Roman"/>
        <a:sym typeface="Times New Roman"/>
      </a:defRPr>
    </a:lvl1pPr>
    <a:lvl2pPr indent="457200" defTabSz="457200">
      <a:defRPr sz="2400">
        <a:latin typeface="Times New Roman"/>
        <a:ea typeface="Times New Roman"/>
        <a:cs typeface="Times New Roman"/>
        <a:sym typeface="Times New Roman"/>
      </a:defRPr>
    </a:lvl2pPr>
    <a:lvl3pPr indent="914400" defTabSz="457200">
      <a:defRPr sz="2400">
        <a:latin typeface="Times New Roman"/>
        <a:ea typeface="Times New Roman"/>
        <a:cs typeface="Times New Roman"/>
        <a:sym typeface="Times New Roman"/>
      </a:defRPr>
    </a:lvl3pPr>
    <a:lvl4pPr indent="1371600" defTabSz="457200">
      <a:defRPr sz="2400">
        <a:latin typeface="Times New Roman"/>
        <a:ea typeface="Times New Roman"/>
        <a:cs typeface="Times New Roman"/>
        <a:sym typeface="Times New Roman"/>
      </a:defRPr>
    </a:lvl4pPr>
    <a:lvl5pPr indent="1828800" defTabSz="457200">
      <a:defRPr sz="2400">
        <a:latin typeface="Times New Roman"/>
        <a:ea typeface="Times New Roman"/>
        <a:cs typeface="Times New Roman"/>
        <a:sym typeface="Times New Roman"/>
      </a:defRPr>
    </a:lvl5pPr>
    <a:lvl6pPr defTabSz="457200">
      <a:defRPr sz="2400">
        <a:latin typeface="Times New Roman"/>
        <a:ea typeface="Times New Roman"/>
        <a:cs typeface="Times New Roman"/>
        <a:sym typeface="Times New Roman"/>
      </a:defRPr>
    </a:lvl6pPr>
    <a:lvl7pPr defTabSz="457200">
      <a:defRPr sz="2400">
        <a:latin typeface="Times New Roman"/>
        <a:ea typeface="Times New Roman"/>
        <a:cs typeface="Times New Roman"/>
        <a:sym typeface="Times New Roman"/>
      </a:defRPr>
    </a:lvl7pPr>
    <a:lvl8pPr defTabSz="457200">
      <a:defRPr sz="2400">
        <a:latin typeface="Times New Roman"/>
        <a:ea typeface="Times New Roman"/>
        <a:cs typeface="Times New Roman"/>
        <a:sym typeface="Times New Roman"/>
      </a:defRPr>
    </a:lvl8pPr>
    <a:lvl9pPr defTabSz="457200">
      <a:defRPr sz="2400"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Attribution condition: You must indicate that derivative work</a:t>
            </a:r>
            <a:endParaRPr sz="2400"/>
          </a:p>
          <a:p>
            <a:pPr lvl="0">
              <a:defRPr sz="1800"/>
            </a:pPr>
            <a:r>
              <a:rPr sz="2400"/>
              <a:t>"Is derived from Xeno Kovah's ‘Intro x86-64’ class, available at http://OpenSecurityTraining.info/IntroX86-64.html"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Colon notation means the full value is represented by the concatenation of the two values.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If rdx = 0x11112222 and eax = 0x33334444, then rdx:eax is the quadword 0x1111222233334444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" name="Shape 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6553200" y="6248400"/>
            <a:ext cx="1903413" cy="439229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7223125" y="6397625"/>
            <a:ext cx="1903413" cy="439229"/>
          </a:xfrm>
          <a:prstGeom prst="rect">
            <a:avLst/>
          </a:prstGeom>
          <a:ln w="12700">
            <a:miter lim="400000"/>
          </a:ln>
        </p:spPr>
        <p:txBody>
          <a:bodyPr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algn="ctr" defTabSz="457200">
        <a:defRPr sz="4400">
          <a:latin typeface="Arial"/>
          <a:ea typeface="Arial"/>
          <a:cs typeface="Arial"/>
          <a:sym typeface="Arial"/>
        </a:defRPr>
      </a:lvl1pPr>
      <a:lvl2pPr algn="ctr" defTabSz="457200">
        <a:defRPr sz="4400">
          <a:latin typeface="Arial"/>
          <a:ea typeface="Arial"/>
          <a:cs typeface="Arial"/>
          <a:sym typeface="Arial"/>
        </a:defRPr>
      </a:lvl2pPr>
      <a:lvl3pPr algn="ctr" defTabSz="457200">
        <a:defRPr sz="4400">
          <a:latin typeface="Arial"/>
          <a:ea typeface="Arial"/>
          <a:cs typeface="Arial"/>
          <a:sym typeface="Arial"/>
        </a:defRPr>
      </a:lvl3pPr>
      <a:lvl4pPr algn="ctr" defTabSz="457200">
        <a:defRPr sz="4400">
          <a:latin typeface="Arial"/>
          <a:ea typeface="Arial"/>
          <a:cs typeface="Arial"/>
          <a:sym typeface="Arial"/>
        </a:defRPr>
      </a:lvl4pPr>
      <a:lvl5pPr algn="ctr" defTabSz="457200">
        <a:defRPr sz="4400">
          <a:latin typeface="Arial"/>
          <a:ea typeface="Arial"/>
          <a:cs typeface="Arial"/>
          <a:sym typeface="Arial"/>
        </a:defRPr>
      </a:lvl5pPr>
      <a:lvl6pPr indent="457200" algn="ctr" defTabSz="457200">
        <a:defRPr sz="4400">
          <a:latin typeface="Arial"/>
          <a:ea typeface="Arial"/>
          <a:cs typeface="Arial"/>
          <a:sym typeface="Arial"/>
        </a:defRPr>
      </a:lvl6pPr>
      <a:lvl7pPr indent="914400" algn="ctr" defTabSz="457200">
        <a:defRPr sz="4400">
          <a:latin typeface="Arial"/>
          <a:ea typeface="Arial"/>
          <a:cs typeface="Arial"/>
          <a:sym typeface="Arial"/>
        </a:defRPr>
      </a:lvl7pPr>
      <a:lvl8pPr indent="1371600" algn="ctr" defTabSz="457200">
        <a:defRPr sz="4400">
          <a:latin typeface="Arial"/>
          <a:ea typeface="Arial"/>
          <a:cs typeface="Arial"/>
          <a:sym typeface="Arial"/>
        </a:defRPr>
      </a:lvl8pPr>
      <a:lvl9pPr indent="1828800" algn="ctr" defTabSz="457200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1pPr>
      <a:lvl2pPr marL="342900" indent="1143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2pPr>
      <a:lvl3pPr marL="342900" indent="5715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3pPr>
      <a:lvl4pPr marL="342900" indent="10287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4pPr>
      <a:lvl5pPr marL="342900" indent="1485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5pPr>
      <a:lvl6pPr marL="342900" indent="19431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6pPr>
      <a:lvl7pPr marL="342900" indent="24003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7pPr>
      <a:lvl8pPr marL="342900" indent="28575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8pPr>
      <a:lvl9pPr marL="342900" indent="33147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685800" y="739775"/>
            <a:ext cx="7772400" cy="210343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>
              <a:defRPr sz="1800"/>
            </a:pPr>
            <a:r>
              <a:rPr sz="4400"/>
              <a:t>Introduction to Intel x86-64 Assembly, Architecture, Applications, &amp; Alliteration</a:t>
            </a:r>
          </a:p>
        </p:txBody>
      </p:sp>
      <p:sp>
        <p:nvSpPr>
          <p:cNvPr id="17" name="Shape 17"/>
          <p:cNvSpPr/>
          <p:nvPr/>
        </p:nvSpPr>
        <p:spPr>
          <a:xfrm>
            <a:off x="1371600" y="3886200"/>
            <a:ext cx="6400800" cy="111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8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Xeno Kovah – 2014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8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xkovah at gmail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2:</a:t>
            </a:r>
          </a:p>
        </p:txBody>
      </p:sp>
      <p:graphicFrame>
        <p:nvGraphicFramePr>
          <p:cNvPr id="83" name="Table 83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000007fe`f239c3a8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⌘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00000000`0012fe90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4" name="Shape 84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85" name="Shape 85"/>
          <p:cNvSpPr/>
          <p:nvPr/>
        </p:nvSpPr>
        <p:spPr>
          <a:xfrm>
            <a:off x="76200" y="2895600"/>
            <a:ext cx="4648200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0000000140001010  sub   rsp,28h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graphicFrame>
        <p:nvGraphicFramePr>
          <p:cNvPr id="86" name="Table 86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7" name="Shape 87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3:</a:t>
            </a:r>
          </a:p>
        </p:txBody>
      </p:sp>
      <p:graphicFrame>
        <p:nvGraphicFramePr>
          <p:cNvPr id="93" name="Table 93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1312" indent="-339725">
                        <a:spcBef>
                          <a:spcPts val="3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b="0" i="0" sz="1800"/>
                      </a:pPr>
                      <a:r>
                        <a:rPr sz="1650">
                          <a:solidFill>
                            <a:srgbClr val="FF26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00000001`40001019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" name="Shape 94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96" name="Table 96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000007fe`f239c3a8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⌘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00000000`0012fe88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" name="Shape 97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98" name="Shape 98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0000000140001014  call  func(0140001000h)</a:t>
            </a:r>
            <a:r>
              <a:rPr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sp>
        <p:nvSpPr>
          <p:cNvPr id="99" name="Shape 99"/>
          <p:cNvSpPr/>
          <p:nvPr/>
        </p:nvSpPr>
        <p:spPr>
          <a:xfrm>
            <a:off x="7825105" y="4151629"/>
            <a:ext cx="32639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3000"/>
              </a:lnSpc>
              <a:spcBef>
                <a:spcPts val="3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26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2600"/>
                </a:solidFill>
              </a:rPr>
              <a:t>♍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4:</a:t>
            </a:r>
          </a:p>
        </p:txBody>
      </p:sp>
      <p:graphicFrame>
        <p:nvGraphicFramePr>
          <p:cNvPr id="104" name="Table 104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1312" indent="-339725">
                        <a:spcBef>
                          <a:spcPts val="3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00000001`40001019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5" name="Table 105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00000000`0000beef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6" name="Shape 106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07" name="Shape 107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0000000140001000  mov   eax,0BEEFh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sp>
        <p:nvSpPr>
          <p:cNvPr id="108" name="Shape 108"/>
          <p:cNvSpPr/>
          <p:nvPr/>
        </p:nvSpPr>
        <p:spPr>
          <a:xfrm>
            <a:off x="75207" y="1593083"/>
            <a:ext cx="4239817" cy="1337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0" y="0"/>
                </a:moveTo>
                <a:lnTo>
                  <a:pt x="14736" y="5211"/>
                </a:lnTo>
                <a:lnTo>
                  <a:pt x="392" y="5211"/>
                </a:lnTo>
                <a:cubicBezTo>
                  <a:pt x="175" y="5211"/>
                  <a:pt x="0" y="5767"/>
                  <a:pt x="0" y="6454"/>
                </a:cubicBezTo>
                <a:lnTo>
                  <a:pt x="0" y="20357"/>
                </a:lnTo>
                <a:cubicBezTo>
                  <a:pt x="0" y="21044"/>
                  <a:pt x="175" y="21600"/>
                  <a:pt x="392" y="21600"/>
                </a:cubicBezTo>
                <a:lnTo>
                  <a:pt x="21208" y="21600"/>
                </a:lnTo>
                <a:cubicBezTo>
                  <a:pt x="21425" y="21600"/>
                  <a:pt x="21600" y="21044"/>
                  <a:pt x="21600" y="20357"/>
                </a:cubicBezTo>
                <a:lnTo>
                  <a:pt x="21600" y="6454"/>
                </a:lnTo>
                <a:cubicBezTo>
                  <a:pt x="21600" y="5767"/>
                  <a:pt x="21425" y="5211"/>
                  <a:pt x="21208" y="5211"/>
                </a:cubicBezTo>
                <a:lnTo>
                  <a:pt x="16305" y="5211"/>
                </a:lnTo>
                <a:lnTo>
                  <a:pt x="15520" y="0"/>
                </a:lnTo>
                <a:close/>
              </a:path>
            </a:pathLst>
          </a:custGeom>
          <a:solidFill>
            <a:srgbClr val="FF2600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10101"/>
                </a:solidFill>
              </a:rPr>
              <a:t>Note that it “sign extended” the reg (meaning it filled in the upper 32 bits of RAX with the MSB of EAX)</a:t>
            </a:r>
          </a:p>
        </p:txBody>
      </p:sp>
      <p:sp>
        <p:nvSpPr>
          <p:cNvPr id="109" name="Shape 109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23763" y="-61186"/>
            <a:ext cx="9191527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4400">
                <a:latin typeface="Arial"/>
                <a:ea typeface="Arial"/>
                <a:cs typeface="Arial"/>
                <a:sym typeface="Arial"/>
              </a:rPr>
              <a:t>ExampleSubroutine1.c: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4400">
                <a:latin typeface="Arial"/>
                <a:ea typeface="Arial"/>
                <a:cs typeface="Arial"/>
                <a:sym typeface="Arial"/>
              </a:rPr>
              <a:t>STACK FRAME TIME OUT</a:t>
            </a:r>
          </a:p>
        </p:txBody>
      </p:sp>
      <p:graphicFrame>
        <p:nvGraphicFramePr>
          <p:cNvPr id="115" name="Table 115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marL="341312" indent="-339725">
                        <a:spcBef>
                          <a:spcPts val="3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00000001`40001019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6" name="Shape 116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mov   eax,0BEEFh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call  func (0140001000h)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mov   eax,0F00Dh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ret  </a:t>
            </a:r>
          </a:p>
        </p:txBody>
      </p:sp>
      <p:sp>
        <p:nvSpPr>
          <p:cNvPr id="117" name="Shape 117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4394200" y="2298700"/>
            <a:ext cx="381000" cy="83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57240">
            <a:solidFill/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894737" y="2320385"/>
            <a:ext cx="2528776" cy="79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i="1" sz="2400">
                <a:latin typeface="Arial"/>
                <a:ea typeface="Arial"/>
                <a:cs typeface="Arial"/>
                <a:sym typeface="Arial"/>
              </a:rPr>
              <a:t>“Function-before-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i="1" sz="2400">
                <a:latin typeface="Arial"/>
                <a:ea typeface="Arial"/>
                <a:cs typeface="Arial"/>
                <a:sym typeface="Arial"/>
              </a:rPr>
              <a:t>main”’s frame</a:t>
            </a:r>
          </a:p>
        </p:txBody>
      </p:sp>
      <p:sp>
        <p:nvSpPr>
          <p:cNvPr id="121" name="Shape 121"/>
          <p:cNvSpPr/>
          <p:nvPr/>
        </p:nvSpPr>
        <p:spPr>
          <a:xfrm>
            <a:off x="4394200" y="3175000"/>
            <a:ext cx="381000" cy="1285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57240">
            <a:solidFill/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2553946" y="3598345"/>
            <a:ext cx="1845358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/>
            </a:pPr>
            <a:r>
              <a:rPr i="1" sz="2400"/>
              <a:t>main’s frame</a:t>
            </a:r>
          </a:p>
        </p:txBody>
      </p:sp>
      <p:sp>
        <p:nvSpPr>
          <p:cNvPr id="123" name="Shape 123"/>
          <p:cNvSpPr/>
          <p:nvPr/>
        </p:nvSpPr>
        <p:spPr>
          <a:xfrm>
            <a:off x="2163645" y="4520704"/>
            <a:ext cx="2625961" cy="115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/>
            </a:pPr>
            <a:r>
              <a:rPr i="1" sz="2400"/>
              <a:t>func never even makes a stack frame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5:</a:t>
            </a:r>
          </a:p>
        </p:txBody>
      </p:sp>
      <p:graphicFrame>
        <p:nvGraphicFramePr>
          <p:cNvPr id="128" name="Table 128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  <a:r>
                        <a:rPr sz="24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9" name="Table 129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00000000`0000beef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00000000`0012fe90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0" name="Shape 130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31" name="Shape 131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sp>
        <p:nvSpPr>
          <p:cNvPr id="132" name="Shape 132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6:</a:t>
            </a:r>
          </a:p>
        </p:txBody>
      </p:sp>
      <p:graphicFrame>
        <p:nvGraphicFramePr>
          <p:cNvPr id="138" name="Table 138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9" name="Table 139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00000000`0000f00d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0" name="Shape 140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41" name="Shape 141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0000000140001019  mov   eax,0F00Dh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sp>
        <p:nvSpPr>
          <p:cNvPr id="142" name="Shape 142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7:</a:t>
            </a:r>
          </a:p>
        </p:txBody>
      </p:sp>
      <p:graphicFrame>
        <p:nvGraphicFramePr>
          <p:cNvPr id="148" name="Table 148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9" name="Table 149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00000000`0000f00d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00000000`0012feb8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Shape 150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000000014000101E  add   rsp,28h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  <a:endParaRPr sz="1400">
              <a:solidFill>
                <a:srgbClr val="0000FF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sp>
        <p:nvSpPr>
          <p:cNvPr id="152" name="Shape 152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-23763" y="65814"/>
            <a:ext cx="919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8:</a:t>
            </a:r>
          </a:p>
        </p:txBody>
      </p:sp>
      <p:graphicFrame>
        <p:nvGraphicFramePr>
          <p:cNvPr id="158" name="Table 158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undef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9" name="Table 159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00000000`0000f00d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</a:rPr>
                        <a:t>00000000`0012fec0 </a:t>
                      </a:r>
                      <a:r>
                        <a:rPr sz="1400">
                          <a:solidFill>
                            <a:srgbClr val="FF26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♍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0" name="Shape 160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76200" y="2895600"/>
            <a:ext cx="4725988" cy="25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0000FF"/>
                </a:solidFill>
                <a:latin typeface="Monaco"/>
                <a:ea typeface="Monaco"/>
                <a:cs typeface="Monaco"/>
                <a:sym typeface="Monaco"/>
              </a:rPr>
              <a:t>0000000140001022  ret </a:t>
            </a:r>
            <a:r>
              <a:rPr sz="15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</a:t>
            </a:r>
          </a:p>
        </p:txBody>
      </p:sp>
      <p:sp>
        <p:nvSpPr>
          <p:cNvPr id="162" name="Shape 162"/>
          <p:cNvSpPr/>
          <p:nvPr/>
        </p:nvSpPr>
        <p:spPr>
          <a:xfrm>
            <a:off x="1791004" y="6111298"/>
            <a:ext cx="5246080" cy="66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Execution would continue at the value ret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removed from the stack: 00000001`400012ed</a:t>
            </a:r>
          </a:p>
        </p:txBody>
      </p:sp>
      <p:sp>
        <p:nvSpPr>
          <p:cNvPr id="163" name="Shape 163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 Notes</a:t>
            </a:r>
          </a:p>
        </p:txBody>
      </p:sp>
      <p:sp>
        <p:nvSpPr>
          <p:cNvPr id="169" name="Shape 169"/>
          <p:cNvSpPr/>
          <p:nvPr/>
        </p:nvSpPr>
        <p:spPr>
          <a:xfrm>
            <a:off x="685800" y="1981200"/>
            <a:ext cx="7772400" cy="304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func() is dead code - its return value is not used for anything, and main() always returns 0xF00D. If optimizations were turned on in the compiler, it would remove func()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We don’t yet understand why main() does “</a:t>
            </a:r>
            <a:r>
              <a:rPr sz="2400">
                <a:latin typeface="Monaco"/>
                <a:ea typeface="Monaco"/>
                <a:cs typeface="Monaco"/>
                <a:sym typeface="Monaco"/>
              </a:rPr>
              <a:t>sub rsp,28h” &amp; “add rsp,28h”...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We will figure that out later.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Let’s do that in a tool</a:t>
            </a:r>
          </a:p>
        </p:txBody>
      </p:sp>
      <p:sp>
        <p:nvSpPr>
          <p:cNvPr id="172" name="Shape 172"/>
          <p:cNvSpPr/>
          <p:nvPr/>
        </p:nvSpPr>
        <p:spPr>
          <a:xfrm>
            <a:off x="685800" y="1981200"/>
            <a:ext cx="7772400" cy="400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Visual C++ 2012 Express edition (which I will shorthand as “VisualStudio” or VS)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Standard Windows development environment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Available for free, but missing some features that pro developers might want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Keep in mind you can’t move express-edition-compiled applications to other systems and get them to run without first installing the “redistributable libraries”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1" y="-936"/>
            <a:ext cx="9144002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All materials is licensed under a Creative Commons “Share Alike” license.</a:t>
            </a:r>
          </a:p>
        </p:txBody>
      </p:sp>
      <p:sp>
        <p:nvSpPr>
          <p:cNvPr id="20" name="Shape 20"/>
          <p:cNvSpPr/>
          <p:nvPr/>
        </p:nvSpPr>
        <p:spPr>
          <a:xfrm>
            <a:off x="685800" y="1237670"/>
            <a:ext cx="777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1312" indent="-34131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http://creativecommons.org/licenses/by-sa/3.0/</a:t>
            </a:r>
          </a:p>
        </p:txBody>
      </p:sp>
      <p:pic>
        <p:nvPicPr>
          <p:cNvPr id="2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1770062"/>
            <a:ext cx="6324600" cy="473233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-9816" y="6484365"/>
            <a:ext cx="7107559" cy="54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100">
                <a:latin typeface="Arial"/>
                <a:ea typeface="Arial"/>
                <a:cs typeface="Arial"/>
                <a:sym typeface="Arial"/>
              </a:rPr>
              <a:t>Attribution condition: You must indicate that derivative work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1100">
                <a:latin typeface="Arial"/>
                <a:ea typeface="Arial"/>
                <a:cs typeface="Arial"/>
                <a:sym typeface="Arial"/>
              </a:rPr>
              <a:t>"Is derived from Xeno Kovah's 'Intro x86-64’ class, available at http://OpenSecurityTraining.info/IntroX86-64.html”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3903"/>
            <a:ext cx="9144000" cy="563019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2926314" y="-12700"/>
            <a:ext cx="329137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Open IntroToAsm64.sln</a:t>
            </a:r>
          </a:p>
        </p:txBody>
      </p:sp>
      <p:sp>
        <p:nvSpPr>
          <p:cNvPr id="176" name="Shape 176"/>
          <p:cNvSpPr/>
          <p:nvPr/>
        </p:nvSpPr>
        <p:spPr>
          <a:xfrm>
            <a:off x="3086100" y="5317145"/>
            <a:ext cx="1605906" cy="2402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2773840" y="50800"/>
            <a:ext cx="3596320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Creating a new project - 1</a:t>
            </a:r>
          </a:p>
        </p:txBody>
      </p:sp>
      <p:pic>
        <p:nvPicPr>
          <p:cNvPr id="17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47126"/>
            <a:ext cx="9144000" cy="316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8909"/>
            <a:ext cx="9144000" cy="512018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2773840" y="38099"/>
            <a:ext cx="3596320" cy="4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Creating a new project - 2</a:t>
            </a:r>
          </a:p>
        </p:txBody>
      </p:sp>
      <p:sp>
        <p:nvSpPr>
          <p:cNvPr id="183" name="Shape 183"/>
          <p:cNvSpPr/>
          <p:nvPr/>
        </p:nvSpPr>
        <p:spPr>
          <a:xfrm>
            <a:off x="1422400" y="4813300"/>
            <a:ext cx="4663530" cy="2402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1422400" y="4288445"/>
            <a:ext cx="1556842" cy="2402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2578100" y="2438389"/>
            <a:ext cx="3655666" cy="388470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372988" y="2400289"/>
            <a:ext cx="1034108" cy="240225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Creating a new project 3</a:t>
            </a:r>
          </a:p>
        </p:txBody>
      </p:sp>
      <p:sp>
        <p:nvSpPr>
          <p:cNvPr id="189" name="Shape 189"/>
          <p:cNvSpPr/>
          <p:nvPr/>
        </p:nvSpPr>
        <p:spPr>
          <a:xfrm>
            <a:off x="2773840" y="38100"/>
            <a:ext cx="3596320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Creating a new project - 3</a:t>
            </a:r>
          </a:p>
        </p:txBody>
      </p:sp>
      <p:pic>
        <p:nvPicPr>
          <p:cNvPr id="1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9587"/>
            <a:ext cx="9144000" cy="583882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971800" y="5829289"/>
            <a:ext cx="3695403" cy="54285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Adding files to the project</a:t>
            </a:r>
          </a:p>
        </p:txBody>
      </p:sp>
      <p:pic>
        <p:nvPicPr>
          <p:cNvPr id="1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1033"/>
            <a:ext cx="9144000" cy="1400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377" y="1976599"/>
            <a:ext cx="8744223" cy="493376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1714500" y="5969000"/>
            <a:ext cx="1304529" cy="304800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6248400" y="1603489"/>
            <a:ext cx="1683296" cy="304801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2773840" y="-53629"/>
            <a:ext cx="3596320" cy="4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Creating a new project - 4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Setting project properties</a:t>
            </a:r>
          </a:p>
        </p:txBody>
      </p:sp>
      <p:pic>
        <p:nvPicPr>
          <p:cNvPr id="2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465" y="339030"/>
            <a:ext cx="6543070" cy="651897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2806700" y="-76200"/>
            <a:ext cx="393520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- 1</a:t>
            </a:r>
          </a:p>
        </p:txBody>
      </p:sp>
      <p:sp>
        <p:nvSpPr>
          <p:cNvPr id="203" name="Shape 203"/>
          <p:cNvSpPr/>
          <p:nvPr/>
        </p:nvSpPr>
        <p:spPr>
          <a:xfrm>
            <a:off x="4013200" y="6388100"/>
            <a:ext cx="1854241" cy="4796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Setting project properties 2</a:t>
            </a:r>
          </a:p>
        </p:txBody>
      </p:sp>
      <p:pic>
        <p:nvPicPr>
          <p:cNvPr id="20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7260"/>
            <a:ext cx="9144000" cy="5963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roup 209"/>
          <p:cNvGrpSpPr/>
          <p:nvPr/>
        </p:nvGrpSpPr>
        <p:grpSpPr>
          <a:xfrm>
            <a:off x="4470400" y="1760509"/>
            <a:ext cx="4191000" cy="2963891"/>
            <a:chOff x="0" y="0"/>
            <a:chExt cx="4191000" cy="2963890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4191000" cy="296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9383"/>
                  </a:moveTo>
                  <a:lnTo>
                    <a:pt x="3600" y="9383"/>
                  </a:lnTo>
                  <a:cubicBezTo>
                    <a:pt x="1612" y="9383"/>
                    <a:pt x="0" y="10295"/>
                    <a:pt x="0" y="11419"/>
                  </a:cubicBezTo>
                  <a:lnTo>
                    <a:pt x="0" y="11419"/>
                  </a:lnTo>
                  <a:lnTo>
                    <a:pt x="0" y="19564"/>
                  </a:lnTo>
                  <a:cubicBezTo>
                    <a:pt x="0" y="2068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688"/>
                    <a:pt x="21600" y="19564"/>
                  </a:cubicBezTo>
                  <a:lnTo>
                    <a:pt x="21600" y="11419"/>
                  </a:lnTo>
                  <a:cubicBezTo>
                    <a:pt x="21600" y="10295"/>
                    <a:pt x="19988" y="9383"/>
                    <a:pt x="18000" y="9383"/>
                  </a:cubicBezTo>
                  <a:lnTo>
                    <a:pt x="12551" y="0"/>
                  </a:lnTo>
                  <a:lnTo>
                    <a:pt x="12600" y="9383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53475" y="1352795"/>
              <a:ext cx="3884050" cy="1545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Unfortunately the debug information format alters the code which gets generated too much, making it not as simple as I would like for this class.</a:t>
              </a:r>
            </a:p>
          </p:txBody>
        </p:sp>
      </p:grpSp>
      <p:sp>
        <p:nvSpPr>
          <p:cNvPr id="210" name="Shape 210"/>
          <p:cNvSpPr/>
          <p:nvPr/>
        </p:nvSpPr>
        <p:spPr>
          <a:xfrm>
            <a:off x="2604399" y="0"/>
            <a:ext cx="393520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- 2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Setting project properties 3</a:t>
            </a:r>
          </a:p>
        </p:txBody>
      </p:sp>
      <p:pic>
        <p:nvPicPr>
          <p:cNvPr id="2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5709"/>
            <a:ext cx="9144000" cy="60065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 216"/>
          <p:cNvGrpSpPr/>
          <p:nvPr/>
        </p:nvGrpSpPr>
        <p:grpSpPr>
          <a:xfrm>
            <a:off x="4762500" y="2813996"/>
            <a:ext cx="2895600" cy="2155588"/>
            <a:chOff x="0" y="0"/>
            <a:chExt cx="2895599" cy="2155586"/>
          </a:xfrm>
        </p:grpSpPr>
        <p:sp>
          <p:nvSpPr>
            <p:cNvPr id="214" name="Shape 214"/>
            <p:cNvSpPr/>
            <p:nvPr/>
          </p:nvSpPr>
          <p:spPr>
            <a:xfrm>
              <a:off x="0" y="0"/>
              <a:ext cx="2895600" cy="213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9285"/>
                  </a:moveTo>
                  <a:lnTo>
                    <a:pt x="3600" y="9285"/>
                  </a:lnTo>
                  <a:cubicBezTo>
                    <a:pt x="1612" y="9285"/>
                    <a:pt x="0" y="10203"/>
                    <a:pt x="0" y="11337"/>
                  </a:cubicBezTo>
                  <a:lnTo>
                    <a:pt x="0" y="11337"/>
                  </a:lnTo>
                  <a:lnTo>
                    <a:pt x="0" y="19547"/>
                  </a:lnTo>
                  <a:cubicBezTo>
                    <a:pt x="0" y="2068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681"/>
                    <a:pt x="21600" y="19547"/>
                  </a:cubicBezTo>
                  <a:lnTo>
                    <a:pt x="21600" y="11337"/>
                  </a:lnTo>
                  <a:cubicBezTo>
                    <a:pt x="21600" y="10203"/>
                    <a:pt x="19988" y="9285"/>
                    <a:pt x="18000" y="9285"/>
                  </a:cubicBezTo>
                  <a:lnTo>
                    <a:pt x="9000" y="9285"/>
                  </a:lnTo>
                  <a:lnTo>
                    <a:pt x="6217" y="0"/>
                  </a:lnTo>
                  <a:lnTo>
                    <a:pt x="3600" y="9285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06037" y="901896"/>
              <a:ext cx="2683525" cy="1253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These would just add extra complexity to the asm which we don’t want for now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2604399" y="-1"/>
            <a:ext cx="3935202" cy="4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- 3</a:t>
            </a:r>
          </a:p>
        </p:txBody>
      </p:sp>
      <p:sp>
        <p:nvSpPr>
          <p:cNvPr id="218" name="Shape 218"/>
          <p:cNvSpPr/>
          <p:nvPr/>
        </p:nvSpPr>
        <p:spPr>
          <a:xfrm>
            <a:off x="5168900" y="1386800"/>
            <a:ext cx="910918" cy="479625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5168900" y="2021776"/>
            <a:ext cx="910918" cy="2402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5168900" y="2605976"/>
            <a:ext cx="910918" cy="2402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Setting project properties 5</a:t>
            </a:r>
          </a:p>
        </p:txBody>
      </p:sp>
      <p:pic>
        <p:nvPicPr>
          <p:cNvPr id="22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1804"/>
            <a:ext cx="9144000" cy="61543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Group 226"/>
          <p:cNvGrpSpPr/>
          <p:nvPr/>
        </p:nvGrpSpPr>
        <p:grpSpPr>
          <a:xfrm>
            <a:off x="4178300" y="1575572"/>
            <a:ext cx="3429000" cy="1081705"/>
            <a:chOff x="-787400" y="-388193"/>
            <a:chExt cx="3429000" cy="1081704"/>
          </a:xfrm>
        </p:grpSpPr>
        <p:sp>
          <p:nvSpPr>
            <p:cNvPr id="224" name="Shape 224"/>
            <p:cNvSpPr/>
            <p:nvPr/>
          </p:nvSpPr>
          <p:spPr>
            <a:xfrm>
              <a:off x="-787400" y="-388194"/>
              <a:ext cx="3429000" cy="108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4640"/>
                  </a:moveTo>
                  <a:lnTo>
                    <a:pt x="3600" y="4640"/>
                  </a:lnTo>
                  <a:cubicBezTo>
                    <a:pt x="1612" y="4640"/>
                    <a:pt x="0" y="5905"/>
                    <a:pt x="0" y="7466"/>
                  </a:cubicBezTo>
                  <a:lnTo>
                    <a:pt x="0" y="7466"/>
                  </a:lnTo>
                  <a:lnTo>
                    <a:pt x="0" y="18773"/>
                  </a:lnTo>
                  <a:cubicBezTo>
                    <a:pt x="0" y="20334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334"/>
                    <a:pt x="21600" y="18773"/>
                  </a:cubicBezTo>
                  <a:lnTo>
                    <a:pt x="21600" y="7466"/>
                  </a:lnTo>
                  <a:cubicBezTo>
                    <a:pt x="21600" y="5905"/>
                    <a:pt x="19988" y="4640"/>
                    <a:pt x="18000" y="4640"/>
                  </a:cubicBezTo>
                  <a:lnTo>
                    <a:pt x="13550" y="0"/>
                  </a:lnTo>
                  <a:lnTo>
                    <a:pt x="12600" y="4640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-661829" y="-37912"/>
              <a:ext cx="3177858" cy="669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This shouldn’t matter, but setting it just incase…</a:t>
              </a:r>
            </a:p>
          </p:txBody>
        </p:sp>
      </p:grpSp>
      <p:sp>
        <p:nvSpPr>
          <p:cNvPr id="227" name="Shape 227"/>
          <p:cNvSpPr/>
          <p:nvPr/>
        </p:nvSpPr>
        <p:spPr>
          <a:xfrm>
            <a:off x="2604399" y="-54515"/>
            <a:ext cx="3935202" cy="4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- 4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Setting project properties 4</a:t>
            </a:r>
          </a:p>
        </p:txBody>
      </p:sp>
      <p:pic>
        <p:nvPicPr>
          <p:cNvPr id="2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6090"/>
            <a:ext cx="9144000" cy="61858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 233"/>
          <p:cNvGrpSpPr/>
          <p:nvPr/>
        </p:nvGrpSpPr>
        <p:grpSpPr>
          <a:xfrm>
            <a:off x="266700" y="1314450"/>
            <a:ext cx="1676400" cy="3867150"/>
            <a:chOff x="0" y="0"/>
            <a:chExt cx="1676400" cy="3867150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1676400" cy="386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13939"/>
                  </a:moveTo>
                  <a:lnTo>
                    <a:pt x="3600" y="13939"/>
                  </a:lnTo>
                  <a:cubicBezTo>
                    <a:pt x="1612" y="13939"/>
                    <a:pt x="0" y="14511"/>
                    <a:pt x="0" y="15216"/>
                  </a:cubicBezTo>
                  <a:lnTo>
                    <a:pt x="0" y="15216"/>
                  </a:lnTo>
                  <a:lnTo>
                    <a:pt x="0" y="20323"/>
                  </a:lnTo>
                  <a:cubicBezTo>
                    <a:pt x="0" y="2102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1028"/>
                    <a:pt x="21600" y="20323"/>
                  </a:cubicBezTo>
                  <a:lnTo>
                    <a:pt x="21600" y="15216"/>
                  </a:lnTo>
                  <a:cubicBezTo>
                    <a:pt x="21600" y="14511"/>
                    <a:pt x="19988" y="13939"/>
                    <a:pt x="18000" y="13939"/>
                  </a:cubicBezTo>
                  <a:lnTo>
                    <a:pt x="19616" y="0"/>
                  </a:lnTo>
                  <a:lnTo>
                    <a:pt x="12600" y="13939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1390" y="2680673"/>
              <a:ext cx="1553620" cy="1001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600"/>
                <a:t>Different options can be set for release vs debug builds</a:t>
              </a: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743200" y="1917700"/>
            <a:ext cx="2590800" cy="2138146"/>
            <a:chOff x="0" y="0"/>
            <a:chExt cx="2590800" cy="2138145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2590800" cy="212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9183"/>
                  </a:moveTo>
                  <a:lnTo>
                    <a:pt x="3600" y="9183"/>
                  </a:lnTo>
                  <a:cubicBezTo>
                    <a:pt x="1612" y="9183"/>
                    <a:pt x="0" y="10110"/>
                    <a:pt x="0" y="11253"/>
                  </a:cubicBezTo>
                  <a:lnTo>
                    <a:pt x="0" y="11253"/>
                  </a:lnTo>
                  <a:lnTo>
                    <a:pt x="0" y="19531"/>
                  </a:lnTo>
                  <a:cubicBezTo>
                    <a:pt x="0" y="20673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673"/>
                    <a:pt x="21600" y="19531"/>
                  </a:cubicBezTo>
                  <a:lnTo>
                    <a:pt x="21600" y="11253"/>
                  </a:lnTo>
                  <a:cubicBezTo>
                    <a:pt x="21600" y="10110"/>
                    <a:pt x="19988" y="9183"/>
                    <a:pt x="18000" y="9183"/>
                  </a:cubicBezTo>
                  <a:lnTo>
                    <a:pt x="9000" y="9183"/>
                  </a:lnTo>
                  <a:lnTo>
                    <a:pt x="5321" y="0"/>
                  </a:lnTo>
                  <a:lnTo>
                    <a:pt x="3600" y="9183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94876" y="884454"/>
              <a:ext cx="2401048" cy="1253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The GUI is just a wrapper to set command line options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6934200" y="1198555"/>
            <a:ext cx="2133600" cy="2535245"/>
            <a:chOff x="0" y="0"/>
            <a:chExt cx="2133600" cy="2535244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2133600" cy="253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7317"/>
                  </a:moveTo>
                  <a:lnTo>
                    <a:pt x="3600" y="7317"/>
                  </a:lnTo>
                  <a:cubicBezTo>
                    <a:pt x="1612" y="7317"/>
                    <a:pt x="0" y="8383"/>
                    <a:pt x="0" y="9698"/>
                  </a:cubicBezTo>
                  <a:lnTo>
                    <a:pt x="0" y="9698"/>
                  </a:lnTo>
                  <a:lnTo>
                    <a:pt x="0" y="19220"/>
                  </a:lnTo>
                  <a:cubicBezTo>
                    <a:pt x="0" y="20534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534"/>
                    <a:pt x="21600" y="19220"/>
                  </a:cubicBezTo>
                  <a:lnTo>
                    <a:pt x="21600" y="9698"/>
                  </a:lnTo>
                  <a:cubicBezTo>
                    <a:pt x="21600" y="8383"/>
                    <a:pt x="19988" y="7317"/>
                    <a:pt x="18000" y="7317"/>
                  </a:cubicBezTo>
                  <a:lnTo>
                    <a:pt x="14529" y="0"/>
                  </a:lnTo>
                  <a:lnTo>
                    <a:pt x="12600" y="7317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78133" y="1070199"/>
              <a:ext cx="1977334" cy="1253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Click this to change which config set is active</a:t>
              </a:r>
            </a:p>
          </p:txBody>
        </p:sp>
      </p:grpSp>
      <p:sp>
        <p:nvSpPr>
          <p:cNvPr id="240" name="Shape 240"/>
          <p:cNvSpPr/>
          <p:nvPr/>
        </p:nvSpPr>
        <p:spPr>
          <a:xfrm>
            <a:off x="2604399" y="-88900"/>
            <a:ext cx="393520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- 5</a:t>
            </a:r>
          </a:p>
        </p:txBody>
      </p:sp>
      <p:sp>
        <p:nvSpPr>
          <p:cNvPr id="241" name="Shape 241"/>
          <p:cNvSpPr/>
          <p:nvPr/>
        </p:nvSpPr>
        <p:spPr>
          <a:xfrm>
            <a:off x="7213600" y="726376"/>
            <a:ext cx="1854241" cy="388469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685800" y="1412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</a:t>
            </a:r>
          </a:p>
        </p:txBody>
      </p:sp>
      <p:sp>
        <p:nvSpPr>
          <p:cNvPr id="27" name="Shape 27"/>
          <p:cNvSpPr/>
          <p:nvPr/>
        </p:nvSpPr>
        <p:spPr>
          <a:xfrm>
            <a:off x="228600" y="2133600"/>
            <a:ext cx="3657600" cy="397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//ExampleSubroutine1: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// using the stack &amp; subroutine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//to call subroutines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//New instructions: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//push, pop, call, ret, mov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int func(){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	return 0xbeef;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}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int main(){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	func();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	return 0xf00d;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}</a:t>
            </a:r>
          </a:p>
        </p:txBody>
      </p:sp>
      <p:sp>
        <p:nvSpPr>
          <p:cNvPr id="28" name="Shape 28"/>
          <p:cNvSpPr/>
          <p:nvPr/>
        </p:nvSpPr>
        <p:spPr>
          <a:xfrm>
            <a:off x="3830389" y="2057399"/>
            <a:ext cx="5325319" cy="255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   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rPr>
              <a:t>0000000140001010  sub         rsp,28h  </a:t>
            </a:r>
            <a:endParaRPr sz="1400">
              <a:solidFill>
                <a:srgbClr val="FF2600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rPr>
              <a:t>0000000140001014  call        func (0140001000h)  </a:t>
            </a:r>
            <a:endParaRPr sz="1400">
              <a:solidFill>
                <a:srgbClr val="FF2600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rPr>
              <a:t>0000000140001019  mov         eax,0F00Dh  </a:t>
            </a:r>
            <a:endParaRPr sz="1400">
              <a:solidFill>
                <a:srgbClr val="FF2600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rPr>
              <a:t>000000014000101E  add         rsp,28h  </a:t>
            </a:r>
            <a:endParaRPr sz="1400">
              <a:solidFill>
                <a:srgbClr val="FF2600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sp>
        <p:nvSpPr>
          <p:cNvPr id="29" name="Shape 29"/>
          <p:cNvSpPr/>
          <p:nvPr/>
        </p:nvSpPr>
        <p:spPr>
          <a:xfrm>
            <a:off x="-6220" y="864440"/>
            <a:ext cx="9156439" cy="76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300">
                <a:latin typeface="Arial"/>
                <a:ea typeface="Arial"/>
                <a:cs typeface="Arial"/>
                <a:sym typeface="Arial"/>
              </a:rPr>
              <a:t>The stack frames in this example will be very simple.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300">
                <a:latin typeface="Arial"/>
                <a:ea typeface="Arial"/>
                <a:cs typeface="Arial"/>
                <a:sym typeface="Arial"/>
              </a:rPr>
              <a:t>Only saved frame pointer (RBP) and saved return addresses (RIP).</a:t>
            </a:r>
          </a:p>
        </p:txBody>
      </p:sp>
      <p:pic>
        <p:nvPicPr>
          <p:cNvPr id="3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3093727"/>
            <a:ext cx="431800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3360427"/>
            <a:ext cx="431800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3627127"/>
            <a:ext cx="431800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3892330"/>
            <a:ext cx="431800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4160527"/>
            <a:ext cx="431800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6524"/>
            <a:ext cx="9144000" cy="40707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2477300" y="-50800"/>
            <a:ext cx="4189400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- 5.1</a:t>
            </a:r>
          </a:p>
        </p:txBody>
      </p:sp>
      <p:sp>
        <p:nvSpPr>
          <p:cNvPr id="245" name="Shape 245"/>
          <p:cNvSpPr/>
          <p:nvPr/>
        </p:nvSpPr>
        <p:spPr>
          <a:xfrm>
            <a:off x="6159500" y="4066476"/>
            <a:ext cx="1224102" cy="388470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48" name="Group 248"/>
          <p:cNvGrpSpPr/>
          <p:nvPr/>
        </p:nvGrpSpPr>
        <p:grpSpPr>
          <a:xfrm>
            <a:off x="6934200" y="1198555"/>
            <a:ext cx="2133600" cy="2535245"/>
            <a:chOff x="0" y="0"/>
            <a:chExt cx="2133600" cy="2535244"/>
          </a:xfrm>
        </p:grpSpPr>
        <p:sp>
          <p:nvSpPr>
            <p:cNvPr id="246" name="Shape 246"/>
            <p:cNvSpPr/>
            <p:nvPr/>
          </p:nvSpPr>
          <p:spPr>
            <a:xfrm>
              <a:off x="0" y="0"/>
              <a:ext cx="2133600" cy="253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7317"/>
                  </a:moveTo>
                  <a:lnTo>
                    <a:pt x="3600" y="7317"/>
                  </a:lnTo>
                  <a:cubicBezTo>
                    <a:pt x="1612" y="7317"/>
                    <a:pt x="0" y="8383"/>
                    <a:pt x="0" y="9698"/>
                  </a:cubicBezTo>
                  <a:lnTo>
                    <a:pt x="0" y="9698"/>
                  </a:lnTo>
                  <a:lnTo>
                    <a:pt x="0" y="19220"/>
                  </a:lnTo>
                  <a:cubicBezTo>
                    <a:pt x="0" y="20534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534"/>
                    <a:pt x="21600" y="19220"/>
                  </a:cubicBezTo>
                  <a:lnTo>
                    <a:pt x="21600" y="9698"/>
                  </a:lnTo>
                  <a:cubicBezTo>
                    <a:pt x="21600" y="8383"/>
                    <a:pt x="19988" y="7317"/>
                    <a:pt x="18000" y="7317"/>
                  </a:cubicBezTo>
                  <a:lnTo>
                    <a:pt x="14529" y="0"/>
                  </a:lnTo>
                  <a:lnTo>
                    <a:pt x="12600" y="7317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78133" y="1070199"/>
              <a:ext cx="1977334" cy="1253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Click this to change which config set is active</a:t>
              </a:r>
            </a:p>
          </p:txBody>
        </p:sp>
      </p:grpSp>
      <p:sp>
        <p:nvSpPr>
          <p:cNvPr id="249" name="Shape 249"/>
          <p:cNvSpPr/>
          <p:nvPr/>
        </p:nvSpPr>
        <p:spPr>
          <a:xfrm>
            <a:off x="3178624" y="2802351"/>
            <a:ext cx="3400029" cy="1258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3" y="0"/>
                </a:moveTo>
                <a:cubicBezTo>
                  <a:pt x="181" y="0"/>
                  <a:pt x="0" y="488"/>
                  <a:pt x="0" y="1090"/>
                </a:cubicBezTo>
                <a:lnTo>
                  <a:pt x="0" y="6294"/>
                </a:lnTo>
                <a:cubicBezTo>
                  <a:pt x="0" y="6896"/>
                  <a:pt x="181" y="7384"/>
                  <a:pt x="403" y="7384"/>
                </a:cubicBezTo>
                <a:lnTo>
                  <a:pt x="17707" y="7384"/>
                </a:lnTo>
                <a:lnTo>
                  <a:pt x="21600" y="21600"/>
                </a:lnTo>
                <a:lnTo>
                  <a:pt x="18874" y="2759"/>
                </a:lnTo>
                <a:lnTo>
                  <a:pt x="18874" y="1090"/>
                </a:lnTo>
                <a:cubicBezTo>
                  <a:pt x="18874" y="488"/>
                  <a:pt x="18694" y="0"/>
                  <a:pt x="18471" y="0"/>
                </a:cubicBezTo>
                <a:lnTo>
                  <a:pt x="403" y="0"/>
                </a:lnTo>
                <a:close/>
              </a:path>
            </a:pathLst>
          </a:custGeom>
          <a:solidFill>
            <a:srgbClr val="CBCBCB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Click this box</a:t>
            </a:r>
          </a:p>
        </p:txBody>
      </p:sp>
      <p:pic>
        <p:nvPicPr>
          <p:cNvPr id="2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30389"/>
            <a:ext cx="9144000" cy="90909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3187227" y="5940320"/>
            <a:ext cx="3481388" cy="80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30" y="0"/>
                </a:moveTo>
                <a:lnTo>
                  <a:pt x="15242" y="9347"/>
                </a:lnTo>
                <a:lnTo>
                  <a:pt x="394" y="9347"/>
                </a:lnTo>
                <a:cubicBezTo>
                  <a:pt x="176" y="9347"/>
                  <a:pt x="0" y="10112"/>
                  <a:pt x="0" y="11056"/>
                </a:cubicBezTo>
                <a:lnTo>
                  <a:pt x="0" y="19891"/>
                </a:lnTo>
                <a:cubicBezTo>
                  <a:pt x="0" y="20835"/>
                  <a:pt x="176" y="21600"/>
                  <a:pt x="394" y="21600"/>
                </a:cubicBezTo>
                <a:lnTo>
                  <a:pt x="21206" y="21600"/>
                </a:lnTo>
                <a:cubicBezTo>
                  <a:pt x="21424" y="21600"/>
                  <a:pt x="21600" y="20835"/>
                  <a:pt x="21600" y="19891"/>
                </a:cubicBezTo>
                <a:lnTo>
                  <a:pt x="21600" y="11056"/>
                </a:lnTo>
                <a:cubicBezTo>
                  <a:pt x="21600" y="10112"/>
                  <a:pt x="21424" y="9347"/>
                  <a:pt x="21206" y="9347"/>
                </a:cubicBezTo>
                <a:lnTo>
                  <a:pt x="16818" y="9347"/>
                </a:lnTo>
                <a:lnTo>
                  <a:pt x="16030" y="0"/>
                </a:lnTo>
                <a:close/>
              </a:path>
            </a:pathLst>
          </a:custGeom>
          <a:solidFill>
            <a:srgbClr val="CBCBCB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And then select “New” here</a:t>
            </a:r>
          </a:p>
        </p:txBody>
      </p:sp>
      <p:sp>
        <p:nvSpPr>
          <p:cNvPr id="252" name="Shape 252"/>
          <p:cNvSpPr/>
          <p:nvPr/>
        </p:nvSpPr>
        <p:spPr>
          <a:xfrm>
            <a:off x="4406900" y="4123426"/>
            <a:ext cx="1745050" cy="388470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4406900" y="5130501"/>
            <a:ext cx="1745050" cy="388469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342900"/>
            <a:ext cx="4395159" cy="299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1681" y="3417281"/>
            <a:ext cx="4318819" cy="290429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4455639" y="1017085"/>
            <a:ext cx="3775076" cy="74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44" y="0"/>
                </a:moveTo>
                <a:cubicBezTo>
                  <a:pt x="1843" y="0"/>
                  <a:pt x="1680" y="829"/>
                  <a:pt x="1680" y="1852"/>
                </a:cubicBezTo>
                <a:lnTo>
                  <a:pt x="1680" y="6702"/>
                </a:lnTo>
                <a:lnTo>
                  <a:pt x="0" y="10406"/>
                </a:lnTo>
                <a:lnTo>
                  <a:pt x="1680" y="14111"/>
                </a:lnTo>
                <a:lnTo>
                  <a:pt x="1680" y="19748"/>
                </a:lnTo>
                <a:cubicBezTo>
                  <a:pt x="1680" y="20771"/>
                  <a:pt x="1843" y="21600"/>
                  <a:pt x="2044" y="21600"/>
                </a:cubicBezTo>
                <a:lnTo>
                  <a:pt x="21237" y="21600"/>
                </a:lnTo>
                <a:cubicBezTo>
                  <a:pt x="21437" y="21600"/>
                  <a:pt x="21600" y="20771"/>
                  <a:pt x="21600" y="19748"/>
                </a:cubicBezTo>
                <a:lnTo>
                  <a:pt x="21600" y="1852"/>
                </a:lnTo>
                <a:cubicBezTo>
                  <a:pt x="21600" y="829"/>
                  <a:pt x="21437" y="0"/>
                  <a:pt x="21237" y="0"/>
                </a:cubicBezTo>
                <a:lnTo>
                  <a:pt x="2044" y="0"/>
                </a:lnTo>
                <a:close/>
              </a:path>
            </a:pathLst>
          </a:custGeom>
          <a:solidFill>
            <a:srgbClr val="CBCBCB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Pull down to select x64 build platform option</a:t>
            </a:r>
          </a:p>
        </p:txBody>
      </p:sp>
      <p:sp>
        <p:nvSpPr>
          <p:cNvPr id="258" name="Shape 258"/>
          <p:cNvSpPr/>
          <p:nvPr/>
        </p:nvSpPr>
        <p:spPr>
          <a:xfrm>
            <a:off x="1688627" y="5754185"/>
            <a:ext cx="4775994" cy="4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7" y="0"/>
                </a:moveTo>
                <a:cubicBezTo>
                  <a:pt x="129" y="0"/>
                  <a:pt x="0" y="1484"/>
                  <a:pt x="0" y="3314"/>
                </a:cubicBezTo>
                <a:lnTo>
                  <a:pt x="0" y="18286"/>
                </a:lnTo>
                <a:cubicBezTo>
                  <a:pt x="0" y="20116"/>
                  <a:pt x="129" y="21600"/>
                  <a:pt x="287" y="21600"/>
                </a:cubicBezTo>
                <a:lnTo>
                  <a:pt x="15458" y="21600"/>
                </a:lnTo>
                <a:cubicBezTo>
                  <a:pt x="15616" y="21600"/>
                  <a:pt x="15745" y="20116"/>
                  <a:pt x="15745" y="18286"/>
                </a:cubicBezTo>
                <a:lnTo>
                  <a:pt x="15745" y="17396"/>
                </a:lnTo>
                <a:lnTo>
                  <a:pt x="21600" y="10769"/>
                </a:lnTo>
                <a:lnTo>
                  <a:pt x="15745" y="4142"/>
                </a:lnTo>
                <a:lnTo>
                  <a:pt x="15745" y="3314"/>
                </a:lnTo>
                <a:cubicBezTo>
                  <a:pt x="15745" y="1484"/>
                  <a:pt x="15616" y="0"/>
                  <a:pt x="15458" y="0"/>
                </a:cubicBezTo>
                <a:lnTo>
                  <a:pt x="287" y="0"/>
                </a:lnTo>
                <a:close/>
              </a:path>
            </a:pathLst>
          </a:custGeom>
          <a:solidFill>
            <a:srgbClr val="CBCBCB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Once it’s selected, hit OK</a:t>
            </a:r>
          </a:p>
        </p:txBody>
      </p:sp>
      <p:sp>
        <p:nvSpPr>
          <p:cNvPr id="259" name="Shape 259"/>
          <p:cNvSpPr/>
          <p:nvPr/>
        </p:nvSpPr>
        <p:spPr>
          <a:xfrm>
            <a:off x="2477300" y="-76200"/>
            <a:ext cx="4189400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- 5.2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6553200" y="6248400"/>
            <a:ext cx="1905000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83</a:t>
            </a:r>
          </a:p>
        </p:txBody>
      </p:sp>
      <p:sp>
        <p:nvSpPr>
          <p:cNvPr id="262" name="Shape 262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Setting project properties 6</a:t>
            </a:r>
          </a:p>
        </p:txBody>
      </p:sp>
      <p:sp>
        <p:nvSpPr>
          <p:cNvPr id="263" name="Shape 263"/>
          <p:cNvSpPr/>
          <p:nvPr/>
        </p:nvSpPr>
        <p:spPr>
          <a:xfrm>
            <a:off x="2604399" y="0"/>
            <a:ext cx="393520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- 6</a:t>
            </a:r>
          </a:p>
        </p:txBody>
      </p:sp>
      <p:pic>
        <p:nvPicPr>
          <p:cNvPr id="2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643"/>
            <a:ext cx="9144000" cy="614271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5219700" y="1755076"/>
            <a:ext cx="1655704" cy="240224"/>
          </a:xfrm>
          <a:prstGeom prst="rect">
            <a:avLst/>
          </a:prstGeom>
          <a:solidFill>
            <a:srgbClr val="BBE0E3">
              <a:alpha val="0"/>
            </a:srgbClr>
          </a:solidFill>
          <a:ln w="5076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8" name="Group 268"/>
          <p:cNvGrpSpPr/>
          <p:nvPr/>
        </p:nvGrpSpPr>
        <p:grpSpPr>
          <a:xfrm>
            <a:off x="4775200" y="2039296"/>
            <a:ext cx="2895600" cy="2138342"/>
            <a:chOff x="0" y="0"/>
            <a:chExt cx="2895599" cy="2138341"/>
          </a:xfrm>
        </p:grpSpPr>
        <p:sp>
          <p:nvSpPr>
            <p:cNvPr id="266" name="Shape 266"/>
            <p:cNvSpPr/>
            <p:nvPr/>
          </p:nvSpPr>
          <p:spPr>
            <a:xfrm>
              <a:off x="0" y="0"/>
              <a:ext cx="2895600" cy="213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9285"/>
                  </a:moveTo>
                  <a:lnTo>
                    <a:pt x="3600" y="9285"/>
                  </a:lnTo>
                  <a:cubicBezTo>
                    <a:pt x="1612" y="9285"/>
                    <a:pt x="0" y="10203"/>
                    <a:pt x="0" y="11337"/>
                  </a:cubicBezTo>
                  <a:lnTo>
                    <a:pt x="0" y="11337"/>
                  </a:lnTo>
                  <a:lnTo>
                    <a:pt x="0" y="19547"/>
                  </a:lnTo>
                  <a:cubicBezTo>
                    <a:pt x="0" y="2068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681"/>
                    <a:pt x="21600" y="19547"/>
                  </a:cubicBezTo>
                  <a:lnTo>
                    <a:pt x="21600" y="11337"/>
                  </a:lnTo>
                  <a:cubicBezTo>
                    <a:pt x="21600" y="10203"/>
                    <a:pt x="19988" y="9285"/>
                    <a:pt x="18000" y="9285"/>
                  </a:cubicBezTo>
                  <a:lnTo>
                    <a:pt x="9000" y="9285"/>
                  </a:lnTo>
                  <a:lnTo>
                    <a:pt x="6217" y="0"/>
                  </a:lnTo>
                  <a:lnTo>
                    <a:pt x="3600" y="9285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06037" y="1047946"/>
              <a:ext cx="2683525" cy="961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This adds an extra jump between a call and the target function</a:t>
              </a:r>
            </a:p>
          </p:txBody>
        </p:sp>
      </p:grp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9056"/>
            <a:ext cx="9144000" cy="60998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Group 273"/>
          <p:cNvGrpSpPr/>
          <p:nvPr/>
        </p:nvGrpSpPr>
        <p:grpSpPr>
          <a:xfrm>
            <a:off x="4775199" y="2166296"/>
            <a:ext cx="3574022" cy="3021165"/>
            <a:chOff x="0" y="0"/>
            <a:chExt cx="3574020" cy="3021164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3574021" cy="263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9285"/>
                  </a:moveTo>
                  <a:lnTo>
                    <a:pt x="3600" y="9285"/>
                  </a:lnTo>
                  <a:cubicBezTo>
                    <a:pt x="1612" y="9285"/>
                    <a:pt x="0" y="10203"/>
                    <a:pt x="0" y="11337"/>
                  </a:cubicBezTo>
                  <a:lnTo>
                    <a:pt x="0" y="11337"/>
                  </a:lnTo>
                  <a:lnTo>
                    <a:pt x="0" y="19547"/>
                  </a:lnTo>
                  <a:cubicBezTo>
                    <a:pt x="0" y="2068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681"/>
                    <a:pt x="21600" y="19547"/>
                  </a:cubicBezTo>
                  <a:lnTo>
                    <a:pt x="21600" y="11337"/>
                  </a:lnTo>
                  <a:cubicBezTo>
                    <a:pt x="21600" y="10203"/>
                    <a:pt x="19988" y="9285"/>
                    <a:pt x="18000" y="9285"/>
                  </a:cubicBezTo>
                  <a:lnTo>
                    <a:pt x="9000" y="9285"/>
                  </a:lnTo>
                  <a:lnTo>
                    <a:pt x="6217" y="0"/>
                  </a:lnTo>
                  <a:lnTo>
                    <a:pt x="3600" y="9285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30881" y="752667"/>
              <a:ext cx="3312259" cy="2268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no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Disable Address Space Layout Randomization (ASLR) so that we see the same addresses in our labs</a:t>
              </a:r>
            </a:p>
          </p:txBody>
        </p:sp>
      </p:grpSp>
      <p:sp>
        <p:nvSpPr>
          <p:cNvPr id="274" name="Shape 274"/>
          <p:cNvSpPr/>
          <p:nvPr/>
        </p:nvSpPr>
        <p:spPr>
          <a:xfrm>
            <a:off x="2604399" y="0"/>
            <a:ext cx="393520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Setting project properties - 7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2805112" y="0"/>
            <a:ext cx="363040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2 ways to build the project</a:t>
            </a:r>
          </a:p>
        </p:txBody>
      </p:sp>
      <p:pic>
        <p:nvPicPr>
          <p:cNvPr id="2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100" y="2745004"/>
            <a:ext cx="3477928" cy="2567655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-7658" y="5313280"/>
            <a:ext cx="3003092" cy="79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Right click on project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and select build </a:t>
            </a:r>
          </a:p>
        </p:txBody>
      </p:sp>
      <p:sp>
        <p:nvSpPr>
          <p:cNvPr id="279" name="Shape 279"/>
          <p:cNvSpPr/>
          <p:nvPr/>
        </p:nvSpPr>
        <p:spPr>
          <a:xfrm>
            <a:off x="4621139" y="5313280"/>
            <a:ext cx="4561173" cy="79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Or select Build Only … from the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menu bar</a:t>
            </a:r>
          </a:p>
        </p:txBody>
      </p:sp>
      <p:pic>
        <p:nvPicPr>
          <p:cNvPr id="28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1234" y="2538798"/>
            <a:ext cx="5079561" cy="2350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15788"/>
            <a:ext cx="9144000" cy="3969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Group 285"/>
          <p:cNvGrpSpPr/>
          <p:nvPr/>
        </p:nvGrpSpPr>
        <p:grpSpPr>
          <a:xfrm>
            <a:off x="2560637" y="4669194"/>
            <a:ext cx="4022726" cy="1411288"/>
            <a:chOff x="0" y="0"/>
            <a:chExt cx="4022725" cy="1411287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4022725" cy="1411288"/>
            </a:xfrm>
            <a:prstGeom prst="rect">
              <a:avLst/>
            </a:pr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341312" indent="-341312" algn="ctr">
                <a:tabLst>
                  <a:tab pos="901700" algn="l"/>
                  <a:tab pos="1816100" algn="l"/>
                  <a:tab pos="2730500" algn="l"/>
                  <a:tab pos="3644900" algn="l"/>
                  <a:tab pos="4559300" algn="l"/>
                  <a:tab pos="5473700" algn="l"/>
                  <a:tab pos="6388100" algn="l"/>
                  <a:tab pos="7302500" algn="l"/>
                  <a:tab pos="8216900" algn="l"/>
                  <a:tab pos="9131300" algn="l"/>
                  <a:tab pos="10045700" algn="l"/>
                </a:tabLst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0" y="0"/>
              <a:ext cx="4022725" cy="115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41312" indent="-339725" algn="ctr">
                <a:tabLst>
                  <a:tab pos="901700" algn="l"/>
                  <a:tab pos="1816100" algn="l"/>
                  <a:tab pos="2730500" algn="l"/>
                  <a:tab pos="3644900" algn="l"/>
                  <a:tab pos="4559300" algn="l"/>
                  <a:tab pos="5473700" algn="l"/>
                  <a:tab pos="6388100" algn="l"/>
                  <a:tab pos="7302500" algn="l"/>
                  <a:tab pos="8216900" algn="l"/>
                  <a:tab pos="9131300" algn="l"/>
                  <a:tab pos="10045700" algn="l"/>
                </a:tabLst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Information about whether the build succeeded will be in the Output window. If it fails, a separate Error tab will open up</a:t>
              </a:r>
            </a:p>
          </p:txBody>
        </p:sp>
      </p:grpSp>
      <p:sp>
        <p:nvSpPr>
          <p:cNvPr id="286" name="Shape 286"/>
          <p:cNvSpPr/>
          <p:nvPr/>
        </p:nvSpPr>
        <p:spPr>
          <a:xfrm>
            <a:off x="2805112" y="0"/>
            <a:ext cx="3139121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Building the project - 2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6553200" y="6248400"/>
            <a:ext cx="1905000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86</a:t>
            </a:r>
          </a:p>
        </p:txBody>
      </p:sp>
      <p:sp>
        <p:nvSpPr>
          <p:cNvPr id="289" name="Shape 289"/>
          <p:cNvSpPr/>
          <p:nvPr/>
        </p:nvSpPr>
        <p:spPr>
          <a:xfrm>
            <a:off x="685800" y="68877"/>
            <a:ext cx="77724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200"/>
              <a:t>Setting breakpoints &amp; start debugger</a:t>
            </a:r>
          </a:p>
        </p:txBody>
      </p:sp>
      <p:grpSp>
        <p:nvGrpSpPr>
          <p:cNvPr id="292" name="Group 292"/>
          <p:cNvGrpSpPr/>
          <p:nvPr/>
        </p:nvGrpSpPr>
        <p:grpSpPr>
          <a:xfrm>
            <a:off x="-9614" y="1742056"/>
            <a:ext cx="3263880" cy="1355392"/>
            <a:chOff x="0" y="0"/>
            <a:chExt cx="3263879" cy="1355391"/>
          </a:xfrm>
        </p:grpSpPr>
        <p:sp>
          <p:nvSpPr>
            <p:cNvPr id="290" name="Shape 290"/>
            <p:cNvSpPr/>
            <p:nvPr/>
          </p:nvSpPr>
          <p:spPr>
            <a:xfrm>
              <a:off x="0" y="0"/>
              <a:ext cx="3263879" cy="13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6" y="0"/>
                  </a:moveTo>
                  <a:lnTo>
                    <a:pt x="2726" y="0"/>
                  </a:lnTo>
                  <a:cubicBezTo>
                    <a:pt x="1221" y="0"/>
                    <a:pt x="0" y="1612"/>
                    <a:pt x="0" y="3600"/>
                  </a:cubicBezTo>
                  <a:lnTo>
                    <a:pt x="0" y="3600"/>
                  </a:lnTo>
                  <a:lnTo>
                    <a:pt x="0" y="18000"/>
                  </a:lnTo>
                  <a:cubicBezTo>
                    <a:pt x="0" y="19988"/>
                    <a:pt x="1221" y="21600"/>
                    <a:pt x="2726" y="21600"/>
                  </a:cubicBezTo>
                  <a:lnTo>
                    <a:pt x="13631" y="21600"/>
                  </a:lnTo>
                  <a:cubicBezTo>
                    <a:pt x="15136" y="21600"/>
                    <a:pt x="16357" y="19988"/>
                    <a:pt x="16357" y="18000"/>
                  </a:cubicBezTo>
                  <a:lnTo>
                    <a:pt x="16357" y="9000"/>
                  </a:lnTo>
                  <a:lnTo>
                    <a:pt x="21600" y="5771"/>
                  </a:lnTo>
                  <a:lnTo>
                    <a:pt x="16357" y="3600"/>
                  </a:lnTo>
                  <a:cubicBezTo>
                    <a:pt x="16357" y="1612"/>
                    <a:pt x="15136" y="0"/>
                    <a:pt x="13631" y="0"/>
                  </a:cubicBezTo>
                  <a:lnTo>
                    <a:pt x="9541" y="0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90510" y="174634"/>
              <a:ext cx="2290575" cy="1006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/>
              </a:pPr>
              <a:r>
                <a:rPr sz="1700">
                  <a:latin typeface="Arial"/>
                  <a:ea typeface="Arial"/>
                  <a:cs typeface="Arial"/>
                  <a:sym typeface="Arial"/>
                </a:rPr>
                <a:t>Click to the left of the line to break at.</a:t>
              </a:r>
              <a:endParaRPr sz="1700"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/>
              </a:pPr>
              <a:r>
                <a:rPr sz="1700">
                  <a:latin typeface="Arial"/>
                  <a:ea typeface="Arial"/>
                  <a:cs typeface="Arial"/>
                  <a:sym typeface="Arial"/>
                </a:rPr>
                <a:t>A red circle will appear</a:t>
              </a:r>
            </a:p>
          </p:txBody>
        </p:sp>
      </p:grpSp>
      <p:pic>
        <p:nvPicPr>
          <p:cNvPr id="2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221" y="589611"/>
            <a:ext cx="2858196" cy="2554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509638"/>
            <a:ext cx="9144001" cy="2980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Debugging the program 2</a:t>
            </a:r>
          </a:p>
        </p:txBody>
      </p:sp>
      <p:pic>
        <p:nvPicPr>
          <p:cNvPr id="2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6815"/>
            <a:ext cx="9144000" cy="47941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 300"/>
          <p:cNvGrpSpPr/>
          <p:nvPr/>
        </p:nvGrpSpPr>
        <p:grpSpPr>
          <a:xfrm>
            <a:off x="6330138" y="1682750"/>
            <a:ext cx="1766925" cy="1847850"/>
            <a:chOff x="0" y="0"/>
            <a:chExt cx="1766924" cy="1847850"/>
          </a:xfrm>
        </p:grpSpPr>
        <p:sp>
          <p:nvSpPr>
            <p:cNvPr id="298" name="Shape 298"/>
            <p:cNvSpPr/>
            <p:nvPr/>
          </p:nvSpPr>
          <p:spPr>
            <a:xfrm>
              <a:off x="45262" y="0"/>
              <a:ext cx="1676401" cy="18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14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146"/>
                  </a:lnTo>
                  <a:lnTo>
                    <a:pt x="18000" y="17146"/>
                  </a:lnTo>
                  <a:lnTo>
                    <a:pt x="12989" y="0"/>
                  </a:lnTo>
                  <a:lnTo>
                    <a:pt x="12600" y="17146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1499573"/>
              <a:ext cx="1766925" cy="315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600"/>
                <a:t>Restart debugging</a:t>
              </a:r>
            </a:p>
          </p:txBody>
        </p:sp>
      </p:grpSp>
      <p:grpSp>
        <p:nvGrpSpPr>
          <p:cNvPr id="303" name="Group 303"/>
          <p:cNvGrpSpPr/>
          <p:nvPr/>
        </p:nvGrpSpPr>
        <p:grpSpPr>
          <a:xfrm>
            <a:off x="6334305" y="1654175"/>
            <a:ext cx="1529991" cy="1330325"/>
            <a:chOff x="0" y="0"/>
            <a:chExt cx="1529989" cy="1330325"/>
          </a:xfrm>
        </p:grpSpPr>
        <p:sp>
          <p:nvSpPr>
            <p:cNvPr id="301" name="Shape 301"/>
            <p:cNvSpPr/>
            <p:nvPr/>
          </p:nvSpPr>
          <p:spPr>
            <a:xfrm>
              <a:off x="2994" y="0"/>
              <a:ext cx="1524001" cy="133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1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177"/>
                  </a:lnTo>
                  <a:lnTo>
                    <a:pt x="9000" y="14177"/>
                  </a:lnTo>
                  <a:lnTo>
                    <a:pt x="10575" y="0"/>
                  </a:lnTo>
                  <a:lnTo>
                    <a:pt x="3600" y="14177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0" y="943948"/>
              <a:ext cx="1529990" cy="315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600"/>
                <a:t>Stop debugging</a:t>
              </a:r>
            </a:p>
          </p:txBody>
        </p:sp>
      </p:grpSp>
      <p:grpSp>
        <p:nvGrpSpPr>
          <p:cNvPr id="306" name="Group 306"/>
          <p:cNvGrpSpPr/>
          <p:nvPr/>
        </p:nvGrpSpPr>
        <p:grpSpPr>
          <a:xfrm>
            <a:off x="2717800" y="1712912"/>
            <a:ext cx="1219200" cy="776288"/>
            <a:chOff x="0" y="0"/>
            <a:chExt cx="1219200" cy="776287"/>
          </a:xfrm>
        </p:grpSpPr>
        <p:sp>
          <p:nvSpPr>
            <p:cNvPr id="304" name="Shape 304"/>
            <p:cNvSpPr/>
            <p:nvPr/>
          </p:nvSpPr>
          <p:spPr>
            <a:xfrm>
              <a:off x="0" y="0"/>
              <a:ext cx="1219200" cy="77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7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879"/>
                  </a:lnTo>
                  <a:lnTo>
                    <a:pt x="9000" y="8879"/>
                  </a:lnTo>
                  <a:lnTo>
                    <a:pt x="5906" y="0"/>
                  </a:lnTo>
                  <a:lnTo>
                    <a:pt x="3600" y="8879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149752" y="389911"/>
              <a:ext cx="919696" cy="3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600"/>
                <a:t>Continue</a:t>
              </a:r>
            </a:p>
          </p:txBody>
        </p:sp>
      </p:grpSp>
      <p:grpSp>
        <p:nvGrpSpPr>
          <p:cNvPr id="309" name="Group 309"/>
          <p:cNvGrpSpPr/>
          <p:nvPr/>
        </p:nvGrpSpPr>
        <p:grpSpPr>
          <a:xfrm>
            <a:off x="3208666" y="4460875"/>
            <a:ext cx="2320268" cy="878502"/>
            <a:chOff x="0" y="0"/>
            <a:chExt cx="2320267" cy="878501"/>
          </a:xfrm>
        </p:grpSpPr>
        <p:sp>
          <p:nvSpPr>
            <p:cNvPr id="307" name="Shape 307"/>
            <p:cNvSpPr/>
            <p:nvPr/>
          </p:nvSpPr>
          <p:spPr>
            <a:xfrm>
              <a:off x="17133" y="0"/>
              <a:ext cx="2286001" cy="8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06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060"/>
                  </a:lnTo>
                  <a:lnTo>
                    <a:pt x="9000" y="14060"/>
                  </a:lnTo>
                  <a:lnTo>
                    <a:pt x="1635" y="0"/>
                  </a:lnTo>
                  <a:lnTo>
                    <a:pt x="3600" y="14060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0" y="562948"/>
              <a:ext cx="2320268" cy="315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600"/>
                <a:t>Current stopped location</a:t>
              </a:r>
            </a:p>
          </p:txBody>
        </p:sp>
      </p:grpSp>
      <p:sp>
        <p:nvSpPr>
          <p:cNvPr id="310" name="Shape 310"/>
          <p:cNvSpPr/>
          <p:nvPr/>
        </p:nvSpPr>
        <p:spPr>
          <a:xfrm>
            <a:off x="7223521" y="579955"/>
            <a:ext cx="663973" cy="84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0" y="0"/>
                </a:moveTo>
                <a:cubicBezTo>
                  <a:pt x="494" y="0"/>
                  <a:pt x="0" y="387"/>
                  <a:pt x="0" y="869"/>
                </a:cubicBezTo>
                <a:lnTo>
                  <a:pt x="0" y="16597"/>
                </a:lnTo>
                <a:cubicBezTo>
                  <a:pt x="0" y="17079"/>
                  <a:pt x="494" y="17466"/>
                  <a:pt x="1110" y="17466"/>
                </a:cubicBezTo>
                <a:lnTo>
                  <a:pt x="14615" y="17466"/>
                </a:lnTo>
                <a:lnTo>
                  <a:pt x="21600" y="21600"/>
                </a:lnTo>
                <a:lnTo>
                  <a:pt x="18359" y="12554"/>
                </a:lnTo>
                <a:lnTo>
                  <a:pt x="18359" y="869"/>
                </a:lnTo>
                <a:cubicBezTo>
                  <a:pt x="18359" y="387"/>
                  <a:pt x="17852" y="0"/>
                  <a:pt x="17236" y="0"/>
                </a:cubicBezTo>
                <a:lnTo>
                  <a:pt x="111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t>Step</a:t>
            </a:r>
          </a:p>
          <a:p>
            <a:pPr lvl="0">
              <a:defRPr sz="1800"/>
            </a:pPr>
            <a:r>
              <a:t>into</a:t>
            </a:r>
          </a:p>
        </p:txBody>
      </p:sp>
      <p:sp>
        <p:nvSpPr>
          <p:cNvPr id="311" name="Shape 311"/>
          <p:cNvSpPr/>
          <p:nvPr/>
        </p:nvSpPr>
        <p:spPr>
          <a:xfrm>
            <a:off x="8518239" y="584103"/>
            <a:ext cx="609601" cy="83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12" y="0"/>
                </a:moveTo>
                <a:cubicBezTo>
                  <a:pt x="2141" y="0"/>
                  <a:pt x="1603" y="393"/>
                  <a:pt x="1603" y="882"/>
                </a:cubicBezTo>
                <a:lnTo>
                  <a:pt x="1603" y="8533"/>
                </a:lnTo>
                <a:lnTo>
                  <a:pt x="0" y="21600"/>
                </a:lnTo>
                <a:lnTo>
                  <a:pt x="4711" y="17723"/>
                </a:lnTo>
                <a:lnTo>
                  <a:pt x="20377" y="17723"/>
                </a:lnTo>
                <a:cubicBezTo>
                  <a:pt x="21048" y="17723"/>
                  <a:pt x="21600" y="17331"/>
                  <a:pt x="21600" y="16841"/>
                </a:cubicBezTo>
                <a:lnTo>
                  <a:pt x="21600" y="882"/>
                </a:lnTo>
                <a:cubicBezTo>
                  <a:pt x="21600" y="393"/>
                  <a:pt x="21048" y="0"/>
                  <a:pt x="20377" y="0"/>
                </a:cubicBezTo>
                <a:lnTo>
                  <a:pt x="281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t>Step</a:t>
            </a:r>
          </a:p>
          <a:p>
            <a:pPr lvl="0">
              <a:defRPr sz="1800"/>
            </a:pPr>
            <a:r>
              <a:t>out</a:t>
            </a:r>
          </a:p>
        </p:txBody>
      </p:sp>
      <p:sp>
        <p:nvSpPr>
          <p:cNvPr id="312" name="Shape 312"/>
          <p:cNvSpPr/>
          <p:nvPr/>
        </p:nvSpPr>
        <p:spPr>
          <a:xfrm>
            <a:off x="7909321" y="122755"/>
            <a:ext cx="564358" cy="122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06" y="0"/>
                </a:moveTo>
                <a:cubicBezTo>
                  <a:pt x="581" y="0"/>
                  <a:pt x="0" y="268"/>
                  <a:pt x="0" y="602"/>
                </a:cubicBezTo>
                <a:lnTo>
                  <a:pt x="0" y="11485"/>
                </a:lnTo>
                <a:cubicBezTo>
                  <a:pt x="0" y="11819"/>
                  <a:pt x="581" y="12087"/>
                  <a:pt x="1306" y="12087"/>
                </a:cubicBezTo>
                <a:lnTo>
                  <a:pt x="8825" y="12087"/>
                </a:lnTo>
                <a:lnTo>
                  <a:pt x="11453" y="21600"/>
                </a:lnTo>
                <a:lnTo>
                  <a:pt x="14081" y="12087"/>
                </a:lnTo>
                <a:lnTo>
                  <a:pt x="20278" y="12087"/>
                </a:lnTo>
                <a:cubicBezTo>
                  <a:pt x="21003" y="12087"/>
                  <a:pt x="21600" y="11819"/>
                  <a:pt x="21600" y="11485"/>
                </a:cubicBezTo>
                <a:lnTo>
                  <a:pt x="21600" y="602"/>
                </a:lnTo>
                <a:cubicBezTo>
                  <a:pt x="21600" y="268"/>
                  <a:pt x="21003" y="0"/>
                  <a:pt x="20278" y="0"/>
                </a:cubicBezTo>
                <a:lnTo>
                  <a:pt x="130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t>Step</a:t>
            </a:r>
          </a:p>
          <a:p>
            <a:pPr lvl="0">
              <a:defRPr sz="1800"/>
            </a:pPr>
            <a:r>
              <a:t>over</a:t>
            </a:r>
          </a:p>
        </p:txBody>
      </p:sp>
      <p:sp>
        <p:nvSpPr>
          <p:cNvPr id="313" name="Shape 313"/>
          <p:cNvSpPr/>
          <p:nvPr/>
        </p:nvSpPr>
        <p:spPr>
          <a:xfrm>
            <a:off x="685800" y="-22296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Debugging interface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133" y="877695"/>
            <a:ext cx="6827734" cy="593642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685800" y="-22296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Showing assembly</a:t>
            </a:r>
          </a:p>
        </p:txBody>
      </p:sp>
      <p:grpSp>
        <p:nvGrpSpPr>
          <p:cNvPr id="319" name="Group 319"/>
          <p:cNvGrpSpPr/>
          <p:nvPr/>
        </p:nvGrpSpPr>
        <p:grpSpPr>
          <a:xfrm>
            <a:off x="525940" y="5419560"/>
            <a:ext cx="3759237" cy="1752601"/>
            <a:chOff x="0" y="0"/>
            <a:chExt cx="3759235" cy="1752600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3759236" cy="17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54" y="0"/>
                  </a:moveTo>
                  <a:lnTo>
                    <a:pt x="2554" y="0"/>
                  </a:lnTo>
                  <a:cubicBezTo>
                    <a:pt x="114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143" y="21600"/>
                    <a:pt x="2554" y="21600"/>
                  </a:cubicBezTo>
                  <a:lnTo>
                    <a:pt x="12770" y="21600"/>
                  </a:lnTo>
                  <a:cubicBezTo>
                    <a:pt x="14181" y="21600"/>
                    <a:pt x="15324" y="19988"/>
                    <a:pt x="15324" y="18000"/>
                  </a:cubicBezTo>
                  <a:lnTo>
                    <a:pt x="21600" y="14498"/>
                  </a:lnTo>
                  <a:lnTo>
                    <a:pt x="15324" y="12600"/>
                  </a:lnTo>
                  <a:lnTo>
                    <a:pt x="15324" y="3600"/>
                  </a:lnTo>
                  <a:cubicBezTo>
                    <a:pt x="15324" y="1612"/>
                    <a:pt x="14181" y="0"/>
                    <a:pt x="12770" y="0"/>
                  </a:cubicBezTo>
                  <a:lnTo>
                    <a:pt x="8939" y="0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97666" y="301085"/>
              <a:ext cx="2471668" cy="1150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Right click: Only available while debugging</a:t>
              </a: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1137664" y="3205988"/>
            <a:ext cx="2320268" cy="878502"/>
            <a:chOff x="0" y="0"/>
            <a:chExt cx="2320267" cy="878501"/>
          </a:xfrm>
        </p:grpSpPr>
        <p:sp>
          <p:nvSpPr>
            <p:cNvPr id="320" name="Shape 320"/>
            <p:cNvSpPr/>
            <p:nvPr/>
          </p:nvSpPr>
          <p:spPr>
            <a:xfrm>
              <a:off x="17133" y="0"/>
              <a:ext cx="2286001" cy="8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06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060"/>
                  </a:lnTo>
                  <a:lnTo>
                    <a:pt x="9000" y="14060"/>
                  </a:lnTo>
                  <a:lnTo>
                    <a:pt x="1635" y="0"/>
                  </a:lnTo>
                  <a:lnTo>
                    <a:pt x="3600" y="14060"/>
                  </a:lnTo>
                  <a:close/>
                </a:path>
              </a:pathLst>
            </a:custGeom>
            <a:solidFill>
              <a:srgbClr val="BBE0E3"/>
            </a:solidFill>
            <a:ln w="936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0" y="562948"/>
              <a:ext cx="2320268" cy="315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600"/>
                <a:t>Current stopped location</a:t>
              </a:r>
            </a:p>
          </p:txBody>
        </p:sp>
      </p:grp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685800" y="-22296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Debugging window options</a:t>
            </a:r>
          </a:p>
        </p:txBody>
      </p:sp>
      <p:pic>
        <p:nvPicPr>
          <p:cNvPr id="32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99360"/>
            <a:ext cx="9144000" cy="4859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85800" y="3698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CALL - Call Procedure</a:t>
            </a:r>
          </a:p>
        </p:txBody>
      </p:sp>
      <p:sp>
        <p:nvSpPr>
          <p:cNvPr id="37" name="Shape 37"/>
          <p:cNvSpPr/>
          <p:nvPr/>
        </p:nvSpPr>
        <p:spPr>
          <a:xfrm>
            <a:off x="685800" y="1371600"/>
            <a:ext cx="7772400" cy="4501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13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CALL’s job is to transfer control to a different function, in a way that control can later be resumed where it left off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First it pushes the address of the next instruction onto the stack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1" marL="7985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For use by RET for when the procedure is done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Then it changes RIP to the address given in the instruction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Destination address can be specified in multiple ways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1" marL="7985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Absolute address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1" marL="7985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Relative address (relative to the end of the instruction, or some other register)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52400" y="76199"/>
            <a:ext cx="762000" cy="762000"/>
            <a:chOff x="0" y="0"/>
            <a:chExt cx="761998" cy="761998"/>
          </a:xfrm>
        </p:grpSpPr>
        <p:sp>
          <p:nvSpPr>
            <p:cNvPr id="38" name="Shape 38"/>
            <p:cNvSpPr/>
            <p:nvPr/>
          </p:nvSpPr>
          <p:spPr>
            <a:xfrm>
              <a:off x="0" y="-1"/>
              <a:ext cx="76200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50"/>
                  </a:moveTo>
                  <a:lnTo>
                    <a:pt x="8251" y="8251"/>
                  </a:lnTo>
                  <a:lnTo>
                    <a:pt x="10800" y="0"/>
                  </a:lnTo>
                  <a:lnTo>
                    <a:pt x="13349" y="8251"/>
                  </a:lnTo>
                  <a:lnTo>
                    <a:pt x="21600" y="8250"/>
                  </a:lnTo>
                  <a:lnTo>
                    <a:pt x="14925" y="13350"/>
                  </a:lnTo>
                  <a:lnTo>
                    <a:pt x="17475" y="21600"/>
                  </a:lnTo>
                  <a:lnTo>
                    <a:pt x="10800" y="16501"/>
                  </a:lnTo>
                  <a:lnTo>
                    <a:pt x="4125" y="21600"/>
                  </a:lnTo>
                  <a:lnTo>
                    <a:pt x="6675" y="13350"/>
                  </a:lnTo>
                  <a:close/>
                </a:path>
              </a:pathLst>
            </a:custGeom>
            <a:solidFill>
              <a:srgbClr val="FFFF00"/>
            </a:solidFill>
            <a:ln w="2844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" name="Shape 39"/>
            <p:cNvSpPr/>
            <p:nvPr/>
          </p:nvSpPr>
          <p:spPr>
            <a:xfrm>
              <a:off x="243092" y="216971"/>
              <a:ext cx="275816" cy="43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4</a:t>
              </a:r>
            </a:p>
          </p:txBody>
        </p:sp>
      </p:grpSp>
      <p:sp>
        <p:nvSpPr>
          <p:cNvPr id="41" name="Shape 41"/>
          <p:cNvSpPr/>
          <p:nvPr/>
        </p:nvSpPr>
        <p:spPr>
          <a:xfrm>
            <a:off x="-66675" y="6519862"/>
            <a:ext cx="1248308" cy="34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/>
            </a:pPr>
            <a:r>
              <a:rPr b="1" sz="1600"/>
              <a:t>Book p. 132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685800" y="-1118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Watching registers (“watch”)</a:t>
            </a:r>
          </a:p>
        </p:txBody>
      </p:sp>
      <p:pic>
        <p:nvPicPr>
          <p:cNvPr id="3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777" y="870123"/>
            <a:ext cx="5928446" cy="5671962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>
            <a:off x="-28084" y="3708752"/>
            <a:ext cx="1846264" cy="1991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24" y="0"/>
                </a:moveTo>
                <a:cubicBezTo>
                  <a:pt x="414" y="0"/>
                  <a:pt x="0" y="384"/>
                  <a:pt x="0" y="857"/>
                </a:cubicBezTo>
                <a:lnTo>
                  <a:pt x="0" y="20743"/>
                </a:lnTo>
                <a:cubicBezTo>
                  <a:pt x="0" y="21216"/>
                  <a:pt x="414" y="21600"/>
                  <a:pt x="924" y="21600"/>
                </a:cubicBezTo>
                <a:lnTo>
                  <a:pt x="18392" y="21600"/>
                </a:lnTo>
                <a:cubicBezTo>
                  <a:pt x="18901" y="21600"/>
                  <a:pt x="19316" y="21216"/>
                  <a:pt x="19316" y="20743"/>
                </a:cubicBezTo>
                <a:lnTo>
                  <a:pt x="19316" y="18905"/>
                </a:lnTo>
                <a:lnTo>
                  <a:pt x="21600" y="17196"/>
                </a:lnTo>
                <a:lnTo>
                  <a:pt x="19316" y="15483"/>
                </a:lnTo>
                <a:lnTo>
                  <a:pt x="19316" y="857"/>
                </a:lnTo>
                <a:cubicBezTo>
                  <a:pt x="19316" y="384"/>
                  <a:pt x="18901" y="0"/>
                  <a:pt x="18392" y="0"/>
                </a:cubicBezTo>
                <a:lnTo>
                  <a:pt x="92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In the “Watch” tab you can enter register names or variable names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50" y="568396"/>
            <a:ext cx="7279634" cy="6289604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3043722" y="4038413"/>
            <a:ext cx="2440385" cy="1512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686" y="0"/>
                </a:moveTo>
                <a:cubicBezTo>
                  <a:pt x="7300" y="0"/>
                  <a:pt x="6987" y="506"/>
                  <a:pt x="6987" y="1128"/>
                </a:cubicBezTo>
                <a:lnTo>
                  <a:pt x="6987" y="16114"/>
                </a:lnTo>
                <a:lnTo>
                  <a:pt x="0" y="18369"/>
                </a:lnTo>
                <a:lnTo>
                  <a:pt x="7008" y="20631"/>
                </a:lnTo>
                <a:cubicBezTo>
                  <a:pt x="7057" y="21175"/>
                  <a:pt x="7335" y="21600"/>
                  <a:pt x="7686" y="21600"/>
                </a:cubicBezTo>
                <a:lnTo>
                  <a:pt x="20901" y="21600"/>
                </a:lnTo>
                <a:cubicBezTo>
                  <a:pt x="21287" y="21600"/>
                  <a:pt x="21600" y="21094"/>
                  <a:pt x="21600" y="20472"/>
                </a:cubicBezTo>
                <a:lnTo>
                  <a:pt x="21600" y="1128"/>
                </a:lnTo>
                <a:cubicBezTo>
                  <a:pt x="21600" y="506"/>
                  <a:pt x="21287" y="0"/>
                  <a:pt x="20901" y="0"/>
                </a:cubicBezTo>
                <a:lnTo>
                  <a:pt x="768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Note that it knows the RSP register is going to be modified by this instruction</a:t>
            </a:r>
          </a:p>
        </p:txBody>
      </p:sp>
      <p:sp>
        <p:nvSpPr>
          <p:cNvPr id="333" name="Shape 333"/>
          <p:cNvSpPr/>
          <p:nvPr/>
        </p:nvSpPr>
        <p:spPr>
          <a:xfrm>
            <a:off x="2433654" y="6169962"/>
            <a:ext cx="1651001" cy="449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3" y="0"/>
                </a:moveTo>
                <a:cubicBezTo>
                  <a:pt x="463" y="0"/>
                  <a:pt x="0" y="1701"/>
                  <a:pt x="0" y="3794"/>
                </a:cubicBezTo>
                <a:lnTo>
                  <a:pt x="0" y="13288"/>
                </a:lnTo>
                <a:cubicBezTo>
                  <a:pt x="0" y="15381"/>
                  <a:pt x="463" y="17063"/>
                  <a:pt x="1033" y="17063"/>
                </a:cubicBezTo>
                <a:lnTo>
                  <a:pt x="7695" y="17063"/>
                </a:lnTo>
                <a:lnTo>
                  <a:pt x="9762" y="21600"/>
                </a:lnTo>
                <a:lnTo>
                  <a:pt x="11828" y="17063"/>
                </a:lnTo>
                <a:lnTo>
                  <a:pt x="20567" y="17063"/>
                </a:lnTo>
                <a:cubicBezTo>
                  <a:pt x="21137" y="17063"/>
                  <a:pt x="21600" y="15381"/>
                  <a:pt x="21600" y="13288"/>
                </a:cubicBezTo>
                <a:lnTo>
                  <a:pt x="21600" y="3794"/>
                </a:lnTo>
                <a:cubicBezTo>
                  <a:pt x="21600" y="1701"/>
                  <a:pt x="21137" y="0"/>
                  <a:pt x="20567" y="0"/>
                </a:cubicBezTo>
                <a:lnTo>
                  <a:pt x="103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Autos tab</a:t>
            </a:r>
          </a:p>
        </p:txBody>
      </p:sp>
      <p:sp>
        <p:nvSpPr>
          <p:cNvPr id="334" name="Shape 334"/>
          <p:cNvSpPr/>
          <p:nvPr/>
        </p:nvSpPr>
        <p:spPr>
          <a:xfrm>
            <a:off x="685800" y="-1118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Watching registers (“autos”)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Watching the stack change 1</a:t>
            </a:r>
          </a:p>
        </p:txBody>
      </p:sp>
      <p:sp>
        <p:nvSpPr>
          <p:cNvPr id="337" name="Shape 337"/>
          <p:cNvSpPr/>
          <p:nvPr/>
        </p:nvSpPr>
        <p:spPr>
          <a:xfrm>
            <a:off x="2444750" y="0"/>
            <a:ext cx="4195056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Watching the stack change - 1</a:t>
            </a:r>
          </a:p>
        </p:txBody>
      </p:sp>
      <p:pic>
        <p:nvPicPr>
          <p:cNvPr id="33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6980"/>
            <a:ext cx="9144000" cy="5084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7132" y="419569"/>
            <a:ext cx="5151825" cy="6245372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6553200" y="6248400"/>
            <a:ext cx="1905000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92</a:t>
            </a:r>
          </a:p>
        </p:txBody>
      </p:sp>
      <p:sp>
        <p:nvSpPr>
          <p:cNvPr id="342" name="Shape 342"/>
          <p:cNvSpPr/>
          <p:nvPr/>
        </p:nvSpPr>
        <p:spPr>
          <a:xfrm>
            <a:off x="2368550" y="0"/>
            <a:ext cx="4195056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Watching the stack change - 2</a:t>
            </a:r>
          </a:p>
        </p:txBody>
      </p:sp>
      <p:sp>
        <p:nvSpPr>
          <p:cNvPr id="343" name="Shape 343"/>
          <p:cNvSpPr/>
          <p:nvPr/>
        </p:nvSpPr>
        <p:spPr>
          <a:xfrm>
            <a:off x="700277" y="4665274"/>
            <a:ext cx="3039667" cy="1991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1" y="0"/>
                </a:moveTo>
                <a:cubicBezTo>
                  <a:pt x="252" y="0"/>
                  <a:pt x="0" y="384"/>
                  <a:pt x="0" y="857"/>
                </a:cubicBezTo>
                <a:lnTo>
                  <a:pt x="0" y="20743"/>
                </a:lnTo>
                <a:cubicBezTo>
                  <a:pt x="0" y="21216"/>
                  <a:pt x="252" y="21600"/>
                  <a:pt x="561" y="21600"/>
                </a:cubicBezTo>
                <a:lnTo>
                  <a:pt x="11171" y="21600"/>
                </a:lnTo>
                <a:cubicBezTo>
                  <a:pt x="11480" y="21600"/>
                  <a:pt x="11732" y="21216"/>
                  <a:pt x="11732" y="20743"/>
                </a:cubicBezTo>
                <a:lnTo>
                  <a:pt x="11732" y="8540"/>
                </a:lnTo>
                <a:lnTo>
                  <a:pt x="21600" y="6827"/>
                </a:lnTo>
                <a:lnTo>
                  <a:pt x="11732" y="5118"/>
                </a:lnTo>
                <a:lnTo>
                  <a:pt x="11732" y="857"/>
                </a:lnTo>
                <a:cubicBezTo>
                  <a:pt x="11732" y="384"/>
                  <a:pt x="11480" y="0"/>
                  <a:pt x="11171" y="0"/>
                </a:cubicBezTo>
                <a:lnTo>
                  <a:pt x="56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Right click on the body of the data in the window and make sure everything's set like this</a:t>
            </a:r>
          </a:p>
        </p:txBody>
      </p:sp>
      <p:sp>
        <p:nvSpPr>
          <p:cNvPr id="344" name="Shape 344"/>
          <p:cNvSpPr/>
          <p:nvPr/>
        </p:nvSpPr>
        <p:spPr>
          <a:xfrm>
            <a:off x="511361" y="2371812"/>
            <a:ext cx="2586833" cy="2605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59" y="0"/>
                </a:moveTo>
                <a:cubicBezTo>
                  <a:pt x="296" y="0"/>
                  <a:pt x="0" y="294"/>
                  <a:pt x="0" y="655"/>
                </a:cubicBezTo>
                <a:lnTo>
                  <a:pt x="0" y="15855"/>
                </a:lnTo>
                <a:cubicBezTo>
                  <a:pt x="0" y="16217"/>
                  <a:pt x="296" y="16510"/>
                  <a:pt x="659" y="16510"/>
                </a:cubicBezTo>
                <a:lnTo>
                  <a:pt x="11327" y="16510"/>
                </a:lnTo>
                <a:lnTo>
                  <a:pt x="21600" y="21600"/>
                </a:lnTo>
                <a:lnTo>
                  <a:pt x="13786" y="14582"/>
                </a:lnTo>
                <a:lnTo>
                  <a:pt x="13786" y="655"/>
                </a:lnTo>
                <a:cubicBezTo>
                  <a:pt x="13786" y="294"/>
                  <a:pt x="13490" y="0"/>
                  <a:pt x="13126" y="0"/>
                </a:cubicBezTo>
                <a:lnTo>
                  <a:pt x="65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Set address to rsp (will always be the top of the stack)</a:t>
            </a:r>
          </a:p>
        </p:txBody>
      </p:sp>
      <p:sp>
        <p:nvSpPr>
          <p:cNvPr id="345" name="Shape 345"/>
          <p:cNvSpPr/>
          <p:nvPr/>
        </p:nvSpPr>
        <p:spPr>
          <a:xfrm>
            <a:off x="5490848" y="1844048"/>
            <a:ext cx="2520157" cy="487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26" y="0"/>
                </a:moveTo>
                <a:cubicBezTo>
                  <a:pt x="7753" y="0"/>
                  <a:pt x="7449" y="1569"/>
                  <a:pt x="7449" y="3500"/>
                </a:cubicBezTo>
                <a:lnTo>
                  <a:pt x="7449" y="8918"/>
                </a:lnTo>
                <a:lnTo>
                  <a:pt x="0" y="14652"/>
                </a:lnTo>
                <a:lnTo>
                  <a:pt x="7640" y="20527"/>
                </a:lnTo>
                <a:cubicBezTo>
                  <a:pt x="7763" y="21186"/>
                  <a:pt x="7935" y="21600"/>
                  <a:pt x="8126" y="21600"/>
                </a:cubicBezTo>
                <a:lnTo>
                  <a:pt x="20923" y="21600"/>
                </a:lnTo>
                <a:cubicBezTo>
                  <a:pt x="21296" y="21600"/>
                  <a:pt x="21600" y="20031"/>
                  <a:pt x="21600" y="18100"/>
                </a:cubicBezTo>
                <a:lnTo>
                  <a:pt x="21600" y="3500"/>
                </a:lnTo>
                <a:cubicBezTo>
                  <a:pt x="21600" y="1569"/>
                  <a:pt x="21296" y="0"/>
                  <a:pt x="20923" y="0"/>
                </a:cubicBezTo>
                <a:lnTo>
                  <a:pt x="812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Set to 8 byte</a:t>
            </a:r>
          </a:p>
        </p:txBody>
      </p:sp>
      <p:sp>
        <p:nvSpPr>
          <p:cNvPr id="346" name="Shape 346"/>
          <p:cNvSpPr/>
          <p:nvPr/>
        </p:nvSpPr>
        <p:spPr>
          <a:xfrm>
            <a:off x="5995580" y="5215844"/>
            <a:ext cx="2524523" cy="1580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64" y="0"/>
                </a:moveTo>
                <a:lnTo>
                  <a:pt x="3800" y="2907"/>
                </a:lnTo>
                <a:lnTo>
                  <a:pt x="1032" y="2907"/>
                </a:lnTo>
                <a:cubicBezTo>
                  <a:pt x="462" y="2907"/>
                  <a:pt x="0" y="3646"/>
                  <a:pt x="0" y="4557"/>
                </a:cubicBezTo>
                <a:lnTo>
                  <a:pt x="0" y="19951"/>
                </a:lnTo>
                <a:cubicBezTo>
                  <a:pt x="0" y="20862"/>
                  <a:pt x="462" y="21600"/>
                  <a:pt x="1032" y="21600"/>
                </a:cubicBezTo>
                <a:lnTo>
                  <a:pt x="20568" y="21600"/>
                </a:lnTo>
                <a:cubicBezTo>
                  <a:pt x="21138" y="21600"/>
                  <a:pt x="21600" y="20862"/>
                  <a:pt x="21600" y="19951"/>
                </a:cubicBezTo>
                <a:lnTo>
                  <a:pt x="21600" y="4557"/>
                </a:lnTo>
                <a:cubicBezTo>
                  <a:pt x="21600" y="3646"/>
                  <a:pt x="21138" y="2907"/>
                  <a:pt x="20568" y="2907"/>
                </a:cubicBezTo>
                <a:lnTo>
                  <a:pt x="7929" y="2907"/>
                </a:lnTo>
                <a:lnTo>
                  <a:pt x="586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Click “Reevaluate Automatically” so that it will change the display as rsp changes</a:t>
            </a:r>
          </a:p>
        </p:txBody>
      </p:sp>
      <p:sp>
        <p:nvSpPr>
          <p:cNvPr id="347" name="Shape 347"/>
          <p:cNvSpPr/>
          <p:nvPr/>
        </p:nvSpPr>
        <p:spPr>
          <a:xfrm>
            <a:off x="7285569" y="4103478"/>
            <a:ext cx="1651001" cy="8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3" y="0"/>
                </a:moveTo>
                <a:cubicBezTo>
                  <a:pt x="463" y="0"/>
                  <a:pt x="0" y="946"/>
                  <a:pt x="0" y="2109"/>
                </a:cubicBezTo>
                <a:lnTo>
                  <a:pt x="0" y="10906"/>
                </a:lnTo>
                <a:cubicBezTo>
                  <a:pt x="0" y="11968"/>
                  <a:pt x="392" y="12807"/>
                  <a:pt x="893" y="12952"/>
                </a:cubicBezTo>
                <a:lnTo>
                  <a:pt x="2970" y="21600"/>
                </a:lnTo>
                <a:lnTo>
                  <a:pt x="5037" y="13015"/>
                </a:lnTo>
                <a:lnTo>
                  <a:pt x="20567" y="13015"/>
                </a:lnTo>
                <a:cubicBezTo>
                  <a:pt x="21137" y="13015"/>
                  <a:pt x="21600" y="12069"/>
                  <a:pt x="21600" y="10906"/>
                </a:cubicBezTo>
                <a:lnTo>
                  <a:pt x="21600" y="2109"/>
                </a:lnTo>
                <a:cubicBezTo>
                  <a:pt x="21600" y="946"/>
                  <a:pt x="21137" y="0"/>
                  <a:pt x="20567" y="0"/>
                </a:cubicBezTo>
                <a:lnTo>
                  <a:pt x="103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Set to 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6" grpId="4"/>
      <p:bldP build="whole" bldLvl="1" animBg="1" rev="0" advAuto="0" spid="343" grpId="1"/>
      <p:bldP build="whole" bldLvl="1" animBg="1" rev="0" advAuto="0" spid="345" grpId="2"/>
      <p:bldP build="whole" bldLvl="1" animBg="1" rev="0" advAuto="0" spid="347" grpId="5"/>
      <p:bldP build="whole" bldLvl="1" animBg="1" rev="0" advAuto="0" spid="344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-5643" y="141220"/>
            <a:ext cx="915528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ExampleSubroutine1.c takeaways</a:t>
            </a:r>
          </a:p>
        </p:txBody>
      </p:sp>
      <p:sp>
        <p:nvSpPr>
          <p:cNvPr id="350" name="Shape 350"/>
          <p:cNvSpPr/>
          <p:nvPr/>
        </p:nvSpPr>
        <p:spPr>
          <a:xfrm>
            <a:off x="108446" y="4362559"/>
            <a:ext cx="3657601" cy="233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int func(){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	return 0xbeef;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}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int main(){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	func();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	return 0xf00d;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39725">
              <a:lnSpc>
                <a:spcPct val="90000"/>
              </a:lnSpc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}</a:t>
            </a:r>
          </a:p>
        </p:txBody>
      </p:sp>
      <p:sp>
        <p:nvSpPr>
          <p:cNvPr id="351" name="Shape 351"/>
          <p:cNvSpPr/>
          <p:nvPr/>
        </p:nvSpPr>
        <p:spPr>
          <a:xfrm>
            <a:off x="-6219" y="1366273"/>
            <a:ext cx="9156439" cy="214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lvl="0" marL="228600" indent="-228600">
              <a:buSzPct val="10000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300">
                <a:latin typeface="Arial"/>
                <a:ea typeface="Arial"/>
                <a:cs typeface="Arial"/>
                <a:sym typeface="Arial"/>
              </a:rPr>
              <a:t>Calling functions lead to an allocation of space on the stack, within the function where the variable is scoped to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>
              <a:buSzPct val="10000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300">
                <a:latin typeface="Arial"/>
                <a:ea typeface="Arial"/>
                <a:cs typeface="Arial"/>
                <a:sym typeface="Arial"/>
              </a:rPr>
              <a:t>In VS (when optimization is turned off), there is an over-allocation of stack space as a result of calling a function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lvl="1" marL="685800" indent="-228600">
              <a:buSzPct val="10000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300">
                <a:latin typeface="Arial"/>
                <a:ea typeface="Arial"/>
                <a:cs typeface="Arial"/>
                <a:sym typeface="Arial"/>
              </a:rPr>
              <a:t>0x28 reserved with no apparent storage of data on the stack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lvl="1" marL="685800" indent="-228600">
              <a:buSzPct val="10000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300">
                <a:latin typeface="Arial"/>
                <a:ea typeface="Arial"/>
                <a:cs typeface="Arial"/>
                <a:sym typeface="Arial"/>
              </a:rPr>
              <a:t>More about this later once we start passing function parameters</a:t>
            </a:r>
          </a:p>
        </p:txBody>
      </p:sp>
      <p:sp>
        <p:nvSpPr>
          <p:cNvPr id="352" name="Shape 352"/>
          <p:cNvSpPr/>
          <p:nvPr/>
        </p:nvSpPr>
        <p:spPr>
          <a:xfrm>
            <a:off x="3710235" y="4286359"/>
            <a:ext cx="5325319" cy="255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   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   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      func (0140001000h)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      eax,0F00Dh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   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Instructions we now know (8)</a:t>
            </a:r>
          </a:p>
        </p:txBody>
      </p:sp>
      <p:sp>
        <p:nvSpPr>
          <p:cNvPr id="355" name="Shape 355"/>
          <p:cNvSpPr/>
          <p:nvPr/>
        </p:nvSpPr>
        <p:spPr>
          <a:xfrm>
            <a:off x="685800" y="1981200"/>
            <a:ext cx="7772400" cy="3405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55083" indent="-455083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NOP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455083" indent="-455083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PUSH/POP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455083" indent="-455083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CALL/RET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455083" indent="-455083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MOV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455083" indent="-455083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ADD/SUB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RET - Return from Procedure</a:t>
            </a:r>
          </a:p>
        </p:txBody>
      </p:sp>
      <p:sp>
        <p:nvSpPr>
          <p:cNvPr id="44" name="Shape 44"/>
          <p:cNvSpPr/>
          <p:nvPr/>
        </p:nvSpPr>
        <p:spPr>
          <a:xfrm>
            <a:off x="685800" y="1981200"/>
            <a:ext cx="7772400" cy="342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197" indent="-39819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Two forms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741362" indent="-28416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Pop the top of the stack into RIP (remember, </a:t>
            </a:r>
            <a:r>
              <a:rPr i="1" sz="2400">
                <a:latin typeface="Arial"/>
                <a:ea typeface="Arial"/>
                <a:cs typeface="Arial"/>
                <a:sym typeface="Arial"/>
              </a:rPr>
              <a:t>pop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increments stack pointer, RSP)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2" marL="1104900" indent="-1905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 this form, the instruction is just written as “ret”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741362" indent="-28416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Pop the top of the stack into RIP and also add a constant number of bytes to RSP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2" marL="1104900" indent="-1905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 this form, the instruction is written as “ret 0x8”, or “ret 0x20”, etc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152400" y="76199"/>
            <a:ext cx="762000" cy="762000"/>
            <a:chOff x="0" y="0"/>
            <a:chExt cx="761998" cy="761998"/>
          </a:xfrm>
        </p:grpSpPr>
        <p:sp>
          <p:nvSpPr>
            <p:cNvPr id="45" name="Shape 45"/>
            <p:cNvSpPr/>
            <p:nvPr/>
          </p:nvSpPr>
          <p:spPr>
            <a:xfrm>
              <a:off x="0" y="-1"/>
              <a:ext cx="76200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50"/>
                  </a:moveTo>
                  <a:lnTo>
                    <a:pt x="8251" y="8251"/>
                  </a:lnTo>
                  <a:lnTo>
                    <a:pt x="10800" y="0"/>
                  </a:lnTo>
                  <a:lnTo>
                    <a:pt x="13349" y="8251"/>
                  </a:lnTo>
                  <a:lnTo>
                    <a:pt x="21600" y="8250"/>
                  </a:lnTo>
                  <a:lnTo>
                    <a:pt x="14925" y="13350"/>
                  </a:lnTo>
                  <a:lnTo>
                    <a:pt x="17475" y="21600"/>
                  </a:lnTo>
                  <a:lnTo>
                    <a:pt x="10800" y="16501"/>
                  </a:lnTo>
                  <a:lnTo>
                    <a:pt x="4125" y="21600"/>
                  </a:lnTo>
                  <a:lnTo>
                    <a:pt x="6675" y="13350"/>
                  </a:lnTo>
                  <a:close/>
                </a:path>
              </a:pathLst>
            </a:custGeom>
            <a:solidFill>
              <a:srgbClr val="FFFF00"/>
            </a:solidFill>
            <a:ln w="2844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243092" y="216971"/>
              <a:ext cx="275816" cy="43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5</a:t>
              </a:r>
            </a:p>
          </p:txBody>
        </p:sp>
      </p:grpSp>
      <p:sp>
        <p:nvSpPr>
          <p:cNvPr id="48" name="Shape 48"/>
          <p:cNvSpPr/>
          <p:nvPr/>
        </p:nvSpPr>
        <p:spPr>
          <a:xfrm>
            <a:off x="-3175" y="6502400"/>
            <a:ext cx="1886384" cy="3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/>
            </a:pPr>
            <a:r>
              <a:rPr b="1" sz="1600"/>
              <a:t>Kinda book p. 133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685800" y="8270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MOV - Move</a:t>
            </a:r>
          </a:p>
        </p:txBody>
      </p:sp>
      <p:sp>
        <p:nvSpPr>
          <p:cNvPr id="51" name="Shape 51"/>
          <p:cNvSpPr/>
          <p:nvPr/>
        </p:nvSpPr>
        <p:spPr>
          <a:xfrm>
            <a:off x="685800" y="1981200"/>
            <a:ext cx="7772400" cy="33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55083" indent="-45508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Can move: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1" marL="788722" indent="-33152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register to register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788722" indent="-33152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memory to register, register to memory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788722" indent="-33152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immediate to register, immediate to memory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55083" indent="-45508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Never memory to memory!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455083" indent="-45508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Memory addresses are given in r/mX form talked about next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52400" y="76199"/>
            <a:ext cx="762000" cy="762000"/>
            <a:chOff x="0" y="0"/>
            <a:chExt cx="761998" cy="761998"/>
          </a:xfrm>
        </p:grpSpPr>
        <p:sp>
          <p:nvSpPr>
            <p:cNvPr id="52" name="Shape 52"/>
            <p:cNvSpPr/>
            <p:nvPr/>
          </p:nvSpPr>
          <p:spPr>
            <a:xfrm>
              <a:off x="0" y="-1"/>
              <a:ext cx="76200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50"/>
                  </a:moveTo>
                  <a:lnTo>
                    <a:pt x="8251" y="8251"/>
                  </a:lnTo>
                  <a:lnTo>
                    <a:pt x="10800" y="0"/>
                  </a:lnTo>
                  <a:lnTo>
                    <a:pt x="13349" y="8251"/>
                  </a:lnTo>
                  <a:lnTo>
                    <a:pt x="21600" y="8250"/>
                  </a:lnTo>
                  <a:lnTo>
                    <a:pt x="14925" y="13350"/>
                  </a:lnTo>
                  <a:lnTo>
                    <a:pt x="17475" y="21600"/>
                  </a:lnTo>
                  <a:lnTo>
                    <a:pt x="10800" y="16501"/>
                  </a:lnTo>
                  <a:lnTo>
                    <a:pt x="4125" y="21600"/>
                  </a:lnTo>
                  <a:lnTo>
                    <a:pt x="6675" y="13350"/>
                  </a:lnTo>
                  <a:close/>
                </a:path>
              </a:pathLst>
            </a:custGeom>
            <a:solidFill>
              <a:srgbClr val="FFFF00"/>
            </a:solidFill>
            <a:ln w="2844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243092" y="216971"/>
              <a:ext cx="275816" cy="43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6</a:t>
              </a:r>
            </a:p>
          </p:txBody>
        </p:sp>
      </p:grpSp>
      <p:sp>
        <p:nvSpPr>
          <p:cNvPr id="55" name="Shape 55"/>
          <p:cNvSpPr/>
          <p:nvPr/>
        </p:nvSpPr>
        <p:spPr>
          <a:xfrm>
            <a:off x="11112" y="6400800"/>
            <a:ext cx="1134505" cy="3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/>
            </a:pPr>
            <a:r>
              <a:rPr b="1" sz="1600"/>
              <a:t>Book p. 97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5800" y="2936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“r/mX” Addressing Forms</a:t>
            </a:r>
          </a:p>
        </p:txBody>
      </p:sp>
      <p:sp>
        <p:nvSpPr>
          <p:cNvPr id="58" name="Shape 58"/>
          <p:cNvSpPr/>
          <p:nvPr/>
        </p:nvSpPr>
        <p:spPr>
          <a:xfrm>
            <a:off x="685800" y="1447800"/>
            <a:ext cx="7772400" cy="386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84427" indent="-28442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Anywhere you see an r/mX it means it could be taking a value either from a register, or a memory address.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284427" indent="-28442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I’m just calling these “r/mX forms” because anywhere you see “r/m16”, “r/m32”, or “r/m64” in the manual, the instruction can be a variation of the below forms.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284427" indent="-28442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 Intel syntax, most of the time square brackets [] means to treat the value within as a memory address, and fetch the value at that address (like dereferencing a pointer)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670321" indent="-21312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mov rax, rbx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0321" indent="-21312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mov rax, [rbx]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0321" indent="-21312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mov rax, [rbx+rcx*X] (X=1, 2, 4, 8)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0321" indent="-21312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mov rax, [rbx+rcx*X+Y] (Y= one byte, 0-255 or 4 bytes, 0-2^32-1)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284427" indent="-28442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Most complicated form is: </a:t>
            </a: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[base + index*scale + disp]</a:t>
            </a:r>
          </a:p>
        </p:txBody>
      </p:sp>
      <p:sp>
        <p:nvSpPr>
          <p:cNvPr id="59" name="Shape 59"/>
          <p:cNvSpPr/>
          <p:nvPr/>
        </p:nvSpPr>
        <p:spPr>
          <a:xfrm>
            <a:off x="2365375" y="6276975"/>
            <a:ext cx="4048559" cy="54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More info: Intel v2a, Section 2.1.5 page 2-4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in particular Tables 2-2 and 2-3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85800" y="3698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ADD and SUB</a:t>
            </a:r>
          </a:p>
        </p:txBody>
      </p:sp>
      <p:sp>
        <p:nvSpPr>
          <p:cNvPr id="62" name="Shape 62"/>
          <p:cNvSpPr/>
          <p:nvPr/>
        </p:nvSpPr>
        <p:spPr>
          <a:xfrm>
            <a:off x="685800" y="1371600"/>
            <a:ext cx="7772400" cy="442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Adds or Subtracts, just as expected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Destination operand can be r/mX or register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Source operand can be r/mX or register or immediate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No source </a:t>
            </a:r>
            <a:r>
              <a:rPr b="1" i="1" sz="2400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destination as r/mXs, because that could allow for memory to memory transfer, which isn’t allowed on x86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Evaluates the operation </a:t>
            </a:r>
            <a:r>
              <a:rPr i="1" sz="2400">
                <a:latin typeface="Arial"/>
                <a:ea typeface="Arial"/>
                <a:cs typeface="Arial"/>
                <a:sym typeface="Arial"/>
              </a:rPr>
              <a:t>as if it were on signed AND unsigned data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, and sets flags as appropriate. Instructions modify OF, SF, ZF, AF, PF, and CF flags for what it’s worth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add rsp, 8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sub rax, [rbx*2]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152400" y="76199"/>
            <a:ext cx="762000" cy="762000"/>
            <a:chOff x="0" y="0"/>
            <a:chExt cx="761998" cy="761998"/>
          </a:xfrm>
        </p:grpSpPr>
        <p:sp>
          <p:nvSpPr>
            <p:cNvPr id="63" name="Shape 63"/>
            <p:cNvSpPr/>
            <p:nvPr/>
          </p:nvSpPr>
          <p:spPr>
            <a:xfrm>
              <a:off x="0" y="-1"/>
              <a:ext cx="76200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50"/>
                  </a:moveTo>
                  <a:lnTo>
                    <a:pt x="8251" y="8251"/>
                  </a:lnTo>
                  <a:lnTo>
                    <a:pt x="10800" y="0"/>
                  </a:lnTo>
                  <a:lnTo>
                    <a:pt x="13349" y="8251"/>
                  </a:lnTo>
                  <a:lnTo>
                    <a:pt x="21600" y="8250"/>
                  </a:lnTo>
                  <a:lnTo>
                    <a:pt x="14925" y="13350"/>
                  </a:lnTo>
                  <a:lnTo>
                    <a:pt x="17475" y="21600"/>
                  </a:lnTo>
                  <a:lnTo>
                    <a:pt x="10800" y="16501"/>
                  </a:lnTo>
                  <a:lnTo>
                    <a:pt x="4125" y="21600"/>
                  </a:lnTo>
                  <a:lnTo>
                    <a:pt x="6675" y="13350"/>
                  </a:lnTo>
                  <a:close/>
                </a:path>
              </a:pathLst>
            </a:custGeom>
            <a:solidFill>
              <a:srgbClr val="FFFF00"/>
            </a:solidFill>
            <a:ln w="2844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243092" y="216971"/>
              <a:ext cx="275816" cy="43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7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90600" y="76199"/>
            <a:ext cx="762000" cy="762000"/>
            <a:chOff x="0" y="0"/>
            <a:chExt cx="761998" cy="761998"/>
          </a:xfrm>
        </p:grpSpPr>
        <p:sp>
          <p:nvSpPr>
            <p:cNvPr id="66" name="Shape 66"/>
            <p:cNvSpPr/>
            <p:nvPr/>
          </p:nvSpPr>
          <p:spPr>
            <a:xfrm>
              <a:off x="0" y="-1"/>
              <a:ext cx="76200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50"/>
                  </a:moveTo>
                  <a:lnTo>
                    <a:pt x="8251" y="8251"/>
                  </a:lnTo>
                  <a:lnTo>
                    <a:pt x="10800" y="0"/>
                  </a:lnTo>
                  <a:lnTo>
                    <a:pt x="13349" y="8251"/>
                  </a:lnTo>
                  <a:lnTo>
                    <a:pt x="21600" y="8250"/>
                  </a:lnTo>
                  <a:lnTo>
                    <a:pt x="14925" y="13350"/>
                  </a:lnTo>
                  <a:lnTo>
                    <a:pt x="17475" y="21600"/>
                  </a:lnTo>
                  <a:lnTo>
                    <a:pt x="10800" y="16501"/>
                  </a:lnTo>
                  <a:lnTo>
                    <a:pt x="4125" y="21600"/>
                  </a:lnTo>
                  <a:lnTo>
                    <a:pt x="6675" y="13350"/>
                  </a:lnTo>
                  <a:close/>
                </a:path>
              </a:pathLst>
            </a:custGeom>
            <a:solidFill>
              <a:srgbClr val="FFFF00"/>
            </a:solidFill>
            <a:ln w="2844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243092" y="216971"/>
              <a:ext cx="275816" cy="43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8</a:t>
              </a:r>
            </a:p>
          </p:txBody>
        </p:sp>
      </p:grpSp>
      <p:sp>
        <p:nvSpPr>
          <p:cNvPr id="69" name="Shape 69"/>
          <p:cNvSpPr/>
          <p:nvPr/>
        </p:nvSpPr>
        <p:spPr>
          <a:xfrm>
            <a:off x="87312" y="6400800"/>
            <a:ext cx="3385729" cy="46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/>
            </a:pPr>
            <a:r>
              <a:rPr b="1" sz="2400"/>
              <a:t>Add p. 202, Sub p. 210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23763" y="-134568"/>
            <a:ext cx="9191526" cy="110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4400">
                <a:latin typeface="Arial"/>
                <a:ea typeface="Arial"/>
                <a:cs typeface="Arial"/>
                <a:sym typeface="Arial"/>
              </a:rPr>
              <a:t>ExampleSubroutine1.c 1:</a:t>
            </a:r>
            <a:br>
              <a:rPr sz="4400">
                <a:latin typeface="Arial"/>
                <a:ea typeface="Arial"/>
                <a:cs typeface="Arial"/>
                <a:sym typeface="Arial"/>
              </a:rPr>
            </a:br>
            <a:r>
              <a:rPr sz="2700">
                <a:latin typeface="Arial"/>
                <a:ea typeface="Arial"/>
                <a:cs typeface="Arial"/>
                <a:sym typeface="Arial"/>
              </a:rPr>
              <a:t>EIP =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00000001`40001010</a:t>
            </a:r>
            <a:r>
              <a:rPr sz="2700">
                <a:latin typeface="Arial"/>
                <a:ea typeface="Arial"/>
                <a:cs typeface="Arial"/>
                <a:sym typeface="Arial"/>
              </a:rPr>
              <a:t>, but no instruction yet executed</a:t>
            </a:r>
          </a:p>
        </p:txBody>
      </p:sp>
      <p:graphicFrame>
        <p:nvGraphicFramePr>
          <p:cNvPr id="72" name="Table 72"/>
          <p:cNvGraphicFramePr/>
          <p:nvPr/>
        </p:nvGraphicFramePr>
        <p:xfrm>
          <a:off x="228600" y="1219200"/>
          <a:ext cx="3144412" cy="1252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5179"/>
                <a:gridCol w="2269232"/>
              </a:tblGrid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eax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000007fe`f239c3a8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⌘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28252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rsp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3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 u="sng">
                          <a:solidFill>
                            <a:srgbClr val="408000"/>
                          </a:solidFill>
                          <a:latin typeface="Arial"/>
                          <a:ea typeface="Arial"/>
                          <a:cs typeface="Arial"/>
                        </a:rPr>
                        <a:t>00000000`0012feb8 </a:t>
                      </a:r>
                      <a:r>
                        <a:rPr sz="1400" u="sng">
                          <a:solidFill>
                            <a:srgbClr val="408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⌘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3" name="Shape 73"/>
          <p:cNvSpPr/>
          <p:nvPr/>
        </p:nvSpPr>
        <p:spPr>
          <a:xfrm>
            <a:off x="4953000" y="914400"/>
            <a:ext cx="3310074" cy="140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Key: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⌧ </a:t>
            </a:r>
            <a:r>
              <a:rPr sz="20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executed instruction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,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♍ 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modified value</a:t>
            </a:r>
            <a:endParaRPr sz="2000">
              <a:solidFill>
                <a:srgbClr val="FF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2000" u="sng">
                <a:solidFill>
                  <a:srgbClr val="408000"/>
                </a:solidFill>
                <a:latin typeface="Wingdings"/>
                <a:ea typeface="Wingdings"/>
                <a:cs typeface="Wingdings"/>
                <a:sym typeface="Wingdings"/>
              </a:rPr>
              <a:t>⌘ </a:t>
            </a:r>
            <a:r>
              <a:rPr sz="2000" u="sng">
                <a:solidFill>
                  <a:srgbClr val="408000"/>
                </a:solidFill>
                <a:latin typeface="Arial Bold"/>
                <a:ea typeface="Arial Bold"/>
                <a:cs typeface="Arial Bold"/>
                <a:sym typeface="Arial Bold"/>
              </a:rPr>
              <a:t>start value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74" name="Shape 74"/>
          <p:cNvSpPr/>
          <p:nvPr/>
        </p:nvSpPr>
        <p:spPr>
          <a:xfrm>
            <a:off x="76200" y="2895600"/>
            <a:ext cx="4648200" cy="2555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func: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0000000140001000  mov   eax,0BEEFh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0000000140001005  ret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main: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0000000140001010  sub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0000000140001014  call  func (0140001000h)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0000000140001019  mov   eax,0F00Dh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000000014000101E  add   rsp,28h  </a:t>
            </a:r>
            <a:endParaRPr sz="1400">
              <a:latin typeface="Monaco"/>
              <a:ea typeface="Monaco"/>
              <a:cs typeface="Monaco"/>
              <a:sym typeface="Monaco"/>
            </a:endParaRPr>
          </a:p>
          <a:p>
            <a:pPr lvl="0" marL="341312" indent="-339725">
              <a:spcBef>
                <a:spcPts val="3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800"/>
            </a:pPr>
            <a:r>
              <a:rPr sz="1400">
                <a:latin typeface="Monaco"/>
                <a:ea typeface="Monaco"/>
                <a:cs typeface="Monaco"/>
                <a:sym typeface="Monaco"/>
              </a:rPr>
              <a:t>0000000140001022  ret  </a:t>
            </a:r>
          </a:p>
        </p:txBody>
      </p:sp>
      <p:graphicFrame>
        <p:nvGraphicFramePr>
          <p:cNvPr id="75" name="Table 75"/>
          <p:cNvGraphicFramePr/>
          <p:nvPr/>
        </p:nvGraphicFramePr>
        <p:xfrm>
          <a:off x="4826000" y="2760060"/>
          <a:ext cx="4239816" cy="2681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13557"/>
                <a:gridCol w="2113557"/>
              </a:tblGrid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00000000`0012FEB8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50" u="sng">
                          <a:solidFill>
                            <a:srgbClr val="408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00000001`400012ed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…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00000000`0012FE90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5451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00000000`0012FE80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800">
                <a:tc>
                  <a:txBody>
                    <a:bodyPr/>
                    <a:lstStyle/>
                    <a:p>
                      <a:pPr lvl="0">
                        <a:tabLst/>
                        <a:defRPr b="0" i="0" sz="1800"/>
                      </a:pPr>
                      <a:r>
                        <a:rPr sz="165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00000000`0012FE78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</a:rPr>
                        <a:t>undef</a:t>
                      </a:r>
                    </a:p>
                  </a:txBody>
                  <a:tcPr marL="46800" marR="46800" marT="46800" marB="46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" name="Shape 76"/>
          <p:cNvSpPr/>
          <p:nvPr/>
        </p:nvSpPr>
        <p:spPr>
          <a:xfrm>
            <a:off x="3369124" y="3083688"/>
            <a:ext cx="3696098" cy="3196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317" y="16771"/>
                </a:lnTo>
                <a:lnTo>
                  <a:pt x="371" y="16771"/>
                </a:lnTo>
                <a:cubicBezTo>
                  <a:pt x="166" y="16771"/>
                  <a:pt x="0" y="16963"/>
                  <a:pt x="0" y="17200"/>
                </a:cubicBezTo>
                <a:lnTo>
                  <a:pt x="0" y="21171"/>
                </a:lnTo>
                <a:cubicBezTo>
                  <a:pt x="0" y="21408"/>
                  <a:pt x="166" y="21600"/>
                  <a:pt x="371" y="21600"/>
                </a:cubicBezTo>
                <a:lnTo>
                  <a:pt x="16991" y="21600"/>
                </a:lnTo>
                <a:cubicBezTo>
                  <a:pt x="17196" y="21600"/>
                  <a:pt x="17363" y="21408"/>
                  <a:pt x="17363" y="21171"/>
                </a:cubicBezTo>
                <a:lnTo>
                  <a:pt x="17363" y="19055"/>
                </a:lnTo>
                <a:lnTo>
                  <a:pt x="21600" y="0"/>
                </a:lnTo>
                <a:close/>
              </a:path>
            </a:pathLst>
          </a:custGeom>
          <a:solidFill>
            <a:srgbClr val="408000"/>
          </a:solidFill>
          <a:ln w="25400">
            <a:solidFill>
              <a:srgbClr val="00CC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Belongs to the frame *before* main() is called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7987332" y="2462801"/>
            <a:ext cx="1588" cy="307976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7987339" y="5446712"/>
            <a:ext cx="1588" cy="304801"/>
          </a:xfrm>
          <a:prstGeom prst="line">
            <a:avLst/>
          </a:prstGeom>
          <a:ln w="38160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